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handoutMasterIdLst>
    <p:handoutMasterId r:id="rId24"/>
  </p:handoutMasterIdLst>
  <p:sldIdLst>
    <p:sldId id="259" r:id="rId5"/>
    <p:sldId id="262" r:id="rId6"/>
    <p:sldId id="260" r:id="rId7"/>
    <p:sldId id="276" r:id="rId8"/>
    <p:sldId id="264" r:id="rId9"/>
    <p:sldId id="265" r:id="rId10"/>
    <p:sldId id="261" r:id="rId11"/>
    <p:sldId id="266" r:id="rId12"/>
    <p:sldId id="267" r:id="rId13"/>
    <p:sldId id="268" r:id="rId14"/>
    <p:sldId id="269" r:id="rId15"/>
    <p:sldId id="278" r:id="rId16"/>
    <p:sldId id="277" r:id="rId17"/>
    <p:sldId id="270" r:id="rId18"/>
    <p:sldId id="271" r:id="rId19"/>
    <p:sldId id="272" r:id="rId20"/>
    <p:sldId id="273" r:id="rId21"/>
    <p:sldId id="27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showGuides="1">
      <p:cViewPr varScale="1">
        <p:scale>
          <a:sx n="73" d="100"/>
          <a:sy n="73" d="100"/>
        </p:scale>
        <p:origin x="180" y="132"/>
      </p:cViewPr>
      <p:guideLst>
        <p:guide orient="horz" pos="2184"/>
        <p:guide pos="3840"/>
      </p:guideLst>
    </p:cSldViewPr>
  </p:slideViewPr>
  <p:notesTextViewPr>
    <p:cViewPr>
      <p:scale>
        <a:sx n="1" d="1"/>
        <a:sy n="1" d="1"/>
      </p:scale>
      <p:origin x="0" y="0"/>
    </p:cViewPr>
  </p:notesTextViewPr>
  <p:notesViewPr>
    <p:cSldViewPr snapToGrid="0" showGuides="1">
      <p:cViewPr varScale="1">
        <p:scale>
          <a:sx n="88" d="100"/>
          <a:sy n="88" d="100"/>
        </p:scale>
        <p:origin x="151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AB06132-7DBA-430D-AF86-41828370EE0D}" type="datetimeFigureOut">
              <a:rPr lang="en-US" smtClean="0"/>
              <a:t>8/15/2022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F29BBB4-3ECD-4773-BB46-D3F119344ED5}" type="slidenum">
              <a:rPr lang="en-US" smtClean="0"/>
              <a:t>‹#›</a:t>
            </a:fld>
            <a:endParaRPr lang="en-US"/>
          </a:p>
        </p:txBody>
      </p:sp>
    </p:spTree>
    <p:extLst>
      <p:ext uri="{BB962C8B-B14F-4D97-AF65-F5344CB8AC3E}">
        <p14:creationId xmlns:p14="http://schemas.microsoft.com/office/powerpoint/2010/main" val="3276253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60DA6E-4D75-4DE3-AF89-8306723A92CA}" type="datetimeFigureOut">
              <a:rPr lang="en-US" smtClean="0"/>
              <a:t>8/15/2022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36C8A9-45C7-4AEA-AA95-9FE729BCD9FD}" type="slidenum">
              <a:rPr lang="en-US" smtClean="0"/>
              <a:t>‹#›</a:t>
            </a:fld>
            <a:endParaRPr lang="en-US"/>
          </a:p>
        </p:txBody>
      </p:sp>
    </p:spTree>
    <p:extLst>
      <p:ext uri="{BB962C8B-B14F-4D97-AF65-F5344CB8AC3E}">
        <p14:creationId xmlns:p14="http://schemas.microsoft.com/office/powerpoint/2010/main" val="3960439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atin typeface="Cambria" panose="02040503050406030204" pitchFamily="18" charset="0"/>
                <a:ea typeface="Cambria" panose="02040503050406030204"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Cambria" panose="02040503050406030204" pitchFamily="18" charset="0"/>
                <a:ea typeface="Cambria" panose="020405030504060302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3C959DC6-CEA7-4F80-84C3-76FB174FFFCE}" type="datetimeFigureOut">
              <a:rPr lang="en-US" smtClean="0"/>
              <a:t>8/15/2022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F5C84-5410-4C9B-A2E5-947C98D86592}" type="slidenum">
              <a:rPr lang="en-US" smtClean="0"/>
              <a:t>‹#›</a:t>
            </a:fld>
            <a:endParaRPr lang="en-US"/>
          </a:p>
        </p:txBody>
      </p:sp>
      <p:pic>
        <p:nvPicPr>
          <p:cNvPr id="7" name="Picture 2" descr="strip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rot="10800000">
            <a:off x="0" y="5922723"/>
            <a:ext cx="12192000" cy="935277"/>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8" name="Picture 3" descr="NCEDSV-Logo-Nam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936683" y="457440"/>
            <a:ext cx="4318634" cy="90324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598891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mbria" panose="02040503050406030204" pitchFamily="18" charset="0"/>
                <a:ea typeface="Cambria" panose="02040503050406030204"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mbria" panose="02040503050406030204" pitchFamily="18" charset="0"/>
                <a:ea typeface="Cambria" panose="02040503050406030204" pitchFamily="18" charset="0"/>
              </a:defRPr>
            </a:lvl1pPr>
            <a:lvl2pPr>
              <a:defRPr>
                <a:latin typeface="Cambria" panose="02040503050406030204" pitchFamily="18" charset="0"/>
                <a:ea typeface="Cambria" panose="02040503050406030204" pitchFamily="18" charset="0"/>
              </a:defRPr>
            </a:lvl2pPr>
            <a:lvl3pPr>
              <a:defRPr>
                <a:latin typeface="Cambria" panose="02040503050406030204" pitchFamily="18" charset="0"/>
                <a:ea typeface="Cambria" panose="02040503050406030204" pitchFamily="18" charset="0"/>
              </a:defRPr>
            </a:lvl3pPr>
            <a:lvl4pPr>
              <a:defRPr>
                <a:latin typeface="Cambria" panose="02040503050406030204" pitchFamily="18" charset="0"/>
                <a:ea typeface="Cambria" panose="02040503050406030204" pitchFamily="18" charset="0"/>
              </a:defRPr>
            </a:lvl4pPr>
            <a:lvl5pPr>
              <a:defRPr>
                <a:latin typeface="Cambria" panose="02040503050406030204" pitchFamily="18" charset="0"/>
                <a:ea typeface="Cambria" panose="02040503050406030204" pitchFamily="18"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descr=":NCEDSV:NCEDSV Logo &amp; Icon 2:Icon:NCEDSV-Icon.eps"/>
          <p:cNvPicPr/>
          <p:nvPr userDrawn="1"/>
        </p:nvPicPr>
        <p:blipFill>
          <a:blip r:embed="rId2">
            <a:alphaModFix amt="6000"/>
          </a:blip>
          <a:srcRect/>
          <a:stretch>
            <a:fillRect/>
          </a:stretch>
        </p:blipFill>
        <p:spPr bwMode="auto">
          <a:xfrm>
            <a:off x="3278296" y="311150"/>
            <a:ext cx="5715000" cy="6235700"/>
          </a:xfrm>
          <a:prstGeom prst="rect">
            <a:avLst/>
          </a:prstGeom>
          <a:noFill/>
          <a:ln w="9525">
            <a:noFill/>
            <a:miter lim="800000"/>
            <a:headEnd/>
            <a:tailEnd/>
          </a:ln>
        </p:spPr>
      </p:pic>
      <p:pic>
        <p:nvPicPr>
          <p:cNvPr id="8" name="Content Placeholder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66462" y="-174108"/>
            <a:ext cx="3081330" cy="1078466"/>
          </a:xfrm>
          <a:prstGeom prst="rect">
            <a:avLst/>
          </a:prstGeom>
        </p:spPr>
      </p:pic>
    </p:spTree>
    <p:extLst>
      <p:ext uri="{BB962C8B-B14F-4D97-AF65-F5344CB8AC3E}">
        <p14:creationId xmlns:p14="http://schemas.microsoft.com/office/powerpoint/2010/main" val="2767030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mbria" panose="02040503050406030204" pitchFamily="18" charset="0"/>
                <a:ea typeface="Cambria" panose="02040503050406030204" pitchFamily="18"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latin typeface="Cambria" panose="02040503050406030204" pitchFamily="18" charset="0"/>
                <a:ea typeface="Cambria" panose="02040503050406030204" pitchFamily="18" charset="0"/>
              </a:defRPr>
            </a:lvl1pPr>
            <a:lvl2pPr>
              <a:defRPr>
                <a:latin typeface="Cambria" panose="02040503050406030204" pitchFamily="18" charset="0"/>
                <a:ea typeface="Cambria" panose="02040503050406030204" pitchFamily="18" charset="0"/>
              </a:defRPr>
            </a:lvl2pPr>
            <a:lvl3pPr>
              <a:defRPr>
                <a:latin typeface="Cambria" panose="02040503050406030204" pitchFamily="18" charset="0"/>
                <a:ea typeface="Cambria" panose="02040503050406030204" pitchFamily="18" charset="0"/>
              </a:defRPr>
            </a:lvl3pPr>
            <a:lvl4pPr>
              <a:defRPr>
                <a:latin typeface="Cambria" panose="02040503050406030204" pitchFamily="18" charset="0"/>
                <a:ea typeface="Cambria" panose="02040503050406030204" pitchFamily="18" charset="0"/>
              </a:defRPr>
            </a:lvl4pPr>
            <a:lvl5pPr>
              <a:defRPr>
                <a:latin typeface="Cambria" panose="02040503050406030204" pitchFamily="18" charset="0"/>
                <a:ea typeface="Cambria" panose="02040503050406030204" pitchFamily="18"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latin typeface="Cambria" panose="02040503050406030204" pitchFamily="18" charset="0"/>
                <a:ea typeface="Cambria" panose="02040503050406030204" pitchFamily="18" charset="0"/>
              </a:defRPr>
            </a:lvl1pPr>
            <a:lvl2pPr>
              <a:defRPr>
                <a:latin typeface="Cambria" panose="02040503050406030204" pitchFamily="18" charset="0"/>
                <a:ea typeface="Cambria" panose="02040503050406030204" pitchFamily="18" charset="0"/>
              </a:defRPr>
            </a:lvl2pPr>
            <a:lvl3pPr>
              <a:defRPr>
                <a:latin typeface="Cambria" panose="02040503050406030204" pitchFamily="18" charset="0"/>
                <a:ea typeface="Cambria" panose="02040503050406030204" pitchFamily="18" charset="0"/>
              </a:defRPr>
            </a:lvl3pPr>
            <a:lvl4pPr>
              <a:defRPr>
                <a:latin typeface="Cambria" panose="02040503050406030204" pitchFamily="18" charset="0"/>
                <a:ea typeface="Cambria" panose="02040503050406030204" pitchFamily="18" charset="0"/>
              </a:defRPr>
            </a:lvl4pPr>
            <a:lvl5pPr>
              <a:defRPr>
                <a:latin typeface="Cambria" panose="02040503050406030204" pitchFamily="18" charset="0"/>
                <a:ea typeface="Cambria" panose="02040503050406030204" pitchFamily="18"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descr=":NCEDSV:NCEDSV Logo &amp; Icon 2:Icon:NCEDSV-Icon.eps"/>
          <p:cNvPicPr/>
          <p:nvPr userDrawn="1"/>
        </p:nvPicPr>
        <p:blipFill>
          <a:blip r:embed="rId2">
            <a:alphaModFix amt="6000"/>
          </a:blip>
          <a:srcRect/>
          <a:stretch>
            <a:fillRect/>
          </a:stretch>
        </p:blipFill>
        <p:spPr bwMode="auto">
          <a:xfrm>
            <a:off x="3278296" y="311150"/>
            <a:ext cx="5715000" cy="6235700"/>
          </a:xfrm>
          <a:prstGeom prst="rect">
            <a:avLst/>
          </a:prstGeom>
          <a:noFill/>
          <a:ln w="9525">
            <a:noFill/>
            <a:miter lim="800000"/>
            <a:headEnd/>
            <a:tailEnd/>
          </a:ln>
        </p:spPr>
      </p:pic>
      <p:pic>
        <p:nvPicPr>
          <p:cNvPr id="9" name="Content Placeholder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66462" y="-174108"/>
            <a:ext cx="3081330" cy="1078466"/>
          </a:xfrm>
          <a:prstGeom prst="rect">
            <a:avLst/>
          </a:prstGeom>
        </p:spPr>
      </p:pic>
    </p:spTree>
    <p:extLst>
      <p:ext uri="{BB962C8B-B14F-4D97-AF65-F5344CB8AC3E}">
        <p14:creationId xmlns:p14="http://schemas.microsoft.com/office/powerpoint/2010/main" val="1819639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NCEDSV:NCEDSV Logo &amp; Icon 2:Icon:NCEDSV-Icon.eps"/>
          <p:cNvPicPr/>
          <p:nvPr userDrawn="1"/>
        </p:nvPicPr>
        <p:blipFill>
          <a:blip r:embed="rId2">
            <a:alphaModFix amt="6000"/>
          </a:blip>
          <a:srcRect/>
          <a:stretch>
            <a:fillRect/>
          </a:stretch>
        </p:blipFill>
        <p:spPr bwMode="auto">
          <a:xfrm>
            <a:off x="3278296" y="311150"/>
            <a:ext cx="5715000" cy="6235700"/>
          </a:xfrm>
          <a:prstGeom prst="rect">
            <a:avLst/>
          </a:prstGeom>
          <a:noFill/>
          <a:ln w="9525">
            <a:noFill/>
            <a:miter lim="800000"/>
            <a:headEnd/>
            <a:tailEnd/>
          </a:ln>
        </p:spPr>
      </p:pic>
      <p:pic>
        <p:nvPicPr>
          <p:cNvPr id="6" name="Content Placeholder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66462" y="-174108"/>
            <a:ext cx="3081330" cy="1078466"/>
          </a:xfrm>
          <a:prstGeom prst="rect">
            <a:avLst/>
          </a:prstGeom>
        </p:spPr>
      </p:pic>
    </p:spTree>
    <p:extLst>
      <p:ext uri="{BB962C8B-B14F-4D97-AF65-F5344CB8AC3E}">
        <p14:creationId xmlns:p14="http://schemas.microsoft.com/office/powerpoint/2010/main" val="3967547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Cambria" panose="02040503050406030204" pitchFamily="18" charset="0"/>
                <a:ea typeface="Cambria" panose="02040503050406030204" pitchFamily="18" charset="0"/>
              </a:defRPr>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atin typeface="Cambria" panose="02040503050406030204" pitchFamily="18" charset="0"/>
                <a:ea typeface="Cambria" panose="02040503050406030204" pitchFamily="18" charset="0"/>
              </a:defRPr>
            </a:lvl1pPr>
            <a:lvl2pPr>
              <a:defRPr sz="2800">
                <a:latin typeface="Cambria" panose="02040503050406030204" pitchFamily="18" charset="0"/>
                <a:ea typeface="Cambria" panose="02040503050406030204" pitchFamily="18" charset="0"/>
              </a:defRPr>
            </a:lvl2pPr>
            <a:lvl3pPr>
              <a:defRPr sz="2400">
                <a:latin typeface="Cambria" panose="02040503050406030204" pitchFamily="18" charset="0"/>
                <a:ea typeface="Cambria" panose="02040503050406030204" pitchFamily="18" charset="0"/>
              </a:defRPr>
            </a:lvl3pPr>
            <a:lvl4pPr>
              <a:defRPr sz="2000">
                <a:latin typeface="Cambria" panose="02040503050406030204" pitchFamily="18" charset="0"/>
                <a:ea typeface="Cambria" panose="02040503050406030204" pitchFamily="18" charset="0"/>
              </a:defRPr>
            </a:lvl4pPr>
            <a:lvl5pPr>
              <a:defRPr sz="2000">
                <a:latin typeface="Cambria" panose="02040503050406030204" pitchFamily="18" charset="0"/>
                <a:ea typeface="Cambria" panose="02040503050406030204" pitchFamily="18" charset="0"/>
              </a:defRPr>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Cambria" panose="02040503050406030204" pitchFamily="18" charset="0"/>
                <a:ea typeface="Cambria" panose="020405030504060302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pic>
        <p:nvPicPr>
          <p:cNvPr id="8" name="Picture 7" descr=":NCEDSV:NCEDSV Logo &amp; Icon 2:Icon:NCEDSV-Icon.eps"/>
          <p:cNvPicPr/>
          <p:nvPr userDrawn="1"/>
        </p:nvPicPr>
        <p:blipFill>
          <a:blip r:embed="rId2">
            <a:alphaModFix amt="6000"/>
          </a:blip>
          <a:srcRect/>
          <a:stretch>
            <a:fillRect/>
          </a:stretch>
        </p:blipFill>
        <p:spPr bwMode="auto">
          <a:xfrm>
            <a:off x="3278296" y="311150"/>
            <a:ext cx="5715000" cy="6235700"/>
          </a:xfrm>
          <a:prstGeom prst="rect">
            <a:avLst/>
          </a:prstGeom>
          <a:noFill/>
          <a:ln w="9525">
            <a:noFill/>
            <a:miter lim="800000"/>
            <a:headEnd/>
            <a:tailEnd/>
          </a:ln>
        </p:spPr>
      </p:pic>
      <p:pic>
        <p:nvPicPr>
          <p:cNvPr id="9" name="Content Placeholder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66462" y="-174108"/>
            <a:ext cx="3081330" cy="1078466"/>
          </a:xfrm>
          <a:prstGeom prst="rect">
            <a:avLst/>
          </a:prstGeom>
        </p:spPr>
      </p:pic>
    </p:spTree>
    <p:extLst>
      <p:ext uri="{BB962C8B-B14F-4D97-AF65-F5344CB8AC3E}">
        <p14:creationId xmlns:p14="http://schemas.microsoft.com/office/powerpoint/2010/main" val="30630272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959DC6-CEA7-4F80-84C3-76FB174FFFCE}" type="datetimeFigureOut">
              <a:rPr lang="en-US" smtClean="0"/>
              <a:t>8/15/2022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9F5C84-5410-4C9B-A2E5-947C98D86592}" type="slidenum">
              <a:rPr lang="en-US" smtClean="0"/>
              <a:t>‹#›</a:t>
            </a:fld>
            <a:endParaRPr lang="en-US"/>
          </a:p>
        </p:txBody>
      </p:sp>
    </p:spTree>
    <p:extLst>
      <p:ext uri="{BB962C8B-B14F-4D97-AF65-F5344CB8AC3E}">
        <p14:creationId xmlns:p14="http://schemas.microsoft.com/office/powerpoint/2010/main" val="1830290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 id="2147483656"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ZJ5OdUU9jUs?start=31"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kolotv.com/2021/09/30/october-is-national-violence-awareness-month" TargetMode="External"/><Relationship Id="rId4" Type="http://schemas.openxmlformats.org/officeDocument/2006/relationships/hyperlink" Target="https://www.kolotv.com/2021/09/30/october-is-national-violence-awareness-month/"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59345" y="1924607"/>
            <a:ext cx="9144000" cy="2387600"/>
          </a:xfrm>
        </p:spPr>
        <p:txBody>
          <a:bodyPr>
            <a:normAutofit/>
          </a:bodyPr>
          <a:lstStyle/>
          <a:p>
            <a:r>
              <a:rPr lang="en-US" dirty="0" smtClean="0"/>
              <a:t/>
            </a:r>
            <a:br>
              <a:rPr lang="en-US" dirty="0" smtClean="0"/>
            </a:br>
            <a:r>
              <a:rPr lang="en-US" dirty="0" smtClean="0"/>
              <a:t>Working with the Media</a:t>
            </a:r>
            <a:endParaRPr lang="en-US" dirty="0"/>
          </a:p>
        </p:txBody>
      </p:sp>
      <p:sp>
        <p:nvSpPr>
          <p:cNvPr id="5" name="Subtitle 4"/>
          <p:cNvSpPr>
            <a:spLocks noGrp="1"/>
          </p:cNvSpPr>
          <p:nvPr>
            <p:ph type="subTitle" idx="1"/>
          </p:nvPr>
        </p:nvSpPr>
        <p:spPr>
          <a:xfrm>
            <a:off x="1524000" y="4747347"/>
            <a:ext cx="9144000" cy="655926"/>
          </a:xfrm>
        </p:spPr>
        <p:txBody>
          <a:bodyPr/>
          <a:lstStyle/>
          <a:p>
            <a:r>
              <a:rPr lang="en-US" dirty="0" smtClean="0"/>
              <a:t>Presented By:  Megan Morris &amp; Sarah Slavenas</a:t>
            </a:r>
            <a:endParaRPr lang="en-US" dirty="0"/>
          </a:p>
        </p:txBody>
      </p:sp>
    </p:spTree>
    <p:extLst>
      <p:ext uri="{BB962C8B-B14F-4D97-AF65-F5344CB8AC3E}">
        <p14:creationId xmlns:p14="http://schemas.microsoft.com/office/powerpoint/2010/main" val="11721460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Next Steps</a:t>
            </a:r>
            <a:endParaRPr lang="en-US" dirty="0"/>
          </a:p>
        </p:txBody>
      </p:sp>
      <p:sp>
        <p:nvSpPr>
          <p:cNvPr id="3" name="Content Placeholder 2"/>
          <p:cNvSpPr>
            <a:spLocks noGrp="1"/>
          </p:cNvSpPr>
          <p:nvPr>
            <p:ph idx="1"/>
          </p:nvPr>
        </p:nvSpPr>
        <p:spPr/>
        <p:txBody>
          <a:bodyPr>
            <a:normAutofit/>
          </a:bodyPr>
          <a:lstStyle/>
          <a:p>
            <a:r>
              <a:rPr lang="en-US" dirty="0"/>
              <a:t>Thank them for their interest in our </a:t>
            </a:r>
            <a:r>
              <a:rPr lang="en-US" dirty="0" smtClean="0"/>
              <a:t>movement</a:t>
            </a:r>
            <a:endParaRPr lang="en-US" dirty="0"/>
          </a:p>
          <a:p>
            <a:r>
              <a:rPr lang="en-US" dirty="0"/>
              <a:t>Find out if they would prefer in-person, online, in studio or via </a:t>
            </a:r>
            <a:r>
              <a:rPr lang="en-US" dirty="0" smtClean="0"/>
              <a:t>telephone</a:t>
            </a:r>
            <a:endParaRPr lang="en-US" dirty="0" smtClean="0"/>
          </a:p>
          <a:p>
            <a:r>
              <a:rPr lang="en-US" dirty="0" smtClean="0"/>
              <a:t>Do they want/need more than one person?</a:t>
            </a:r>
          </a:p>
          <a:p>
            <a:r>
              <a:rPr lang="en-US" dirty="0" smtClean="0"/>
              <a:t>Same day or later date?</a:t>
            </a:r>
          </a:p>
          <a:p>
            <a:r>
              <a:rPr lang="en-US" dirty="0" smtClean="0"/>
              <a:t>Reporters often want to speak with victim-survivors but they are also keenly aware this may not be </a:t>
            </a:r>
            <a:r>
              <a:rPr lang="en-US" dirty="0" smtClean="0"/>
              <a:t>possible</a:t>
            </a:r>
          </a:p>
          <a:p>
            <a:pPr lvl="1"/>
            <a:r>
              <a:rPr lang="en-US" dirty="0" smtClean="0"/>
              <a:t>If </a:t>
            </a:r>
            <a:r>
              <a:rPr lang="en-US" dirty="0" smtClean="0"/>
              <a:t>staff are survivors and feel comfortable sharing relevant experiences, this may be of interest to reporters – though it is not </a:t>
            </a:r>
            <a:r>
              <a:rPr lang="en-US" dirty="0" smtClean="0"/>
              <a:t>necessary</a:t>
            </a:r>
            <a:endParaRPr lang="en-US" dirty="0" smtClean="0"/>
          </a:p>
          <a:p>
            <a:pPr marL="457200" lvl="1" indent="0">
              <a:buNone/>
            </a:pPr>
            <a:endParaRPr lang="en-US" dirty="0"/>
          </a:p>
          <a:p>
            <a:endParaRPr lang="en-US" dirty="0"/>
          </a:p>
        </p:txBody>
      </p:sp>
    </p:spTree>
    <p:extLst>
      <p:ext uri="{BB962C8B-B14F-4D97-AF65-F5344CB8AC3E}">
        <p14:creationId xmlns:p14="http://schemas.microsoft.com/office/powerpoint/2010/main" val="2089292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Self Preparation</a:t>
            </a:r>
            <a:endParaRPr lang="en-US" dirty="0"/>
          </a:p>
        </p:txBody>
      </p:sp>
      <p:sp>
        <p:nvSpPr>
          <p:cNvPr id="3" name="Content Placeholder 2"/>
          <p:cNvSpPr>
            <a:spLocks noGrp="1"/>
          </p:cNvSpPr>
          <p:nvPr>
            <p:ph idx="1"/>
          </p:nvPr>
        </p:nvSpPr>
        <p:spPr/>
        <p:txBody>
          <a:bodyPr/>
          <a:lstStyle/>
          <a:p>
            <a:r>
              <a:rPr lang="en-US" dirty="0" smtClean="0"/>
              <a:t>Avoid striped, checked, or intricate clothing designs (it doesn’t wear well on camera)</a:t>
            </a:r>
          </a:p>
          <a:p>
            <a:r>
              <a:rPr lang="en-US" dirty="0" smtClean="0"/>
              <a:t>Avoid super baggy blouses (it interferes with mics)</a:t>
            </a:r>
          </a:p>
          <a:p>
            <a:r>
              <a:rPr lang="en-US" dirty="0" smtClean="0"/>
              <a:t>Avoid dresses (you may have to slip a mic up it)</a:t>
            </a:r>
          </a:p>
          <a:p>
            <a:r>
              <a:rPr lang="en-US" dirty="0" smtClean="0"/>
              <a:t>Avoid noisy jewelry (they will clash against the mic)</a:t>
            </a:r>
          </a:p>
          <a:p>
            <a:r>
              <a:rPr lang="en-US" dirty="0" smtClean="0"/>
              <a:t>Best color on TV is blue</a:t>
            </a:r>
          </a:p>
          <a:p>
            <a:r>
              <a:rPr lang="en-US" dirty="0" smtClean="0"/>
              <a:t>A logo is fine if it is for your agency</a:t>
            </a:r>
          </a:p>
          <a:p>
            <a:pPr marL="0" indent="0">
              <a:buNone/>
            </a:pPr>
            <a:r>
              <a:rPr lang="en-US" dirty="0" smtClean="0"/>
              <a:t>You really want people to be able to focus on what you are SAYING, not what you are wearing and any distraction it might be creating.</a:t>
            </a:r>
            <a:endParaRPr lang="en-US" dirty="0"/>
          </a:p>
        </p:txBody>
      </p:sp>
    </p:spTree>
    <p:extLst>
      <p:ext uri="{BB962C8B-B14F-4D97-AF65-F5344CB8AC3E}">
        <p14:creationId xmlns:p14="http://schemas.microsoft.com/office/powerpoint/2010/main" val="4644758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Interviewing from Home</a:t>
            </a:r>
            <a:endParaRPr lang="en-US" dirty="0"/>
          </a:p>
        </p:txBody>
      </p:sp>
      <p:sp>
        <p:nvSpPr>
          <p:cNvPr id="3" name="Content Placeholder 2"/>
          <p:cNvSpPr>
            <a:spLocks noGrp="1"/>
          </p:cNvSpPr>
          <p:nvPr>
            <p:ph idx="1"/>
          </p:nvPr>
        </p:nvSpPr>
        <p:spPr/>
        <p:txBody>
          <a:bodyPr>
            <a:normAutofit fontScale="92500"/>
          </a:bodyPr>
          <a:lstStyle/>
          <a:p>
            <a:r>
              <a:rPr lang="en-US" dirty="0" smtClean="0"/>
              <a:t>Make sure you have decent audio and video equipment to interview from</a:t>
            </a:r>
          </a:p>
          <a:p>
            <a:r>
              <a:rPr lang="en-US" dirty="0" smtClean="0"/>
              <a:t>Invest in a ring light!</a:t>
            </a:r>
          </a:p>
          <a:p>
            <a:r>
              <a:rPr lang="en-US" dirty="0" smtClean="0"/>
              <a:t>Minimize distractions</a:t>
            </a:r>
          </a:p>
          <a:p>
            <a:pPr lvl="1"/>
            <a:r>
              <a:rPr lang="en-US" dirty="0" smtClean="0"/>
              <a:t>Talk this through with the reporter/editor</a:t>
            </a:r>
          </a:p>
          <a:p>
            <a:pPr lvl="1"/>
            <a:r>
              <a:rPr lang="en-US" dirty="0" smtClean="0"/>
              <a:t>If you know your house will be quieter at noon than at four, let them know that!</a:t>
            </a:r>
          </a:p>
          <a:p>
            <a:r>
              <a:rPr lang="en-US" dirty="0" smtClean="0"/>
              <a:t>Have as a clean background as possible</a:t>
            </a:r>
          </a:p>
          <a:p>
            <a:pPr lvl="1"/>
            <a:r>
              <a:rPr lang="en-US" dirty="0" smtClean="0"/>
              <a:t>Consider this well in advance! </a:t>
            </a:r>
          </a:p>
          <a:p>
            <a:r>
              <a:rPr lang="en-US" dirty="0" smtClean="0"/>
              <a:t>Jewelry rules don’t apply as much, but clothing rules DO</a:t>
            </a:r>
          </a:p>
          <a:p>
            <a:r>
              <a:rPr lang="en-US" dirty="0" smtClean="0"/>
              <a:t>Can you provide any b-roll?</a:t>
            </a:r>
          </a:p>
        </p:txBody>
      </p:sp>
    </p:spTree>
    <p:extLst>
      <p:ext uri="{BB962C8B-B14F-4D97-AF65-F5344CB8AC3E}">
        <p14:creationId xmlns:p14="http://schemas.microsoft.com/office/powerpoint/2010/main" val="3543673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Interviews</a:t>
            </a:r>
            <a:endParaRPr lang="en-US" dirty="0"/>
          </a:p>
        </p:txBody>
      </p:sp>
      <p:sp>
        <p:nvSpPr>
          <p:cNvPr id="3" name="Content Placeholder 2"/>
          <p:cNvSpPr>
            <a:spLocks noGrp="1"/>
          </p:cNvSpPr>
          <p:nvPr>
            <p:ph idx="1"/>
          </p:nvPr>
        </p:nvSpPr>
        <p:spPr/>
        <p:txBody>
          <a:bodyPr/>
          <a:lstStyle/>
          <a:p>
            <a:r>
              <a:rPr lang="en-US" dirty="0"/>
              <a:t>Ask if it is taped or live</a:t>
            </a:r>
          </a:p>
          <a:p>
            <a:r>
              <a:rPr lang="en-US" dirty="0" smtClean="0"/>
              <a:t>Spell </a:t>
            </a:r>
            <a:r>
              <a:rPr lang="en-US" dirty="0" smtClean="0"/>
              <a:t>First and Last Names on Tape </a:t>
            </a:r>
            <a:endParaRPr lang="en-US" dirty="0" smtClean="0"/>
          </a:p>
          <a:p>
            <a:pPr lvl="1"/>
            <a:r>
              <a:rPr lang="en-US" dirty="0" smtClean="0"/>
              <a:t>camera </a:t>
            </a:r>
            <a:r>
              <a:rPr lang="en-US" dirty="0" smtClean="0"/>
              <a:t>must be </a:t>
            </a:r>
            <a:r>
              <a:rPr lang="en-US" dirty="0" smtClean="0"/>
              <a:t>rolling</a:t>
            </a:r>
            <a:endParaRPr lang="en-US" dirty="0" smtClean="0"/>
          </a:p>
          <a:p>
            <a:r>
              <a:rPr lang="en-US" dirty="0" smtClean="0"/>
              <a:t>Give Title of </a:t>
            </a:r>
            <a:r>
              <a:rPr lang="en-US" dirty="0" smtClean="0"/>
              <a:t>Job</a:t>
            </a:r>
          </a:p>
          <a:p>
            <a:pPr lvl="1"/>
            <a:r>
              <a:rPr lang="en-US" dirty="0"/>
              <a:t>camera must be </a:t>
            </a:r>
            <a:r>
              <a:rPr lang="en-US" dirty="0" smtClean="0"/>
              <a:t>rolling</a:t>
            </a:r>
            <a:endParaRPr lang="en-US" dirty="0" smtClean="0"/>
          </a:p>
          <a:p>
            <a:r>
              <a:rPr lang="en-US" dirty="0" smtClean="0"/>
              <a:t>Offer </a:t>
            </a:r>
            <a:r>
              <a:rPr lang="en-US" dirty="0" smtClean="0"/>
              <a:t>Spanish quotes if you can </a:t>
            </a:r>
            <a:endParaRPr lang="en-US" dirty="0"/>
          </a:p>
        </p:txBody>
      </p:sp>
    </p:spTree>
    <p:extLst>
      <p:ext uri="{BB962C8B-B14F-4D97-AF65-F5344CB8AC3E}">
        <p14:creationId xmlns:p14="http://schemas.microsoft.com/office/powerpoint/2010/main" val="3750889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Live vs Taped Interviews</a:t>
            </a:r>
            <a:endParaRPr lang="en-US" dirty="0"/>
          </a:p>
        </p:txBody>
      </p:sp>
      <p:pic>
        <p:nvPicPr>
          <p:cNvPr id="8" name="ZJ5OdUU9jUs"/>
          <p:cNvPicPr>
            <a:picLocks noGrp="1" noRot="1" noChangeAspect="1"/>
          </p:cNvPicPr>
          <p:nvPr>
            <p:ph idx="1"/>
            <a:videoFile r:link="rId1"/>
          </p:nvPr>
        </p:nvPicPr>
        <p:blipFill>
          <a:blip r:embed="rId3"/>
          <a:stretch>
            <a:fillRect/>
          </a:stretch>
        </p:blipFill>
        <p:spPr>
          <a:xfrm>
            <a:off x="2038525" y="1577130"/>
            <a:ext cx="8365688" cy="4705700"/>
          </a:xfrm>
          <a:prstGeom prst="rect">
            <a:avLst/>
          </a:prstGeom>
        </p:spPr>
      </p:pic>
    </p:spTree>
    <p:extLst>
      <p:ext uri="{BB962C8B-B14F-4D97-AF65-F5344CB8AC3E}">
        <p14:creationId xmlns:p14="http://schemas.microsoft.com/office/powerpoint/2010/main" val="36427566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6736"/>
            <a:ext cx="10515600" cy="1325563"/>
          </a:xfrm>
        </p:spPr>
        <p:txBody>
          <a:bodyPr/>
          <a:lstStyle/>
          <a:p>
            <a:pPr algn="ctr"/>
            <a:r>
              <a:rPr lang="en-US" dirty="0" smtClean="0"/>
              <a:t>No Bloopers for Taped Interviews…</a:t>
            </a:r>
            <a:endParaRPr lang="en-US" dirty="0"/>
          </a:p>
        </p:txBody>
      </p:sp>
      <p:pic>
        <p:nvPicPr>
          <p:cNvPr id="4" name="october-is-national-violence-awareness-month"/>
          <p:cNvPicPr>
            <a:picLocks noGrp="1" noRot="1" noChangeAspect="1"/>
          </p:cNvPicPr>
          <p:nvPr>
            <p:ph idx="1"/>
            <a:videoFile r:link="rId1"/>
          </p:nvPr>
        </p:nvPicPr>
        <p:blipFill>
          <a:blip r:embed="rId3"/>
          <a:stretch>
            <a:fillRect/>
          </a:stretch>
        </p:blipFill>
        <p:spPr>
          <a:xfrm>
            <a:off x="2038525" y="1682299"/>
            <a:ext cx="7650759" cy="4303552"/>
          </a:xfrm>
          <a:prstGeom prst="rect">
            <a:avLst/>
          </a:prstGeom>
        </p:spPr>
      </p:pic>
      <p:sp>
        <p:nvSpPr>
          <p:cNvPr id="5" name="TextBox 4"/>
          <p:cNvSpPr txBox="1"/>
          <p:nvPr/>
        </p:nvSpPr>
        <p:spPr>
          <a:xfrm>
            <a:off x="2677486" y="6274965"/>
            <a:ext cx="6837028" cy="369332"/>
          </a:xfrm>
          <a:prstGeom prst="rect">
            <a:avLst/>
          </a:prstGeom>
          <a:noFill/>
        </p:spPr>
        <p:txBody>
          <a:bodyPr wrap="square" rtlCol="0">
            <a:spAutoFit/>
          </a:bodyPr>
          <a:lstStyle/>
          <a:p>
            <a:r>
              <a:rPr lang="en-US" dirty="0">
                <a:hlinkClick r:id="rId4"/>
              </a:rPr>
              <a:t>October is National Domestic Violence Awareness month (kolotv.com)</a:t>
            </a:r>
            <a:endParaRPr lang="en-US" dirty="0"/>
          </a:p>
        </p:txBody>
      </p:sp>
    </p:spTree>
    <p:extLst>
      <p:ext uri="{BB962C8B-B14F-4D97-AF65-F5344CB8AC3E}">
        <p14:creationId xmlns:p14="http://schemas.microsoft.com/office/powerpoint/2010/main" val="35235059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Follow Up</a:t>
            </a:r>
            <a:endParaRPr lang="en-US" dirty="0"/>
          </a:p>
        </p:txBody>
      </p:sp>
      <p:sp>
        <p:nvSpPr>
          <p:cNvPr id="3" name="Content Placeholder 2"/>
          <p:cNvSpPr>
            <a:spLocks noGrp="1"/>
          </p:cNvSpPr>
          <p:nvPr>
            <p:ph idx="1"/>
          </p:nvPr>
        </p:nvSpPr>
        <p:spPr/>
        <p:txBody>
          <a:bodyPr/>
          <a:lstStyle/>
          <a:p>
            <a:r>
              <a:rPr lang="en-US" dirty="0" smtClean="0"/>
              <a:t>Send a thank you to the person who did your interview (I recommend a handwritten card when possible)</a:t>
            </a:r>
          </a:p>
          <a:p>
            <a:r>
              <a:rPr lang="en-US" dirty="0" smtClean="0"/>
              <a:t>Keep their email address and phone number, they may be someone who values this movement</a:t>
            </a:r>
          </a:p>
          <a:p>
            <a:r>
              <a:rPr lang="en-US" dirty="0" smtClean="0"/>
              <a:t>Reach out directly to them, as well as the news desk for future pitches</a:t>
            </a:r>
          </a:p>
          <a:p>
            <a:r>
              <a:rPr lang="en-US" dirty="0" smtClean="0"/>
              <a:t>Keep in touch with them about other stories that intersect with DV/SA and offer an angle for follow up pieces</a:t>
            </a:r>
            <a:endParaRPr lang="en-US" dirty="0"/>
          </a:p>
        </p:txBody>
      </p:sp>
    </p:spTree>
    <p:extLst>
      <p:ext uri="{BB962C8B-B14F-4D97-AF65-F5344CB8AC3E}">
        <p14:creationId xmlns:p14="http://schemas.microsoft.com/office/powerpoint/2010/main" val="12582725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Sharing to Your Personal Pages</a:t>
            </a:r>
            <a:endParaRPr lang="en-US" dirty="0"/>
          </a:p>
        </p:txBody>
      </p:sp>
      <p:sp>
        <p:nvSpPr>
          <p:cNvPr id="3" name="Content Placeholder 2"/>
          <p:cNvSpPr>
            <a:spLocks noGrp="1"/>
          </p:cNvSpPr>
          <p:nvPr>
            <p:ph idx="1"/>
          </p:nvPr>
        </p:nvSpPr>
        <p:spPr/>
        <p:txBody>
          <a:bodyPr/>
          <a:lstStyle/>
          <a:p>
            <a:r>
              <a:rPr lang="en-US" dirty="0" smtClean="0"/>
              <a:t>Be sure to share the stories to your social media pages</a:t>
            </a:r>
          </a:p>
          <a:p>
            <a:r>
              <a:rPr lang="en-US" dirty="0" smtClean="0"/>
              <a:t>In your posts, be sure to thank the person who covered it, tag them when possible</a:t>
            </a:r>
          </a:p>
          <a:p>
            <a:r>
              <a:rPr lang="en-US" dirty="0" smtClean="0"/>
              <a:t>Add in any comments that you felt were important but missing</a:t>
            </a:r>
          </a:p>
          <a:p>
            <a:r>
              <a:rPr lang="en-US" dirty="0" smtClean="0"/>
              <a:t>Do this ASAP when it is posted on their FB/IG/Twitter</a:t>
            </a:r>
          </a:p>
          <a:p>
            <a:r>
              <a:rPr lang="en-US" dirty="0" smtClean="0"/>
              <a:t>LIKE their posts and comment highlighting their important points</a:t>
            </a:r>
            <a:endParaRPr lang="en-US" dirty="0"/>
          </a:p>
        </p:txBody>
      </p:sp>
    </p:spTree>
    <p:extLst>
      <p:ext uri="{BB962C8B-B14F-4D97-AF65-F5344CB8AC3E}">
        <p14:creationId xmlns:p14="http://schemas.microsoft.com/office/powerpoint/2010/main" val="2246100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a:t>
            </a:r>
            <a:endParaRPr lang="en-US" dirty="0"/>
          </a:p>
        </p:txBody>
      </p:sp>
      <p:sp>
        <p:nvSpPr>
          <p:cNvPr id="3" name="Content Placeholder 2"/>
          <p:cNvSpPr>
            <a:spLocks noGrp="1"/>
          </p:cNvSpPr>
          <p:nvPr>
            <p:ph idx="1"/>
          </p:nvPr>
        </p:nvSpPr>
        <p:spPr/>
        <p:txBody>
          <a:bodyPr>
            <a:normAutofit lnSpcReduction="10000"/>
          </a:bodyPr>
          <a:lstStyle/>
          <a:p>
            <a:r>
              <a:rPr lang="en-US" dirty="0" smtClean="0"/>
              <a:t>What is still unclear to you?</a:t>
            </a:r>
          </a:p>
          <a:p>
            <a:r>
              <a:rPr lang="en-US" dirty="0" smtClean="0"/>
              <a:t>Do you have a boiler plate?</a:t>
            </a:r>
          </a:p>
          <a:p>
            <a:r>
              <a:rPr lang="en-US" dirty="0" smtClean="0"/>
              <a:t>Do you know who your speakers for the agency are and are not?</a:t>
            </a:r>
          </a:p>
          <a:p>
            <a:r>
              <a:rPr lang="en-US" dirty="0" smtClean="0"/>
              <a:t>You can ALWAYS call </a:t>
            </a:r>
            <a:r>
              <a:rPr lang="en-US" dirty="0" smtClean="0"/>
              <a:t>NNEDV or NCEDSV for help.</a:t>
            </a:r>
            <a:endParaRPr lang="en-US" dirty="0" smtClean="0"/>
          </a:p>
          <a:p>
            <a:r>
              <a:rPr lang="en-US" dirty="0" smtClean="0"/>
              <a:t>If you are discussing national or statewide issues, feel free to refer them to </a:t>
            </a:r>
            <a:r>
              <a:rPr lang="en-US" dirty="0" smtClean="0"/>
              <a:t>NNEDV </a:t>
            </a:r>
            <a:r>
              <a:rPr lang="en-US" dirty="0" smtClean="0"/>
              <a:t>for additional comment!</a:t>
            </a:r>
          </a:p>
          <a:p>
            <a:r>
              <a:rPr lang="en-US" dirty="0" smtClean="0"/>
              <a:t>You are not alone</a:t>
            </a:r>
            <a:r>
              <a:rPr lang="en-US" dirty="0" smtClean="0"/>
              <a:t>!</a:t>
            </a:r>
          </a:p>
          <a:p>
            <a:endParaRPr lang="en-US" dirty="0"/>
          </a:p>
          <a:p>
            <a:r>
              <a:rPr lang="en-US" dirty="0" smtClean="0"/>
              <a:t>What questions do you have for us?</a:t>
            </a:r>
            <a:endParaRPr lang="en-US" dirty="0" smtClean="0"/>
          </a:p>
        </p:txBody>
      </p:sp>
    </p:spTree>
    <p:extLst>
      <p:ext uri="{BB962C8B-B14F-4D97-AF65-F5344CB8AC3E}">
        <p14:creationId xmlns:p14="http://schemas.microsoft.com/office/powerpoint/2010/main" val="2699900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and Thank You for Joining!</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Working with the Media</a:t>
            </a:r>
            <a:endParaRPr lang="en-US" sz="2000" dirty="0"/>
          </a:p>
          <a:p>
            <a:pPr lvl="0" fontAlgn="base"/>
            <a:r>
              <a:rPr lang="en-US" dirty="0" smtClean="0"/>
              <a:t>Meet with the Media Before you Ever Need Them</a:t>
            </a:r>
          </a:p>
          <a:p>
            <a:pPr lvl="1" fontAlgn="base"/>
            <a:r>
              <a:rPr lang="en-US" dirty="0" smtClean="0"/>
              <a:t>Reach out to outlets to introduce your agency, movement and important dates</a:t>
            </a:r>
          </a:p>
          <a:p>
            <a:pPr lvl="1" fontAlgn="base"/>
            <a:r>
              <a:rPr lang="en-US" dirty="0" smtClean="0"/>
              <a:t>If you can’t meet with them, go to their website and find out how to submit news through the info desk</a:t>
            </a:r>
          </a:p>
          <a:p>
            <a:pPr lvl="0" fontAlgn="base"/>
            <a:r>
              <a:rPr lang="en-US" dirty="0" smtClean="0"/>
              <a:t>Press </a:t>
            </a:r>
            <a:r>
              <a:rPr lang="en-US" dirty="0"/>
              <a:t>Release 101</a:t>
            </a:r>
          </a:p>
          <a:p>
            <a:pPr lvl="1" fontAlgn="base"/>
            <a:r>
              <a:rPr lang="en-US" dirty="0"/>
              <a:t>Basic components</a:t>
            </a:r>
          </a:p>
          <a:p>
            <a:pPr lvl="1" fontAlgn="base"/>
            <a:r>
              <a:rPr lang="en-US" dirty="0"/>
              <a:t>Creating a strong pitch via email</a:t>
            </a:r>
          </a:p>
          <a:p>
            <a:pPr lvl="1" fontAlgn="base"/>
            <a:r>
              <a:rPr lang="en-US" dirty="0"/>
              <a:t>Capitalizing on public stories vs capitalizing on crises</a:t>
            </a:r>
          </a:p>
          <a:p>
            <a:pPr lvl="1" fontAlgn="base"/>
            <a:r>
              <a:rPr lang="en-US" dirty="0"/>
              <a:t>When to send it</a:t>
            </a:r>
          </a:p>
          <a:p>
            <a:pPr lvl="1" fontAlgn="base"/>
            <a:r>
              <a:rPr lang="en-US" dirty="0"/>
              <a:t>Subject lines</a:t>
            </a:r>
          </a:p>
          <a:p>
            <a:pPr lvl="1" fontAlgn="base"/>
            <a:r>
              <a:rPr lang="en-US" dirty="0"/>
              <a:t>Following up</a:t>
            </a:r>
          </a:p>
          <a:p>
            <a:pPr lvl="0" fontAlgn="base"/>
            <a:r>
              <a:rPr lang="en-US" dirty="0"/>
              <a:t>What if They Call?</a:t>
            </a:r>
          </a:p>
          <a:p>
            <a:pPr lvl="1" fontAlgn="base"/>
            <a:r>
              <a:rPr lang="en-US" dirty="0"/>
              <a:t>Confidentiality of clients</a:t>
            </a:r>
          </a:p>
          <a:p>
            <a:pPr lvl="1" fontAlgn="base"/>
            <a:r>
              <a:rPr lang="en-US" dirty="0"/>
              <a:t>Dressing for an interview </a:t>
            </a:r>
          </a:p>
          <a:p>
            <a:pPr lvl="1" fontAlgn="base"/>
            <a:r>
              <a:rPr lang="en-US" dirty="0"/>
              <a:t>Live vs Taped</a:t>
            </a:r>
          </a:p>
          <a:p>
            <a:pPr lvl="1" fontAlgn="base"/>
            <a:r>
              <a:rPr lang="en-US" dirty="0"/>
              <a:t>Follow up</a:t>
            </a:r>
          </a:p>
          <a:p>
            <a:pPr lvl="1" fontAlgn="base"/>
            <a:r>
              <a:rPr lang="en-US" dirty="0"/>
              <a:t>Sharing to your personal pages</a:t>
            </a:r>
          </a:p>
          <a:p>
            <a:pPr lvl="0" fontAlgn="base"/>
            <a:r>
              <a:rPr lang="en-US" dirty="0"/>
              <a:t>Questions?</a:t>
            </a:r>
          </a:p>
          <a:p>
            <a:endParaRPr lang="en-US" dirty="0"/>
          </a:p>
        </p:txBody>
      </p:sp>
    </p:spTree>
    <p:extLst>
      <p:ext uri="{BB962C8B-B14F-4D97-AF65-F5344CB8AC3E}">
        <p14:creationId xmlns:p14="http://schemas.microsoft.com/office/powerpoint/2010/main" val="2403763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fontAlgn="base"/>
            <a:r>
              <a:rPr lang="en-US" dirty="0"/>
              <a:t>Meet with the Media Before </a:t>
            </a:r>
            <a:r>
              <a:rPr lang="en-US" dirty="0" smtClean="0"/>
              <a:t>You Need </a:t>
            </a:r>
            <a:r>
              <a:rPr lang="en-US" dirty="0"/>
              <a:t>Them</a:t>
            </a:r>
          </a:p>
        </p:txBody>
      </p:sp>
      <p:sp>
        <p:nvSpPr>
          <p:cNvPr id="3" name="Content Placeholder 2"/>
          <p:cNvSpPr>
            <a:spLocks noGrp="1"/>
          </p:cNvSpPr>
          <p:nvPr>
            <p:ph idx="1"/>
          </p:nvPr>
        </p:nvSpPr>
        <p:spPr/>
        <p:txBody>
          <a:bodyPr/>
          <a:lstStyle/>
          <a:p>
            <a:r>
              <a:rPr lang="en-US" dirty="0" smtClean="0"/>
              <a:t>Introduce yourself, movement and important dates</a:t>
            </a:r>
          </a:p>
          <a:p>
            <a:r>
              <a:rPr lang="en-US" dirty="0" smtClean="0"/>
              <a:t>Bring pamphlets, cards, stats, etc</a:t>
            </a:r>
            <a:r>
              <a:rPr lang="en-US" dirty="0" smtClean="0"/>
              <a:t>.</a:t>
            </a:r>
          </a:p>
          <a:p>
            <a:r>
              <a:rPr lang="en-US" dirty="0" smtClean="0"/>
              <a:t>Find out who the best person to contact is</a:t>
            </a:r>
          </a:p>
          <a:p>
            <a:r>
              <a:rPr lang="en-US" dirty="0" smtClean="0"/>
              <a:t>Follow up with them after the meeting with a hand written note thanking them for their time</a:t>
            </a:r>
          </a:p>
          <a:p>
            <a:r>
              <a:rPr lang="en-US" dirty="0" smtClean="0"/>
              <a:t>Additionally, send an email to the main point person with those key dates they can expect you to reach out (DVAM, Wear Purple Day, Stalking Awareness Month, TDVAM etc.), this way they will have your email </a:t>
            </a:r>
            <a:r>
              <a:rPr lang="en-US" dirty="0" smtClean="0"/>
              <a:t>saved!</a:t>
            </a:r>
            <a:endParaRPr lang="en-US" dirty="0"/>
          </a:p>
        </p:txBody>
      </p:sp>
    </p:spTree>
    <p:extLst>
      <p:ext uri="{BB962C8B-B14F-4D97-AF65-F5344CB8AC3E}">
        <p14:creationId xmlns:p14="http://schemas.microsoft.com/office/powerpoint/2010/main" val="4133036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Press Release 101 – Basic Components</a:t>
            </a:r>
            <a:endParaRPr lang="en-US" dirty="0"/>
          </a:p>
        </p:txBody>
      </p:sp>
      <p:sp>
        <p:nvSpPr>
          <p:cNvPr id="3" name="Content Placeholder 2"/>
          <p:cNvSpPr>
            <a:spLocks noGrp="1"/>
          </p:cNvSpPr>
          <p:nvPr>
            <p:ph idx="1"/>
          </p:nvPr>
        </p:nvSpPr>
        <p:spPr/>
        <p:txBody>
          <a:bodyPr>
            <a:normAutofit lnSpcReduction="10000"/>
          </a:bodyPr>
          <a:lstStyle/>
          <a:p>
            <a:r>
              <a:rPr lang="en-US" dirty="0" smtClean="0"/>
              <a:t>Date &amp; Location (unless statewide/national) </a:t>
            </a:r>
          </a:p>
          <a:p>
            <a:r>
              <a:rPr lang="en-US" dirty="0" smtClean="0"/>
              <a:t>Contact Person &amp; Their Contact Info</a:t>
            </a:r>
          </a:p>
          <a:p>
            <a:r>
              <a:rPr lang="en-US" dirty="0" smtClean="0"/>
              <a:t>Make a Specific &amp; Clear Pitch</a:t>
            </a:r>
          </a:p>
          <a:p>
            <a:r>
              <a:rPr lang="en-US" dirty="0" smtClean="0"/>
              <a:t>Be Responsive to Daily News</a:t>
            </a:r>
          </a:p>
          <a:p>
            <a:r>
              <a:rPr lang="en-US" dirty="0" smtClean="0"/>
              <a:t>Headline That Tells it All</a:t>
            </a:r>
          </a:p>
          <a:p>
            <a:r>
              <a:rPr lang="en-US" dirty="0" smtClean="0"/>
              <a:t>Quotes (the people you quote should be the ones ready to interview as well!)</a:t>
            </a:r>
          </a:p>
          <a:p>
            <a:r>
              <a:rPr lang="en-US" dirty="0" smtClean="0"/>
              <a:t>400 Words or Less</a:t>
            </a:r>
          </a:p>
          <a:p>
            <a:r>
              <a:rPr lang="en-US" dirty="0" smtClean="0"/>
              <a:t>Boiler Plate (this counts in your 400 words)</a:t>
            </a:r>
            <a:endParaRPr lang="en-US" dirty="0"/>
          </a:p>
        </p:txBody>
      </p:sp>
    </p:spTree>
    <p:extLst>
      <p:ext uri="{BB962C8B-B14F-4D97-AF65-F5344CB8AC3E}">
        <p14:creationId xmlns:p14="http://schemas.microsoft.com/office/powerpoint/2010/main" val="4167986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Capitalizing on Public Stories vs Crises</a:t>
            </a:r>
            <a:endParaRPr lang="en-US" dirty="0"/>
          </a:p>
        </p:txBody>
      </p:sp>
      <p:sp>
        <p:nvSpPr>
          <p:cNvPr id="3" name="Content Placeholder 2"/>
          <p:cNvSpPr>
            <a:spLocks noGrp="1"/>
          </p:cNvSpPr>
          <p:nvPr>
            <p:ph idx="1"/>
          </p:nvPr>
        </p:nvSpPr>
        <p:spPr/>
        <p:txBody>
          <a:bodyPr/>
          <a:lstStyle/>
          <a:p>
            <a:r>
              <a:rPr lang="en-US" dirty="0" smtClean="0"/>
              <a:t>There will be times when local or national stories prompt news outlets to contact us </a:t>
            </a:r>
            <a:r>
              <a:rPr lang="en-US" dirty="0" smtClean="0"/>
              <a:t>or </a:t>
            </a:r>
            <a:r>
              <a:rPr lang="en-US" smtClean="0"/>
              <a:t>our members for </a:t>
            </a:r>
            <a:r>
              <a:rPr lang="en-US" dirty="0" smtClean="0"/>
              <a:t>comment</a:t>
            </a:r>
          </a:p>
          <a:p>
            <a:r>
              <a:rPr lang="en-US" dirty="0" smtClean="0"/>
              <a:t>Remember there are real families involved with every case</a:t>
            </a:r>
          </a:p>
          <a:p>
            <a:r>
              <a:rPr lang="en-US" dirty="0" smtClean="0"/>
              <a:t>Do</a:t>
            </a:r>
            <a:r>
              <a:rPr lang="en-US" dirty="0" smtClean="0"/>
              <a:t> </a:t>
            </a:r>
            <a:r>
              <a:rPr lang="en-US" dirty="0" smtClean="0"/>
              <a:t>not </a:t>
            </a:r>
            <a:r>
              <a:rPr lang="en-US" dirty="0" smtClean="0"/>
              <a:t>publicly </a:t>
            </a:r>
            <a:r>
              <a:rPr lang="en-US" dirty="0" smtClean="0"/>
              <a:t>make assumptions, even if evidence points strongly in a grim direction</a:t>
            </a:r>
          </a:p>
          <a:p>
            <a:r>
              <a:rPr lang="en-US" dirty="0" smtClean="0"/>
              <a:t>Use interviews as an opportunity to elevate awareness about ALL of those experiencing </a:t>
            </a:r>
            <a:r>
              <a:rPr lang="en-US" dirty="0" smtClean="0"/>
              <a:t>abuse (think MMIWG and LGBTQIA+)</a:t>
            </a:r>
            <a:endParaRPr lang="en-US" dirty="0" smtClean="0"/>
          </a:p>
          <a:p>
            <a:r>
              <a:rPr lang="en-US" dirty="0" smtClean="0"/>
              <a:t>Remember confidentiality whether or not this person was ever a client</a:t>
            </a:r>
          </a:p>
        </p:txBody>
      </p:sp>
    </p:spTree>
    <p:extLst>
      <p:ext uri="{BB962C8B-B14F-4D97-AF65-F5344CB8AC3E}">
        <p14:creationId xmlns:p14="http://schemas.microsoft.com/office/powerpoint/2010/main" val="1900708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4626" y="0"/>
            <a:ext cx="5302748" cy="6858000"/>
          </a:xfrm>
          <a:prstGeom prst="rect">
            <a:avLst/>
          </a:prstGeom>
        </p:spPr>
      </p:pic>
    </p:spTree>
    <p:extLst>
      <p:ext uri="{BB962C8B-B14F-4D97-AF65-F5344CB8AC3E}">
        <p14:creationId xmlns:p14="http://schemas.microsoft.com/office/powerpoint/2010/main" val="483353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1973" y="0"/>
            <a:ext cx="5128054" cy="6858000"/>
          </a:xfrm>
          <a:prstGeom prst="rect">
            <a:avLst/>
          </a:prstGeom>
        </p:spPr>
      </p:pic>
    </p:spTree>
    <p:extLst>
      <p:ext uri="{BB962C8B-B14F-4D97-AF65-F5344CB8AC3E}">
        <p14:creationId xmlns:p14="http://schemas.microsoft.com/office/powerpoint/2010/main" val="1751944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When to Send!?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When sending out your press release, you want to have a subject line that will grab the attention of the assignment desk </a:t>
            </a:r>
            <a:r>
              <a:rPr lang="en-US" dirty="0" smtClean="0"/>
              <a:t>editor</a:t>
            </a:r>
            <a:endParaRPr lang="en-US" dirty="0" smtClean="0"/>
          </a:p>
          <a:p>
            <a:r>
              <a:rPr lang="en-US" dirty="0" smtClean="0"/>
              <a:t>Most news outlets will have a morning meeting to assign who covers </a:t>
            </a:r>
            <a:r>
              <a:rPr lang="en-US" dirty="0" smtClean="0"/>
              <a:t>what</a:t>
            </a:r>
            <a:endParaRPr lang="en-US" dirty="0" smtClean="0"/>
          </a:p>
          <a:p>
            <a:r>
              <a:rPr lang="en-US" dirty="0" smtClean="0"/>
              <a:t>Be sure to call and verify they received your press release – know the title and time you sent it though!</a:t>
            </a:r>
          </a:p>
          <a:p>
            <a:r>
              <a:rPr lang="en-US" dirty="0" smtClean="0"/>
              <a:t>If you’ve worked with a reporter there before, be sure you send it to them too!</a:t>
            </a:r>
          </a:p>
          <a:p>
            <a:r>
              <a:rPr lang="en-US" dirty="0" smtClean="0"/>
              <a:t>If you don’t send before </a:t>
            </a:r>
            <a:r>
              <a:rPr lang="en-US" dirty="0"/>
              <a:t>8</a:t>
            </a:r>
            <a:r>
              <a:rPr lang="en-US" dirty="0" smtClean="0"/>
              <a:t>a, send it </a:t>
            </a:r>
            <a:r>
              <a:rPr lang="en-US" dirty="0" smtClean="0"/>
              <a:t>ASAP</a:t>
            </a:r>
            <a:endParaRPr lang="en-US" dirty="0" smtClean="0"/>
          </a:p>
          <a:p>
            <a:r>
              <a:rPr lang="en-US" dirty="0" smtClean="0"/>
              <a:t>Weekends are also always good because they tend to be </a:t>
            </a:r>
            <a:r>
              <a:rPr lang="en-US" dirty="0" smtClean="0"/>
              <a:t>quieter</a:t>
            </a:r>
            <a:endParaRPr lang="en-US" dirty="0" smtClean="0"/>
          </a:p>
          <a:p>
            <a:r>
              <a:rPr lang="en-US" dirty="0" smtClean="0"/>
              <a:t>Be prepared to interview the day you send the release out!</a:t>
            </a:r>
          </a:p>
          <a:p>
            <a:endParaRPr lang="en-US" dirty="0"/>
          </a:p>
        </p:txBody>
      </p:sp>
    </p:spTree>
    <p:extLst>
      <p:ext uri="{BB962C8B-B14F-4D97-AF65-F5344CB8AC3E}">
        <p14:creationId xmlns:p14="http://schemas.microsoft.com/office/powerpoint/2010/main" val="27577322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They Called! Now What??</a:t>
            </a:r>
            <a:endParaRPr lang="en-US" dirty="0"/>
          </a:p>
        </p:txBody>
      </p:sp>
      <p:sp>
        <p:nvSpPr>
          <p:cNvPr id="3" name="Content Placeholder 2"/>
          <p:cNvSpPr>
            <a:spLocks noGrp="1"/>
          </p:cNvSpPr>
          <p:nvPr>
            <p:ph idx="1"/>
          </p:nvPr>
        </p:nvSpPr>
        <p:spPr/>
        <p:txBody>
          <a:bodyPr/>
          <a:lstStyle/>
          <a:p>
            <a:r>
              <a:rPr lang="en-US" dirty="0" smtClean="0"/>
              <a:t>First and foremost, remember confidentiality!</a:t>
            </a:r>
          </a:p>
          <a:p>
            <a:r>
              <a:rPr lang="en-US" dirty="0" smtClean="0"/>
              <a:t>Treat every situation as if you have never worked with the person in </a:t>
            </a:r>
            <a:r>
              <a:rPr lang="en-US" dirty="0" smtClean="0"/>
              <a:t>question</a:t>
            </a:r>
            <a:endParaRPr lang="en-US" dirty="0" smtClean="0"/>
          </a:p>
          <a:p>
            <a:r>
              <a:rPr lang="en-US" dirty="0" smtClean="0"/>
              <a:t>“I can neither confirm nor deny” will likely be a phrase that is repeated a few </a:t>
            </a:r>
            <a:r>
              <a:rPr lang="en-US" dirty="0" smtClean="0"/>
              <a:t>times</a:t>
            </a:r>
            <a:endParaRPr lang="en-US" dirty="0" smtClean="0"/>
          </a:p>
          <a:p>
            <a:r>
              <a:rPr lang="en-US" dirty="0" smtClean="0"/>
              <a:t>You can still speak in generalities that give a TON of information!</a:t>
            </a:r>
          </a:p>
          <a:p>
            <a:r>
              <a:rPr lang="en-US" dirty="0" smtClean="0"/>
              <a:t>Speak about the dynamics, NRS, patterns of abuse, what makes it difficult to leave, financial abuse, housing challenges etc.</a:t>
            </a:r>
          </a:p>
          <a:p>
            <a:endParaRPr lang="en-US" dirty="0" smtClean="0"/>
          </a:p>
          <a:p>
            <a:endParaRPr lang="en-US" dirty="0"/>
          </a:p>
        </p:txBody>
      </p:sp>
    </p:spTree>
    <p:extLst>
      <p:ext uri="{BB962C8B-B14F-4D97-AF65-F5344CB8AC3E}">
        <p14:creationId xmlns:p14="http://schemas.microsoft.com/office/powerpoint/2010/main" val="28820369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c98941b9-9fd7-4845-8f21-4d55727cf38d">
      <UserInfo>
        <DisplayName>Judy Henderson</DisplayName>
        <AccountId>18</AccountId>
        <AccountType/>
      </UserInfo>
      <UserInfo>
        <DisplayName>Amber Batchelor</DisplayName>
        <AccountId>650</AccountId>
        <AccountType/>
      </UserInfo>
      <UserInfo>
        <DisplayName>Misty Stewart</DisplayName>
        <AccountId>770</AccountId>
        <AccountType/>
      </UserInfo>
    </SharedWithUsers>
    <TaxCatchAll xmlns="c98941b9-9fd7-4845-8f21-4d55727cf38d" xsi:nil="true"/>
    <lcf76f155ced4ddcb4097134ff3c332f xmlns="05e58d25-e641-4d3c-83d8-173266410d51">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FD899301018B84B8CC85BB64064B78C" ma:contentTypeVersion="19" ma:contentTypeDescription="Create a new document." ma:contentTypeScope="" ma:versionID="a2f5cc1b2e04bf9bdbd2bc71daf10b22">
  <xsd:schema xmlns:xsd="http://www.w3.org/2001/XMLSchema" xmlns:xs="http://www.w3.org/2001/XMLSchema" xmlns:p="http://schemas.microsoft.com/office/2006/metadata/properties" xmlns:ns2="c98941b9-9fd7-4845-8f21-4d55727cf38d" xmlns:ns3="05e58d25-e641-4d3c-83d8-173266410d51" targetNamespace="http://schemas.microsoft.com/office/2006/metadata/properties" ma:root="true" ma:fieldsID="882595dff0d30de35cf37098e753e670" ns2:_="" ns3:_="">
    <xsd:import namespace="c98941b9-9fd7-4845-8f21-4d55727cf38d"/>
    <xsd:import namespace="05e58d25-e641-4d3c-83d8-173266410d51"/>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8941b9-9fd7-4845-8f21-4d55727cf38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TaxCatchAll" ma:index="26" nillable="true" ma:displayName="Taxonomy Catch All Column" ma:hidden="true" ma:list="{1a5a63ab-bdab-474e-b0c6-100a38953b99}" ma:internalName="TaxCatchAll" ma:showField="CatchAllData" ma:web="c98941b9-9fd7-4845-8f21-4d55727cf38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5e58d25-e641-4d3c-83d8-173266410d51"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Location" ma:index="18" nillable="true" ma:displayName="MediaServiceLocation" ma:internalName="MediaServiceLocation"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8d2a331a-9e59-42da-bff9-29b87bf11664"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E062A0-9A59-4660-84E7-CC8B643D2453}">
  <ds:schemaRefs>
    <ds:schemaRef ds:uri="http://purl.org/dc/elements/1.1/"/>
    <ds:schemaRef ds:uri="http://schemas.microsoft.com/office/2006/documentManagement/types"/>
    <ds:schemaRef ds:uri="05e58d25-e641-4d3c-83d8-173266410d51"/>
    <ds:schemaRef ds:uri="http://purl.org/dc/terms/"/>
    <ds:schemaRef ds:uri="http://purl.org/dc/dcmitype/"/>
    <ds:schemaRef ds:uri="http://schemas.microsoft.com/office/infopath/2007/PartnerControls"/>
    <ds:schemaRef ds:uri="http://schemas.openxmlformats.org/package/2006/metadata/core-properties"/>
    <ds:schemaRef ds:uri="c98941b9-9fd7-4845-8f21-4d55727cf38d"/>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9AB683E-27AA-49D3-929A-B0AC3C42C6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8941b9-9fd7-4845-8f21-4d55727cf38d"/>
    <ds:schemaRef ds:uri="05e58d25-e641-4d3c-83d8-173266410d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E8328D-3EA1-4568-81FE-2A3DA6D482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12731</TotalTime>
  <Words>1077</Words>
  <Application>Microsoft Office PowerPoint</Application>
  <PresentationFormat>Widescreen</PresentationFormat>
  <Paragraphs>111</Paragraphs>
  <Slides>18</Slides>
  <Notes>0</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Cambria</vt:lpstr>
      <vt:lpstr>Office Theme</vt:lpstr>
      <vt:lpstr> Working with the Media</vt:lpstr>
      <vt:lpstr>Welcome and Thank You for Joining!</vt:lpstr>
      <vt:lpstr>Meet with the Media Before You Need Them</vt:lpstr>
      <vt:lpstr>Press Release 101 – Basic Components</vt:lpstr>
      <vt:lpstr>Capitalizing on Public Stories vs Crises</vt:lpstr>
      <vt:lpstr>PowerPoint Presentation</vt:lpstr>
      <vt:lpstr>PowerPoint Presentation</vt:lpstr>
      <vt:lpstr>When to Send!? </vt:lpstr>
      <vt:lpstr>They Called! Now What??</vt:lpstr>
      <vt:lpstr>Next Steps</vt:lpstr>
      <vt:lpstr>Self Preparation</vt:lpstr>
      <vt:lpstr>Interviewing from Home</vt:lpstr>
      <vt:lpstr>For Interviews</vt:lpstr>
      <vt:lpstr>Live vs Taped Interviews</vt:lpstr>
      <vt:lpstr>No Bloopers for Taped Interviews…</vt:lpstr>
      <vt:lpstr>Follow Up</vt:lpstr>
      <vt:lpstr>Sharing to Your Personal Pages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Bullard</dc:creator>
  <cp:lastModifiedBy>Sarah Slavenas</cp:lastModifiedBy>
  <cp:revision>43</cp:revision>
  <dcterms:created xsi:type="dcterms:W3CDTF">2018-12-21T21:48:32Z</dcterms:created>
  <dcterms:modified xsi:type="dcterms:W3CDTF">2022-08-22T16:07:48Z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0x0101001FD899301018B84B8CC85BB64064B78C</vt:lpwstr>
  </property>
</Properties>
</file>