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1.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3665" r:id="rId3"/>
  </p:sldMasterIdLst>
  <p:notesMasterIdLst>
    <p:notesMasterId r:id="rId49"/>
  </p:notesMasterIdLst>
  <p:sldIdLst>
    <p:sldId id="629" r:id="rId4"/>
    <p:sldId id="1002" r:id="rId5"/>
    <p:sldId id="1011" r:id="rId6"/>
    <p:sldId id="731" r:id="rId7"/>
    <p:sldId id="636" r:id="rId8"/>
    <p:sldId id="993" r:id="rId9"/>
    <p:sldId id="315" r:id="rId10"/>
    <p:sldId id="1023" r:id="rId11"/>
    <p:sldId id="638" r:id="rId12"/>
    <p:sldId id="317" r:id="rId13"/>
    <p:sldId id="307" r:id="rId14"/>
    <p:sldId id="660" r:id="rId15"/>
    <p:sldId id="657" r:id="rId16"/>
    <p:sldId id="658" r:id="rId17"/>
    <p:sldId id="986" r:id="rId18"/>
    <p:sldId id="990" r:id="rId19"/>
    <p:sldId id="991" r:id="rId20"/>
    <p:sldId id="992" r:id="rId21"/>
    <p:sldId id="661" r:id="rId22"/>
    <p:sldId id="637" r:id="rId23"/>
    <p:sldId id="641" r:id="rId24"/>
    <p:sldId id="353" r:id="rId25"/>
    <p:sldId id="300" r:id="rId26"/>
    <p:sldId id="640" r:id="rId27"/>
    <p:sldId id="328" r:id="rId28"/>
    <p:sldId id="305" r:id="rId29"/>
    <p:sldId id="266" r:id="rId30"/>
    <p:sldId id="263" r:id="rId31"/>
    <p:sldId id="645" r:id="rId32"/>
    <p:sldId id="316" r:id="rId33"/>
    <p:sldId id="302" r:id="rId34"/>
    <p:sldId id="1024" r:id="rId35"/>
    <p:sldId id="265" r:id="rId36"/>
    <p:sldId id="603" r:id="rId37"/>
    <p:sldId id="1026" r:id="rId38"/>
    <p:sldId id="665" r:id="rId39"/>
    <p:sldId id="648" r:id="rId40"/>
    <p:sldId id="271" r:id="rId41"/>
    <p:sldId id="1025" r:id="rId42"/>
    <p:sldId id="994" r:id="rId43"/>
    <p:sldId id="988" r:id="rId44"/>
    <p:sldId id="997" r:id="rId45"/>
    <p:sldId id="1010" r:id="rId46"/>
    <p:sldId id="1009" r:id="rId47"/>
    <p:sldId id="100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GomezStordy" initials="PG" lastIdx="1" clrIdx="0">
    <p:extLst>
      <p:ext uri="{19B8F6BF-5375-455C-9EA6-DF929625EA0E}">
        <p15:presenceInfo xmlns:p15="http://schemas.microsoft.com/office/powerpoint/2012/main" userId="S::pgomezstordy@casadeesperanza.org::86f2886a-cd63-4021-b42e-776333373124" providerId="AD"/>
      </p:ext>
    </p:extLst>
  </p:cmAuthor>
  <p:cmAuthor id="2" name="Pinero, Brian (ACF)" initials="PB(" lastIdx="8" clrIdx="1">
    <p:extLst>
      <p:ext uri="{19B8F6BF-5375-455C-9EA6-DF929625EA0E}">
        <p15:presenceInfo xmlns:p15="http://schemas.microsoft.com/office/powerpoint/2012/main" userId="S-1-5-21-1747495209-1248221918-2216747781-219638" providerId="AD"/>
      </p:ext>
    </p:extLst>
  </p:cmAuthor>
  <p:cmAuthor id="3" name="Nancy Nava" initials="NN" lastIdx="2" clrIdx="2">
    <p:extLst>
      <p:ext uri="{19B8F6BF-5375-455C-9EA6-DF929625EA0E}">
        <p15:presenceInfo xmlns:p15="http://schemas.microsoft.com/office/powerpoint/2012/main" userId="S::nnava@casadeesperanza.org::f2c5a376-ff3d-4555-81cb-70a86e5c60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4" autoAdjust="0"/>
    <p:restoredTop sz="95921" autoAdjust="0"/>
  </p:normalViewPr>
  <p:slideViewPr>
    <p:cSldViewPr snapToGrid="0">
      <p:cViewPr varScale="1">
        <p:scale>
          <a:sx n="115" d="100"/>
          <a:sy n="115" d="100"/>
        </p:scale>
        <p:origin x="520" y="192"/>
      </p:cViewPr>
      <p:guideLst/>
    </p:cSldViewPr>
  </p:slideViewPr>
  <p:notesTextViewPr>
    <p:cViewPr>
      <p:scale>
        <a:sx n="1" d="1"/>
        <a:sy n="1" d="1"/>
      </p:scale>
      <p:origin x="0" y="0"/>
    </p:cViewPr>
  </p:notesTextViewPr>
  <p:sorterViewPr>
    <p:cViewPr>
      <p:scale>
        <a:sx n="87" d="100"/>
        <a:sy n="87" d="100"/>
      </p:scale>
      <p:origin x="0" y="0"/>
    </p:cViewPr>
  </p:sorterViewPr>
  <p:notesViewPr>
    <p:cSldViewPr snapToGrid="0">
      <p:cViewPr varScale="1">
        <p:scale>
          <a:sx n="87" d="100"/>
          <a:sy n="87" d="100"/>
        </p:scale>
        <p:origin x="390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9-02T16:29:52.438" idx="3">
    <p:pos x="7174" y="3405"/>
    <p:text>Please cite the complete source of the stats on this slide</p:text>
    <p:extLst>
      <p:ext uri="{C676402C-5697-4E1C-873F-D02D1690AC5C}">
        <p15:threadingInfo xmlns:p15="http://schemas.microsoft.com/office/powerpoint/2012/main" timeZoneBias="240"/>
      </p:ext>
    </p:extLst>
  </p:cm>
  <p:cm authorId="3" dt="2020-09-08T18:28:19.555" idx="1">
    <p:pos x="7174" y="3501"/>
    <p:text>These statistics are from the Decimos no mas study. Suggested citation: Casa de Esperanza. (2015). Decimos No Mas: Domestic Violence and Sexual Assalt in the Latin@ Comminuty. Retrieved from No More website: https://nomore.org/wp-content/uploads/2015/04/NO-MAS-STUDY-Embargoed-Until-4.21.15.pdf</p:text>
    <p:extLst>
      <p:ext uri="{C676402C-5697-4E1C-873F-D02D1690AC5C}">
        <p15:threadingInfo xmlns:p15="http://schemas.microsoft.com/office/powerpoint/2012/main" timeZoneBias="240">
          <p15:parentCm authorId="2" idx="3"/>
        </p15:threadingInfo>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BB92B1-DA7C-44E0-AFEF-9CD7E062FC7E}" type="doc">
      <dgm:prSet loTypeId="urn:microsoft.com/office/officeart/2009/layout/CircleArrowProcess" loCatId="cycle" qsTypeId="urn:microsoft.com/office/officeart/2005/8/quickstyle/simple1" qsCatId="simple" csTypeId="urn:microsoft.com/office/officeart/2005/8/colors/colorful1" csCatId="colorful" phldr="1"/>
      <dgm:spPr/>
    </dgm:pt>
    <dgm:pt modelId="{642CCD00-1C7D-4CB3-8635-9BDB0BD999B5}">
      <dgm:prSet phldrT="[Text]"/>
      <dgm:spPr/>
      <dgm:t>
        <a:bodyPr/>
        <a:lstStyle/>
        <a:p>
          <a:r>
            <a:rPr lang="en-US" dirty="0"/>
            <a:t>Cultural Competence</a:t>
          </a:r>
        </a:p>
      </dgm:t>
    </dgm:pt>
    <dgm:pt modelId="{DB4A71A9-7929-4EA2-9D37-CDDDE9BCF267}" type="parTrans" cxnId="{4EE938B7-D456-4EFD-96F8-438C7F962890}">
      <dgm:prSet/>
      <dgm:spPr/>
      <dgm:t>
        <a:bodyPr/>
        <a:lstStyle/>
        <a:p>
          <a:endParaRPr lang="en-US"/>
        </a:p>
      </dgm:t>
    </dgm:pt>
    <dgm:pt modelId="{CF6231DD-5B44-419C-A9E2-4BD76B63D727}" type="sibTrans" cxnId="{4EE938B7-D456-4EFD-96F8-438C7F962890}">
      <dgm:prSet/>
      <dgm:spPr/>
      <dgm:t>
        <a:bodyPr/>
        <a:lstStyle/>
        <a:p>
          <a:endParaRPr lang="en-US"/>
        </a:p>
      </dgm:t>
    </dgm:pt>
    <dgm:pt modelId="{ADC0A89E-FEFF-4F84-B591-746D16FBB5FA}">
      <dgm:prSet phldrT="[Text]"/>
      <dgm:spPr/>
      <dgm:t>
        <a:bodyPr/>
        <a:lstStyle/>
        <a:p>
          <a:r>
            <a:rPr lang="en-US" dirty="0"/>
            <a:t>Cultural Responsiveness</a:t>
          </a:r>
        </a:p>
      </dgm:t>
    </dgm:pt>
    <dgm:pt modelId="{D7D289E2-2907-46D4-B16B-B29412C37510}" type="parTrans" cxnId="{C9EF1FE7-F855-4C7C-A135-8DB9E2B989DC}">
      <dgm:prSet/>
      <dgm:spPr/>
      <dgm:t>
        <a:bodyPr/>
        <a:lstStyle/>
        <a:p>
          <a:endParaRPr lang="en-US"/>
        </a:p>
      </dgm:t>
    </dgm:pt>
    <dgm:pt modelId="{D32D26C2-F044-4983-A9BF-8E332A844643}" type="sibTrans" cxnId="{C9EF1FE7-F855-4C7C-A135-8DB9E2B989DC}">
      <dgm:prSet/>
      <dgm:spPr/>
      <dgm:t>
        <a:bodyPr/>
        <a:lstStyle/>
        <a:p>
          <a:endParaRPr lang="en-US"/>
        </a:p>
      </dgm:t>
    </dgm:pt>
    <dgm:pt modelId="{6F5AFE53-DD32-4C6E-B4CF-D80D0E185886}">
      <dgm:prSet phldrT="[Text]"/>
      <dgm:spPr/>
      <dgm:t>
        <a:bodyPr/>
        <a:lstStyle/>
        <a:p>
          <a:r>
            <a:rPr lang="en-US" dirty="0"/>
            <a:t>Cultural Humility</a:t>
          </a:r>
        </a:p>
      </dgm:t>
    </dgm:pt>
    <dgm:pt modelId="{F6C03264-1093-430F-B12C-139EE0C2D923}" type="parTrans" cxnId="{1BFC3A20-A8B8-45E1-AE63-26B9191AAAA3}">
      <dgm:prSet/>
      <dgm:spPr/>
      <dgm:t>
        <a:bodyPr/>
        <a:lstStyle/>
        <a:p>
          <a:endParaRPr lang="en-US"/>
        </a:p>
      </dgm:t>
    </dgm:pt>
    <dgm:pt modelId="{D3888FC7-D992-4414-874D-B12BCEC1C95B}" type="sibTrans" cxnId="{1BFC3A20-A8B8-45E1-AE63-26B9191AAAA3}">
      <dgm:prSet/>
      <dgm:spPr/>
      <dgm:t>
        <a:bodyPr/>
        <a:lstStyle/>
        <a:p>
          <a:endParaRPr lang="en-US"/>
        </a:p>
      </dgm:t>
    </dgm:pt>
    <dgm:pt modelId="{F2DA083E-5D71-4E2E-832B-F85DED4EE8FE}" type="pres">
      <dgm:prSet presAssocID="{C1BB92B1-DA7C-44E0-AFEF-9CD7E062FC7E}" presName="Name0" presStyleCnt="0">
        <dgm:presLayoutVars>
          <dgm:chMax val="7"/>
          <dgm:chPref val="7"/>
          <dgm:dir/>
          <dgm:animLvl val="lvl"/>
        </dgm:presLayoutVars>
      </dgm:prSet>
      <dgm:spPr/>
    </dgm:pt>
    <dgm:pt modelId="{02C5324F-DD69-4154-9662-8038A5751927}" type="pres">
      <dgm:prSet presAssocID="{642CCD00-1C7D-4CB3-8635-9BDB0BD999B5}" presName="Accent1" presStyleCnt="0"/>
      <dgm:spPr/>
    </dgm:pt>
    <dgm:pt modelId="{1CFA1F66-2F80-43B8-B4F2-4F10DBE15511}" type="pres">
      <dgm:prSet presAssocID="{642CCD00-1C7D-4CB3-8635-9BDB0BD999B5}" presName="Accent" presStyleLbl="node1" presStyleIdx="0" presStyleCnt="3"/>
      <dgm:spPr/>
    </dgm:pt>
    <dgm:pt modelId="{14F7C884-9B92-4449-9C88-496E1F0D0616}" type="pres">
      <dgm:prSet presAssocID="{642CCD00-1C7D-4CB3-8635-9BDB0BD999B5}" presName="Parent1" presStyleLbl="revTx" presStyleIdx="0" presStyleCnt="3">
        <dgm:presLayoutVars>
          <dgm:chMax val="1"/>
          <dgm:chPref val="1"/>
          <dgm:bulletEnabled val="1"/>
        </dgm:presLayoutVars>
      </dgm:prSet>
      <dgm:spPr/>
    </dgm:pt>
    <dgm:pt modelId="{97DB4EC0-5938-4238-B8C0-70EE1637EF37}" type="pres">
      <dgm:prSet presAssocID="{ADC0A89E-FEFF-4F84-B591-746D16FBB5FA}" presName="Accent2" presStyleCnt="0"/>
      <dgm:spPr/>
    </dgm:pt>
    <dgm:pt modelId="{592C9C59-EE47-4B28-9994-F58AFCFA6118}" type="pres">
      <dgm:prSet presAssocID="{ADC0A89E-FEFF-4F84-B591-746D16FBB5FA}" presName="Accent" presStyleLbl="node1" presStyleIdx="1" presStyleCnt="3"/>
      <dgm:spPr/>
    </dgm:pt>
    <dgm:pt modelId="{39665891-2622-4C27-8616-58C7C5017A38}" type="pres">
      <dgm:prSet presAssocID="{ADC0A89E-FEFF-4F84-B591-746D16FBB5FA}" presName="Parent2" presStyleLbl="revTx" presStyleIdx="1" presStyleCnt="3">
        <dgm:presLayoutVars>
          <dgm:chMax val="1"/>
          <dgm:chPref val="1"/>
          <dgm:bulletEnabled val="1"/>
        </dgm:presLayoutVars>
      </dgm:prSet>
      <dgm:spPr/>
    </dgm:pt>
    <dgm:pt modelId="{E018DE08-9A24-403E-A4BA-6361A052E462}" type="pres">
      <dgm:prSet presAssocID="{6F5AFE53-DD32-4C6E-B4CF-D80D0E185886}" presName="Accent3" presStyleCnt="0"/>
      <dgm:spPr/>
    </dgm:pt>
    <dgm:pt modelId="{D874D136-B5D6-4CF2-B65D-A85DCF59853C}" type="pres">
      <dgm:prSet presAssocID="{6F5AFE53-DD32-4C6E-B4CF-D80D0E185886}" presName="Accent" presStyleLbl="node1" presStyleIdx="2" presStyleCnt="3"/>
      <dgm:spPr/>
    </dgm:pt>
    <dgm:pt modelId="{A44DC181-2D37-4E45-8D50-1128C07209E2}" type="pres">
      <dgm:prSet presAssocID="{6F5AFE53-DD32-4C6E-B4CF-D80D0E185886}" presName="Parent3" presStyleLbl="revTx" presStyleIdx="2" presStyleCnt="3">
        <dgm:presLayoutVars>
          <dgm:chMax val="1"/>
          <dgm:chPref val="1"/>
          <dgm:bulletEnabled val="1"/>
        </dgm:presLayoutVars>
      </dgm:prSet>
      <dgm:spPr/>
    </dgm:pt>
  </dgm:ptLst>
  <dgm:cxnLst>
    <dgm:cxn modelId="{DE4AB906-B73D-44B8-B62D-6F216133F6D1}" type="presOf" srcId="{642CCD00-1C7D-4CB3-8635-9BDB0BD999B5}" destId="{14F7C884-9B92-4449-9C88-496E1F0D0616}" srcOrd="0" destOrd="0" presId="urn:microsoft.com/office/officeart/2009/layout/CircleArrowProcess"/>
    <dgm:cxn modelId="{69AC671C-0C22-4A79-8126-B6FB025F6B49}" type="presOf" srcId="{C1BB92B1-DA7C-44E0-AFEF-9CD7E062FC7E}" destId="{F2DA083E-5D71-4E2E-832B-F85DED4EE8FE}" srcOrd="0" destOrd="0" presId="urn:microsoft.com/office/officeart/2009/layout/CircleArrowProcess"/>
    <dgm:cxn modelId="{1BFC3A20-A8B8-45E1-AE63-26B9191AAAA3}" srcId="{C1BB92B1-DA7C-44E0-AFEF-9CD7E062FC7E}" destId="{6F5AFE53-DD32-4C6E-B4CF-D80D0E185886}" srcOrd="2" destOrd="0" parTransId="{F6C03264-1093-430F-B12C-139EE0C2D923}" sibTransId="{D3888FC7-D992-4414-874D-B12BCEC1C95B}"/>
    <dgm:cxn modelId="{8D28799E-F546-4474-B2CF-C93C9B21A7F4}" type="presOf" srcId="{6F5AFE53-DD32-4C6E-B4CF-D80D0E185886}" destId="{A44DC181-2D37-4E45-8D50-1128C07209E2}" srcOrd="0" destOrd="0" presId="urn:microsoft.com/office/officeart/2009/layout/CircleArrowProcess"/>
    <dgm:cxn modelId="{4EE938B7-D456-4EFD-96F8-438C7F962890}" srcId="{C1BB92B1-DA7C-44E0-AFEF-9CD7E062FC7E}" destId="{642CCD00-1C7D-4CB3-8635-9BDB0BD999B5}" srcOrd="0" destOrd="0" parTransId="{DB4A71A9-7929-4EA2-9D37-CDDDE9BCF267}" sibTransId="{CF6231DD-5B44-419C-A9E2-4BD76B63D727}"/>
    <dgm:cxn modelId="{7608FFB7-5074-4532-A03E-38BC7CDF3B8A}" type="presOf" srcId="{ADC0A89E-FEFF-4F84-B591-746D16FBB5FA}" destId="{39665891-2622-4C27-8616-58C7C5017A38}" srcOrd="0" destOrd="0" presId="urn:microsoft.com/office/officeart/2009/layout/CircleArrowProcess"/>
    <dgm:cxn modelId="{C9EF1FE7-F855-4C7C-A135-8DB9E2B989DC}" srcId="{C1BB92B1-DA7C-44E0-AFEF-9CD7E062FC7E}" destId="{ADC0A89E-FEFF-4F84-B591-746D16FBB5FA}" srcOrd="1" destOrd="0" parTransId="{D7D289E2-2907-46D4-B16B-B29412C37510}" sibTransId="{D32D26C2-F044-4983-A9BF-8E332A844643}"/>
    <dgm:cxn modelId="{C10D8E03-B163-43BB-9D07-CD16247E45FE}" type="presParOf" srcId="{F2DA083E-5D71-4E2E-832B-F85DED4EE8FE}" destId="{02C5324F-DD69-4154-9662-8038A5751927}" srcOrd="0" destOrd="0" presId="urn:microsoft.com/office/officeart/2009/layout/CircleArrowProcess"/>
    <dgm:cxn modelId="{7666A578-625F-4B5A-8A7A-386C85590189}" type="presParOf" srcId="{02C5324F-DD69-4154-9662-8038A5751927}" destId="{1CFA1F66-2F80-43B8-B4F2-4F10DBE15511}" srcOrd="0" destOrd="0" presId="urn:microsoft.com/office/officeart/2009/layout/CircleArrowProcess"/>
    <dgm:cxn modelId="{44634B92-88F4-4AEF-811B-9935DEC993DF}" type="presParOf" srcId="{F2DA083E-5D71-4E2E-832B-F85DED4EE8FE}" destId="{14F7C884-9B92-4449-9C88-496E1F0D0616}" srcOrd="1" destOrd="0" presId="urn:microsoft.com/office/officeart/2009/layout/CircleArrowProcess"/>
    <dgm:cxn modelId="{811A1454-D884-437E-B58B-18489344EE84}" type="presParOf" srcId="{F2DA083E-5D71-4E2E-832B-F85DED4EE8FE}" destId="{97DB4EC0-5938-4238-B8C0-70EE1637EF37}" srcOrd="2" destOrd="0" presId="urn:microsoft.com/office/officeart/2009/layout/CircleArrowProcess"/>
    <dgm:cxn modelId="{F1357547-2D23-4D22-8773-1DB59E8116EE}" type="presParOf" srcId="{97DB4EC0-5938-4238-B8C0-70EE1637EF37}" destId="{592C9C59-EE47-4B28-9994-F58AFCFA6118}" srcOrd="0" destOrd="0" presId="urn:microsoft.com/office/officeart/2009/layout/CircleArrowProcess"/>
    <dgm:cxn modelId="{5D28ECB0-B449-452D-9A66-614A4B40541D}" type="presParOf" srcId="{F2DA083E-5D71-4E2E-832B-F85DED4EE8FE}" destId="{39665891-2622-4C27-8616-58C7C5017A38}" srcOrd="3" destOrd="0" presId="urn:microsoft.com/office/officeart/2009/layout/CircleArrowProcess"/>
    <dgm:cxn modelId="{572A8CDF-3EE7-4518-9905-F68C7717AAB2}" type="presParOf" srcId="{F2DA083E-5D71-4E2E-832B-F85DED4EE8FE}" destId="{E018DE08-9A24-403E-A4BA-6361A052E462}" srcOrd="4" destOrd="0" presId="urn:microsoft.com/office/officeart/2009/layout/CircleArrowProcess"/>
    <dgm:cxn modelId="{18FCA8AC-9EF8-4652-BBEA-915981CE15F6}" type="presParOf" srcId="{E018DE08-9A24-403E-A4BA-6361A052E462}" destId="{D874D136-B5D6-4CF2-B65D-A85DCF59853C}" srcOrd="0" destOrd="0" presId="urn:microsoft.com/office/officeart/2009/layout/CircleArrowProcess"/>
    <dgm:cxn modelId="{631051AC-6ECE-4926-8278-72CD83F0A2C6}" type="presParOf" srcId="{F2DA083E-5D71-4E2E-832B-F85DED4EE8FE}" destId="{A44DC181-2D37-4E45-8D50-1128C07209E2}"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81F28A-F570-4487-AA42-4DC528606B74}"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D0F05CA3-FD05-47E9-B89A-600E6FB40CA5}">
      <dgm:prSet phldrT="[Text]" custT="1"/>
      <dgm:spPr>
        <a:solidFill>
          <a:srgbClr val="FF0000">
            <a:alpha val="50000"/>
          </a:srgbClr>
        </a:solidFill>
      </dgm:spPr>
      <dgm:t>
        <a:bodyPr/>
        <a:lstStyle/>
        <a:p>
          <a:r>
            <a:rPr lang="en-US" sz="2800" dirty="0">
              <a:latin typeface="+mj-lt"/>
            </a:rPr>
            <a:t>Cultural Competence</a:t>
          </a:r>
        </a:p>
      </dgm:t>
    </dgm:pt>
    <dgm:pt modelId="{1A54D2ED-8A8C-418E-B8EB-207A234695E5}" type="parTrans" cxnId="{65A093FB-3E08-4382-87DD-364D094787DD}">
      <dgm:prSet/>
      <dgm:spPr/>
      <dgm:t>
        <a:bodyPr/>
        <a:lstStyle/>
        <a:p>
          <a:endParaRPr lang="en-US"/>
        </a:p>
      </dgm:t>
    </dgm:pt>
    <dgm:pt modelId="{03FC87CD-03DC-435A-9B7D-5AB84F64318C}" type="sibTrans" cxnId="{65A093FB-3E08-4382-87DD-364D094787DD}">
      <dgm:prSet/>
      <dgm:spPr/>
      <dgm:t>
        <a:bodyPr/>
        <a:lstStyle/>
        <a:p>
          <a:endParaRPr lang="en-US"/>
        </a:p>
      </dgm:t>
    </dgm:pt>
    <dgm:pt modelId="{2A307681-1AE0-4D13-B847-8E6DB65345DE}">
      <dgm:prSet phldrT="[Text]" custT="1"/>
      <dgm:spPr>
        <a:solidFill>
          <a:schemeClr val="tx2">
            <a:alpha val="50000"/>
          </a:schemeClr>
        </a:solidFill>
      </dgm:spPr>
      <dgm:t>
        <a:bodyPr/>
        <a:lstStyle/>
        <a:p>
          <a:r>
            <a:rPr lang="en-US" sz="1800" dirty="0">
              <a:latin typeface="+mj-lt"/>
            </a:rPr>
            <a:t>Implementation of congruent behaviors</a:t>
          </a:r>
        </a:p>
      </dgm:t>
    </dgm:pt>
    <dgm:pt modelId="{F8954980-8FBD-44BE-BB03-08A71D92647B}" type="parTrans" cxnId="{522FB05E-A3F9-412A-83BB-26E518D1C012}">
      <dgm:prSet/>
      <dgm:spPr/>
      <dgm:t>
        <a:bodyPr/>
        <a:lstStyle/>
        <a:p>
          <a:endParaRPr lang="en-US"/>
        </a:p>
      </dgm:t>
    </dgm:pt>
    <dgm:pt modelId="{45D463FF-9D18-47F3-8A79-34B9E2209878}" type="sibTrans" cxnId="{522FB05E-A3F9-412A-83BB-26E518D1C012}">
      <dgm:prSet/>
      <dgm:spPr/>
      <dgm:t>
        <a:bodyPr/>
        <a:lstStyle/>
        <a:p>
          <a:endParaRPr lang="en-US"/>
        </a:p>
      </dgm:t>
    </dgm:pt>
    <dgm:pt modelId="{00DD2E4E-49A2-4AC4-A770-D6683BB4B144}">
      <dgm:prSet phldrT="[Text]" custT="1"/>
      <dgm:spPr>
        <a:solidFill>
          <a:srgbClr val="7030A0">
            <a:alpha val="50000"/>
          </a:srgbClr>
        </a:solidFill>
      </dgm:spPr>
      <dgm:t>
        <a:bodyPr/>
        <a:lstStyle/>
        <a:p>
          <a:r>
            <a:rPr lang="en-US" sz="1600" dirty="0">
              <a:latin typeface="+mj-lt"/>
            </a:rPr>
            <a:t>Policies that come together in a system or agency and professionals</a:t>
          </a:r>
          <a:endParaRPr lang="en-US" sz="1400" dirty="0">
            <a:latin typeface="+mj-lt"/>
          </a:endParaRPr>
        </a:p>
      </dgm:t>
    </dgm:pt>
    <dgm:pt modelId="{5514DEBC-5CE9-4838-B5C7-7C5BA8541CD4}" type="parTrans" cxnId="{236A1951-C8AC-4E8C-9F7F-2074252C07BB}">
      <dgm:prSet/>
      <dgm:spPr/>
      <dgm:t>
        <a:bodyPr/>
        <a:lstStyle/>
        <a:p>
          <a:endParaRPr lang="en-US"/>
        </a:p>
      </dgm:t>
    </dgm:pt>
    <dgm:pt modelId="{E5764DA5-615E-416E-929F-4DFAF48A1B36}" type="sibTrans" cxnId="{236A1951-C8AC-4E8C-9F7F-2074252C07BB}">
      <dgm:prSet/>
      <dgm:spPr/>
      <dgm:t>
        <a:bodyPr/>
        <a:lstStyle/>
        <a:p>
          <a:endParaRPr lang="en-US"/>
        </a:p>
      </dgm:t>
    </dgm:pt>
    <dgm:pt modelId="{9A74EB35-E65D-4996-9C64-4E53212820E4}">
      <dgm:prSet phldrT="[Text]" custT="1"/>
      <dgm:spPr>
        <a:solidFill>
          <a:srgbClr val="00B0F0">
            <a:alpha val="50000"/>
          </a:srgbClr>
        </a:solidFill>
      </dgm:spPr>
      <dgm:t>
        <a:bodyPr/>
        <a:lstStyle/>
        <a:p>
          <a:r>
            <a:rPr lang="en-US" sz="1600" b="0" dirty="0">
              <a:latin typeface="+mj-lt"/>
            </a:rPr>
            <a:t>Enables professionals to work effectively cross-culturally</a:t>
          </a:r>
        </a:p>
      </dgm:t>
    </dgm:pt>
    <dgm:pt modelId="{D913D77D-D008-4E24-90E3-1D0354FCC29D}" type="parTrans" cxnId="{F96E4D97-903F-4A77-B973-83C2DECF90DD}">
      <dgm:prSet/>
      <dgm:spPr/>
      <dgm:t>
        <a:bodyPr/>
        <a:lstStyle/>
        <a:p>
          <a:endParaRPr lang="en-US"/>
        </a:p>
      </dgm:t>
    </dgm:pt>
    <dgm:pt modelId="{B733F87E-632B-4EA2-9ABD-7676FF4BE1E7}" type="sibTrans" cxnId="{F96E4D97-903F-4A77-B973-83C2DECF90DD}">
      <dgm:prSet/>
      <dgm:spPr/>
      <dgm:t>
        <a:bodyPr/>
        <a:lstStyle/>
        <a:p>
          <a:endParaRPr lang="en-US"/>
        </a:p>
      </dgm:t>
    </dgm:pt>
    <dgm:pt modelId="{38180F75-9BB5-4E19-810B-C383432E3D88}" type="pres">
      <dgm:prSet presAssocID="{6A81F28A-F570-4487-AA42-4DC528606B74}" presName="Name0" presStyleCnt="0">
        <dgm:presLayoutVars>
          <dgm:orgChart val="1"/>
          <dgm:chPref val="1"/>
          <dgm:dir/>
          <dgm:animOne val="branch"/>
          <dgm:animLvl val="lvl"/>
          <dgm:resizeHandles/>
        </dgm:presLayoutVars>
      </dgm:prSet>
      <dgm:spPr/>
    </dgm:pt>
    <dgm:pt modelId="{B21521DB-0328-4C55-B75A-04DD71DDA435}" type="pres">
      <dgm:prSet presAssocID="{D0F05CA3-FD05-47E9-B89A-600E6FB40CA5}" presName="hierRoot1" presStyleCnt="0">
        <dgm:presLayoutVars>
          <dgm:hierBranch val="init"/>
        </dgm:presLayoutVars>
      </dgm:prSet>
      <dgm:spPr/>
    </dgm:pt>
    <dgm:pt modelId="{E203C462-DB4B-4A80-A7A3-AF94B08BE272}" type="pres">
      <dgm:prSet presAssocID="{D0F05CA3-FD05-47E9-B89A-600E6FB40CA5}" presName="rootComposite1" presStyleCnt="0"/>
      <dgm:spPr/>
    </dgm:pt>
    <dgm:pt modelId="{BF804791-79A9-4B57-BBE5-DF53B4162872}" type="pres">
      <dgm:prSet presAssocID="{D0F05CA3-FD05-47E9-B89A-600E6FB40CA5}" presName="rootText1" presStyleLbl="alignAcc1" presStyleIdx="0" presStyleCnt="0">
        <dgm:presLayoutVars>
          <dgm:chPref val="3"/>
        </dgm:presLayoutVars>
      </dgm:prSet>
      <dgm:spPr/>
    </dgm:pt>
    <dgm:pt modelId="{8777A82B-80DE-4851-916C-6E813A918316}" type="pres">
      <dgm:prSet presAssocID="{D0F05CA3-FD05-47E9-B89A-600E6FB40CA5}" presName="topArc1" presStyleLbl="parChTrans1D1" presStyleIdx="0" presStyleCnt="8"/>
      <dgm:spPr/>
    </dgm:pt>
    <dgm:pt modelId="{47FE58CA-0714-43AD-A55C-2B44934E3E6E}" type="pres">
      <dgm:prSet presAssocID="{D0F05CA3-FD05-47E9-B89A-600E6FB40CA5}" presName="bottomArc1" presStyleLbl="parChTrans1D1" presStyleIdx="1" presStyleCnt="8"/>
      <dgm:spPr/>
    </dgm:pt>
    <dgm:pt modelId="{D25CD5EE-F1B0-46A9-B4A9-B5F18CC08DC6}" type="pres">
      <dgm:prSet presAssocID="{D0F05CA3-FD05-47E9-B89A-600E6FB40CA5}" presName="topConnNode1" presStyleLbl="node1" presStyleIdx="0" presStyleCnt="0"/>
      <dgm:spPr/>
    </dgm:pt>
    <dgm:pt modelId="{FA6B5DD7-FA98-49F6-BEE8-BF13C83BCA20}" type="pres">
      <dgm:prSet presAssocID="{D0F05CA3-FD05-47E9-B89A-600E6FB40CA5}" presName="hierChild2" presStyleCnt="0"/>
      <dgm:spPr/>
    </dgm:pt>
    <dgm:pt modelId="{8C45ED88-B85F-41FE-AF6A-20EDA2D76226}" type="pres">
      <dgm:prSet presAssocID="{F8954980-8FBD-44BE-BB03-08A71D92647B}" presName="Name28" presStyleLbl="parChTrans1D2" presStyleIdx="0" presStyleCnt="3"/>
      <dgm:spPr/>
    </dgm:pt>
    <dgm:pt modelId="{5DBDB296-2EED-4EBB-BD77-47FBBE0C4A54}" type="pres">
      <dgm:prSet presAssocID="{2A307681-1AE0-4D13-B847-8E6DB65345DE}" presName="hierRoot2" presStyleCnt="0">
        <dgm:presLayoutVars>
          <dgm:hierBranch val="init"/>
        </dgm:presLayoutVars>
      </dgm:prSet>
      <dgm:spPr/>
    </dgm:pt>
    <dgm:pt modelId="{53942759-45B1-47C5-A2E5-F27D236492D8}" type="pres">
      <dgm:prSet presAssocID="{2A307681-1AE0-4D13-B847-8E6DB65345DE}" presName="rootComposite2" presStyleCnt="0"/>
      <dgm:spPr/>
    </dgm:pt>
    <dgm:pt modelId="{AEBB4B7E-D637-4C31-9632-E64F62189AFE}" type="pres">
      <dgm:prSet presAssocID="{2A307681-1AE0-4D13-B847-8E6DB65345DE}" presName="rootText2" presStyleLbl="alignAcc1" presStyleIdx="0" presStyleCnt="0">
        <dgm:presLayoutVars>
          <dgm:chPref val="3"/>
        </dgm:presLayoutVars>
      </dgm:prSet>
      <dgm:spPr/>
    </dgm:pt>
    <dgm:pt modelId="{F36E2603-4CB1-4AD2-A43D-C708988B19CF}" type="pres">
      <dgm:prSet presAssocID="{2A307681-1AE0-4D13-B847-8E6DB65345DE}" presName="topArc2" presStyleLbl="parChTrans1D1" presStyleIdx="2" presStyleCnt="8"/>
      <dgm:spPr/>
    </dgm:pt>
    <dgm:pt modelId="{D6ABC458-AC7D-4016-8631-293EC36A9933}" type="pres">
      <dgm:prSet presAssocID="{2A307681-1AE0-4D13-B847-8E6DB65345DE}" presName="bottomArc2" presStyleLbl="parChTrans1D1" presStyleIdx="3" presStyleCnt="8"/>
      <dgm:spPr/>
    </dgm:pt>
    <dgm:pt modelId="{B16B2868-FB11-4C98-919D-F03DE3BF30B2}" type="pres">
      <dgm:prSet presAssocID="{2A307681-1AE0-4D13-B847-8E6DB65345DE}" presName="topConnNode2" presStyleLbl="node2" presStyleIdx="0" presStyleCnt="0"/>
      <dgm:spPr/>
    </dgm:pt>
    <dgm:pt modelId="{1D1D6F6D-0469-4D56-A5E2-E8A7F7BC37DE}" type="pres">
      <dgm:prSet presAssocID="{2A307681-1AE0-4D13-B847-8E6DB65345DE}" presName="hierChild4" presStyleCnt="0"/>
      <dgm:spPr/>
    </dgm:pt>
    <dgm:pt modelId="{45F992FF-E92F-4112-B32F-FBF45D72DAB8}" type="pres">
      <dgm:prSet presAssocID="{2A307681-1AE0-4D13-B847-8E6DB65345DE}" presName="hierChild5" presStyleCnt="0"/>
      <dgm:spPr/>
    </dgm:pt>
    <dgm:pt modelId="{E15963D7-DC66-432F-90AD-4155F3A3872F}" type="pres">
      <dgm:prSet presAssocID="{5514DEBC-5CE9-4838-B5C7-7C5BA8541CD4}" presName="Name28" presStyleLbl="parChTrans1D2" presStyleIdx="1" presStyleCnt="3"/>
      <dgm:spPr/>
    </dgm:pt>
    <dgm:pt modelId="{A92ADCF8-EEFD-4088-A3C1-75746DBD3399}" type="pres">
      <dgm:prSet presAssocID="{00DD2E4E-49A2-4AC4-A770-D6683BB4B144}" presName="hierRoot2" presStyleCnt="0">
        <dgm:presLayoutVars>
          <dgm:hierBranch val="init"/>
        </dgm:presLayoutVars>
      </dgm:prSet>
      <dgm:spPr/>
    </dgm:pt>
    <dgm:pt modelId="{A6CD0A23-648C-47D1-8AC0-A6DE3F750079}" type="pres">
      <dgm:prSet presAssocID="{00DD2E4E-49A2-4AC4-A770-D6683BB4B144}" presName="rootComposite2" presStyleCnt="0"/>
      <dgm:spPr/>
    </dgm:pt>
    <dgm:pt modelId="{BE0DE492-8474-48BD-9B2E-38CF495FB3AE}" type="pres">
      <dgm:prSet presAssocID="{00DD2E4E-49A2-4AC4-A770-D6683BB4B144}" presName="rootText2" presStyleLbl="alignAcc1" presStyleIdx="0" presStyleCnt="0">
        <dgm:presLayoutVars>
          <dgm:chPref val="3"/>
        </dgm:presLayoutVars>
      </dgm:prSet>
      <dgm:spPr/>
    </dgm:pt>
    <dgm:pt modelId="{5A003796-3237-4626-B04A-34A642D3BF53}" type="pres">
      <dgm:prSet presAssocID="{00DD2E4E-49A2-4AC4-A770-D6683BB4B144}" presName="topArc2" presStyleLbl="parChTrans1D1" presStyleIdx="4" presStyleCnt="8"/>
      <dgm:spPr/>
    </dgm:pt>
    <dgm:pt modelId="{152471BE-F7F2-4AF4-91F2-B63BA6179AD3}" type="pres">
      <dgm:prSet presAssocID="{00DD2E4E-49A2-4AC4-A770-D6683BB4B144}" presName="bottomArc2" presStyleLbl="parChTrans1D1" presStyleIdx="5" presStyleCnt="8"/>
      <dgm:spPr/>
    </dgm:pt>
    <dgm:pt modelId="{256C7F1B-4950-47B1-817E-15A047ABBDC0}" type="pres">
      <dgm:prSet presAssocID="{00DD2E4E-49A2-4AC4-A770-D6683BB4B144}" presName="topConnNode2" presStyleLbl="node2" presStyleIdx="0" presStyleCnt="0"/>
      <dgm:spPr/>
    </dgm:pt>
    <dgm:pt modelId="{415CE76D-DEEA-40A0-A287-934AF9248458}" type="pres">
      <dgm:prSet presAssocID="{00DD2E4E-49A2-4AC4-A770-D6683BB4B144}" presName="hierChild4" presStyleCnt="0"/>
      <dgm:spPr/>
    </dgm:pt>
    <dgm:pt modelId="{1914380A-C075-4AE6-9AAA-E249E2D551DA}" type="pres">
      <dgm:prSet presAssocID="{00DD2E4E-49A2-4AC4-A770-D6683BB4B144}" presName="hierChild5" presStyleCnt="0"/>
      <dgm:spPr/>
    </dgm:pt>
    <dgm:pt modelId="{6BD46940-3EFE-4B31-8766-0704745F5028}" type="pres">
      <dgm:prSet presAssocID="{D913D77D-D008-4E24-90E3-1D0354FCC29D}" presName="Name28" presStyleLbl="parChTrans1D2" presStyleIdx="2" presStyleCnt="3"/>
      <dgm:spPr/>
    </dgm:pt>
    <dgm:pt modelId="{616D6F85-AE58-4639-A450-58741E81C9D8}" type="pres">
      <dgm:prSet presAssocID="{9A74EB35-E65D-4996-9C64-4E53212820E4}" presName="hierRoot2" presStyleCnt="0">
        <dgm:presLayoutVars>
          <dgm:hierBranch val="init"/>
        </dgm:presLayoutVars>
      </dgm:prSet>
      <dgm:spPr/>
    </dgm:pt>
    <dgm:pt modelId="{63E9E322-65A7-41C3-B460-C46303A2CF89}" type="pres">
      <dgm:prSet presAssocID="{9A74EB35-E65D-4996-9C64-4E53212820E4}" presName="rootComposite2" presStyleCnt="0"/>
      <dgm:spPr/>
    </dgm:pt>
    <dgm:pt modelId="{216121EF-6B36-4BAB-B0DA-368B1369524F}" type="pres">
      <dgm:prSet presAssocID="{9A74EB35-E65D-4996-9C64-4E53212820E4}" presName="rootText2" presStyleLbl="alignAcc1" presStyleIdx="0" presStyleCnt="0">
        <dgm:presLayoutVars>
          <dgm:chPref val="3"/>
        </dgm:presLayoutVars>
      </dgm:prSet>
      <dgm:spPr/>
    </dgm:pt>
    <dgm:pt modelId="{DB5118F9-34AE-4AA1-A887-9F38A302FDE5}" type="pres">
      <dgm:prSet presAssocID="{9A74EB35-E65D-4996-9C64-4E53212820E4}" presName="topArc2" presStyleLbl="parChTrans1D1" presStyleIdx="6" presStyleCnt="8"/>
      <dgm:spPr/>
    </dgm:pt>
    <dgm:pt modelId="{27397786-9463-44B0-8E31-496DA91D3D9A}" type="pres">
      <dgm:prSet presAssocID="{9A74EB35-E65D-4996-9C64-4E53212820E4}" presName="bottomArc2" presStyleLbl="parChTrans1D1" presStyleIdx="7" presStyleCnt="8"/>
      <dgm:spPr/>
    </dgm:pt>
    <dgm:pt modelId="{A67A2B4D-1687-4DC8-A694-ECF4BC8E5B94}" type="pres">
      <dgm:prSet presAssocID="{9A74EB35-E65D-4996-9C64-4E53212820E4}" presName="topConnNode2" presStyleLbl="node2" presStyleIdx="0" presStyleCnt="0"/>
      <dgm:spPr/>
    </dgm:pt>
    <dgm:pt modelId="{D7EFA6D9-3EC6-4912-B03D-D4049427E00E}" type="pres">
      <dgm:prSet presAssocID="{9A74EB35-E65D-4996-9C64-4E53212820E4}" presName="hierChild4" presStyleCnt="0"/>
      <dgm:spPr/>
    </dgm:pt>
    <dgm:pt modelId="{8C17B564-4629-4156-BDE7-C9F1E840EF8D}" type="pres">
      <dgm:prSet presAssocID="{9A74EB35-E65D-4996-9C64-4E53212820E4}" presName="hierChild5" presStyleCnt="0"/>
      <dgm:spPr/>
    </dgm:pt>
    <dgm:pt modelId="{2CEEE66F-0D6B-47B0-B6FF-CB619DCDAF22}" type="pres">
      <dgm:prSet presAssocID="{D0F05CA3-FD05-47E9-B89A-600E6FB40CA5}" presName="hierChild3" presStyleCnt="0"/>
      <dgm:spPr/>
    </dgm:pt>
  </dgm:ptLst>
  <dgm:cxnLst>
    <dgm:cxn modelId="{5E0B1B1B-87B3-4C02-872D-82FD878394C2}" type="presOf" srcId="{2A307681-1AE0-4D13-B847-8E6DB65345DE}" destId="{AEBB4B7E-D637-4C31-9632-E64F62189AFE}" srcOrd="0" destOrd="0" presId="urn:microsoft.com/office/officeart/2008/layout/HalfCircleOrganizationChart"/>
    <dgm:cxn modelId="{73EB5C1E-53F2-48B4-8510-0CC682F86BB8}" type="presOf" srcId="{00DD2E4E-49A2-4AC4-A770-D6683BB4B144}" destId="{BE0DE492-8474-48BD-9B2E-38CF495FB3AE}" srcOrd="0" destOrd="0" presId="urn:microsoft.com/office/officeart/2008/layout/HalfCircleOrganizationChart"/>
    <dgm:cxn modelId="{E6AFFF27-BADC-4C15-9A8F-7DDBFEEB33E6}" type="presOf" srcId="{5514DEBC-5CE9-4838-B5C7-7C5BA8541CD4}" destId="{E15963D7-DC66-432F-90AD-4155F3A3872F}" srcOrd="0" destOrd="0" presId="urn:microsoft.com/office/officeart/2008/layout/HalfCircleOrganizationChart"/>
    <dgm:cxn modelId="{1471DD3F-15B0-4032-9B40-7778B4A5032D}" type="presOf" srcId="{D0F05CA3-FD05-47E9-B89A-600E6FB40CA5}" destId="{BF804791-79A9-4B57-BBE5-DF53B4162872}" srcOrd="0" destOrd="0" presId="urn:microsoft.com/office/officeart/2008/layout/HalfCircleOrganizationChart"/>
    <dgm:cxn modelId="{ED9A1B4F-303F-4417-966E-CDD2B47E8C9D}" type="presOf" srcId="{00DD2E4E-49A2-4AC4-A770-D6683BB4B144}" destId="{256C7F1B-4950-47B1-817E-15A047ABBDC0}" srcOrd="1" destOrd="0" presId="urn:microsoft.com/office/officeart/2008/layout/HalfCircleOrganizationChart"/>
    <dgm:cxn modelId="{236A1951-C8AC-4E8C-9F7F-2074252C07BB}" srcId="{D0F05CA3-FD05-47E9-B89A-600E6FB40CA5}" destId="{00DD2E4E-49A2-4AC4-A770-D6683BB4B144}" srcOrd="1" destOrd="0" parTransId="{5514DEBC-5CE9-4838-B5C7-7C5BA8541CD4}" sibTransId="{E5764DA5-615E-416E-929F-4DFAF48A1B36}"/>
    <dgm:cxn modelId="{522FB05E-A3F9-412A-83BB-26E518D1C012}" srcId="{D0F05CA3-FD05-47E9-B89A-600E6FB40CA5}" destId="{2A307681-1AE0-4D13-B847-8E6DB65345DE}" srcOrd="0" destOrd="0" parTransId="{F8954980-8FBD-44BE-BB03-08A71D92647B}" sibTransId="{45D463FF-9D18-47F3-8A79-34B9E2209878}"/>
    <dgm:cxn modelId="{2DE64B61-EF94-4F82-8ED1-73CFB814B4A6}" type="presOf" srcId="{9A74EB35-E65D-4996-9C64-4E53212820E4}" destId="{216121EF-6B36-4BAB-B0DA-368B1369524F}" srcOrd="0" destOrd="0" presId="urn:microsoft.com/office/officeart/2008/layout/HalfCircleOrganizationChart"/>
    <dgm:cxn modelId="{7C25E370-A481-4680-ADD0-15692C6DF477}" type="presOf" srcId="{F8954980-8FBD-44BE-BB03-08A71D92647B}" destId="{8C45ED88-B85F-41FE-AF6A-20EDA2D76226}" srcOrd="0" destOrd="0" presId="urn:microsoft.com/office/officeart/2008/layout/HalfCircleOrganizationChart"/>
    <dgm:cxn modelId="{34E9017D-583B-43B2-AEE7-D6E60E7E98D4}" type="presOf" srcId="{9A74EB35-E65D-4996-9C64-4E53212820E4}" destId="{A67A2B4D-1687-4DC8-A694-ECF4BC8E5B94}" srcOrd="1" destOrd="0" presId="urn:microsoft.com/office/officeart/2008/layout/HalfCircleOrganizationChart"/>
    <dgm:cxn modelId="{8E2CF487-0F83-48FF-80C0-CA0757CA2E96}" type="presOf" srcId="{6A81F28A-F570-4487-AA42-4DC528606B74}" destId="{38180F75-9BB5-4E19-810B-C383432E3D88}" srcOrd="0" destOrd="0" presId="urn:microsoft.com/office/officeart/2008/layout/HalfCircleOrganizationChart"/>
    <dgm:cxn modelId="{4ECDD58F-DA79-4B48-8009-AC066B7AB69E}" type="presOf" srcId="{2A307681-1AE0-4D13-B847-8E6DB65345DE}" destId="{B16B2868-FB11-4C98-919D-F03DE3BF30B2}" srcOrd="1" destOrd="0" presId="urn:microsoft.com/office/officeart/2008/layout/HalfCircleOrganizationChart"/>
    <dgm:cxn modelId="{258F0692-2959-489E-A685-0886D76BA2E4}" type="presOf" srcId="{D0F05CA3-FD05-47E9-B89A-600E6FB40CA5}" destId="{D25CD5EE-F1B0-46A9-B4A9-B5F18CC08DC6}" srcOrd="1" destOrd="0" presId="urn:microsoft.com/office/officeart/2008/layout/HalfCircleOrganizationChart"/>
    <dgm:cxn modelId="{F96E4D97-903F-4A77-B973-83C2DECF90DD}" srcId="{D0F05CA3-FD05-47E9-B89A-600E6FB40CA5}" destId="{9A74EB35-E65D-4996-9C64-4E53212820E4}" srcOrd="2" destOrd="0" parTransId="{D913D77D-D008-4E24-90E3-1D0354FCC29D}" sibTransId="{B733F87E-632B-4EA2-9ABD-7676FF4BE1E7}"/>
    <dgm:cxn modelId="{B8E086FA-55A4-4A76-9584-29D4AA4ACD2D}" type="presOf" srcId="{D913D77D-D008-4E24-90E3-1D0354FCC29D}" destId="{6BD46940-3EFE-4B31-8766-0704745F5028}" srcOrd="0" destOrd="0" presId="urn:microsoft.com/office/officeart/2008/layout/HalfCircleOrganizationChart"/>
    <dgm:cxn modelId="{65A093FB-3E08-4382-87DD-364D094787DD}" srcId="{6A81F28A-F570-4487-AA42-4DC528606B74}" destId="{D0F05CA3-FD05-47E9-B89A-600E6FB40CA5}" srcOrd="0" destOrd="0" parTransId="{1A54D2ED-8A8C-418E-B8EB-207A234695E5}" sibTransId="{03FC87CD-03DC-435A-9B7D-5AB84F64318C}"/>
    <dgm:cxn modelId="{F9C5E940-9905-47BD-9AAB-92A5191E88E4}" type="presParOf" srcId="{38180F75-9BB5-4E19-810B-C383432E3D88}" destId="{B21521DB-0328-4C55-B75A-04DD71DDA435}" srcOrd="0" destOrd="0" presId="urn:microsoft.com/office/officeart/2008/layout/HalfCircleOrganizationChart"/>
    <dgm:cxn modelId="{D78E7BCB-2ADE-4CD5-B342-A710CA9F80FC}" type="presParOf" srcId="{B21521DB-0328-4C55-B75A-04DD71DDA435}" destId="{E203C462-DB4B-4A80-A7A3-AF94B08BE272}" srcOrd="0" destOrd="0" presId="urn:microsoft.com/office/officeart/2008/layout/HalfCircleOrganizationChart"/>
    <dgm:cxn modelId="{09A15F02-93D2-4C2A-8751-D7C9A4263FB7}" type="presParOf" srcId="{E203C462-DB4B-4A80-A7A3-AF94B08BE272}" destId="{BF804791-79A9-4B57-BBE5-DF53B4162872}" srcOrd="0" destOrd="0" presId="urn:microsoft.com/office/officeart/2008/layout/HalfCircleOrganizationChart"/>
    <dgm:cxn modelId="{F6FACFA9-2B2B-4DA6-95F9-48286DC6E5B5}" type="presParOf" srcId="{E203C462-DB4B-4A80-A7A3-AF94B08BE272}" destId="{8777A82B-80DE-4851-916C-6E813A918316}" srcOrd="1" destOrd="0" presId="urn:microsoft.com/office/officeart/2008/layout/HalfCircleOrganizationChart"/>
    <dgm:cxn modelId="{86B0FDE2-7C3E-44CA-8405-BE89531966E3}" type="presParOf" srcId="{E203C462-DB4B-4A80-A7A3-AF94B08BE272}" destId="{47FE58CA-0714-43AD-A55C-2B44934E3E6E}" srcOrd="2" destOrd="0" presId="urn:microsoft.com/office/officeart/2008/layout/HalfCircleOrganizationChart"/>
    <dgm:cxn modelId="{E11F6D4E-68BB-4949-81CB-538E01F35716}" type="presParOf" srcId="{E203C462-DB4B-4A80-A7A3-AF94B08BE272}" destId="{D25CD5EE-F1B0-46A9-B4A9-B5F18CC08DC6}" srcOrd="3" destOrd="0" presId="urn:microsoft.com/office/officeart/2008/layout/HalfCircleOrganizationChart"/>
    <dgm:cxn modelId="{0A053127-1770-478D-A3BA-614DED5E3035}" type="presParOf" srcId="{B21521DB-0328-4C55-B75A-04DD71DDA435}" destId="{FA6B5DD7-FA98-49F6-BEE8-BF13C83BCA20}" srcOrd="1" destOrd="0" presId="urn:microsoft.com/office/officeart/2008/layout/HalfCircleOrganizationChart"/>
    <dgm:cxn modelId="{0CB072C0-C5E5-4074-8CE9-8CD6F5DA49B7}" type="presParOf" srcId="{FA6B5DD7-FA98-49F6-BEE8-BF13C83BCA20}" destId="{8C45ED88-B85F-41FE-AF6A-20EDA2D76226}" srcOrd="0" destOrd="0" presId="urn:microsoft.com/office/officeart/2008/layout/HalfCircleOrganizationChart"/>
    <dgm:cxn modelId="{80D7CAEF-F125-4338-873D-B60CAA210952}" type="presParOf" srcId="{FA6B5DD7-FA98-49F6-BEE8-BF13C83BCA20}" destId="{5DBDB296-2EED-4EBB-BD77-47FBBE0C4A54}" srcOrd="1" destOrd="0" presId="urn:microsoft.com/office/officeart/2008/layout/HalfCircleOrganizationChart"/>
    <dgm:cxn modelId="{515F73AC-BB4B-4727-B200-46AE0381CB31}" type="presParOf" srcId="{5DBDB296-2EED-4EBB-BD77-47FBBE0C4A54}" destId="{53942759-45B1-47C5-A2E5-F27D236492D8}" srcOrd="0" destOrd="0" presId="urn:microsoft.com/office/officeart/2008/layout/HalfCircleOrganizationChart"/>
    <dgm:cxn modelId="{983607A5-A5B0-4F37-8680-C157A809571A}" type="presParOf" srcId="{53942759-45B1-47C5-A2E5-F27D236492D8}" destId="{AEBB4B7E-D637-4C31-9632-E64F62189AFE}" srcOrd="0" destOrd="0" presId="urn:microsoft.com/office/officeart/2008/layout/HalfCircleOrganizationChart"/>
    <dgm:cxn modelId="{EB9FEC0E-7058-4855-AE9E-A4E3E8DCCC0F}" type="presParOf" srcId="{53942759-45B1-47C5-A2E5-F27D236492D8}" destId="{F36E2603-4CB1-4AD2-A43D-C708988B19CF}" srcOrd="1" destOrd="0" presId="urn:microsoft.com/office/officeart/2008/layout/HalfCircleOrganizationChart"/>
    <dgm:cxn modelId="{E766B286-BE65-4616-A4EE-74A574CC6AEE}" type="presParOf" srcId="{53942759-45B1-47C5-A2E5-F27D236492D8}" destId="{D6ABC458-AC7D-4016-8631-293EC36A9933}" srcOrd="2" destOrd="0" presId="urn:microsoft.com/office/officeart/2008/layout/HalfCircleOrganizationChart"/>
    <dgm:cxn modelId="{F25F0B74-C1C8-4976-8781-7B63608A3688}" type="presParOf" srcId="{53942759-45B1-47C5-A2E5-F27D236492D8}" destId="{B16B2868-FB11-4C98-919D-F03DE3BF30B2}" srcOrd="3" destOrd="0" presId="urn:microsoft.com/office/officeart/2008/layout/HalfCircleOrganizationChart"/>
    <dgm:cxn modelId="{3423E0B5-BDB8-41D5-AEC9-31ACB93A0DE2}" type="presParOf" srcId="{5DBDB296-2EED-4EBB-BD77-47FBBE0C4A54}" destId="{1D1D6F6D-0469-4D56-A5E2-E8A7F7BC37DE}" srcOrd="1" destOrd="0" presId="urn:microsoft.com/office/officeart/2008/layout/HalfCircleOrganizationChart"/>
    <dgm:cxn modelId="{90A58508-421A-416F-80A9-847C2A6C36F9}" type="presParOf" srcId="{5DBDB296-2EED-4EBB-BD77-47FBBE0C4A54}" destId="{45F992FF-E92F-4112-B32F-FBF45D72DAB8}" srcOrd="2" destOrd="0" presId="urn:microsoft.com/office/officeart/2008/layout/HalfCircleOrganizationChart"/>
    <dgm:cxn modelId="{E184E90C-1C26-4F50-93DD-9E6CE635BA93}" type="presParOf" srcId="{FA6B5DD7-FA98-49F6-BEE8-BF13C83BCA20}" destId="{E15963D7-DC66-432F-90AD-4155F3A3872F}" srcOrd="2" destOrd="0" presId="urn:microsoft.com/office/officeart/2008/layout/HalfCircleOrganizationChart"/>
    <dgm:cxn modelId="{CE08CE6E-1001-49B6-89EB-27039E462058}" type="presParOf" srcId="{FA6B5DD7-FA98-49F6-BEE8-BF13C83BCA20}" destId="{A92ADCF8-EEFD-4088-A3C1-75746DBD3399}" srcOrd="3" destOrd="0" presId="urn:microsoft.com/office/officeart/2008/layout/HalfCircleOrganizationChart"/>
    <dgm:cxn modelId="{D324B6D7-6B50-4AA3-9C8D-1D4E90B3E9A4}" type="presParOf" srcId="{A92ADCF8-EEFD-4088-A3C1-75746DBD3399}" destId="{A6CD0A23-648C-47D1-8AC0-A6DE3F750079}" srcOrd="0" destOrd="0" presId="urn:microsoft.com/office/officeart/2008/layout/HalfCircleOrganizationChart"/>
    <dgm:cxn modelId="{C92F5033-A062-4C8C-B4B9-125E50A1C845}" type="presParOf" srcId="{A6CD0A23-648C-47D1-8AC0-A6DE3F750079}" destId="{BE0DE492-8474-48BD-9B2E-38CF495FB3AE}" srcOrd="0" destOrd="0" presId="urn:microsoft.com/office/officeart/2008/layout/HalfCircleOrganizationChart"/>
    <dgm:cxn modelId="{DD77CE9C-2078-47F3-90E3-FFA5D4F70965}" type="presParOf" srcId="{A6CD0A23-648C-47D1-8AC0-A6DE3F750079}" destId="{5A003796-3237-4626-B04A-34A642D3BF53}" srcOrd="1" destOrd="0" presId="urn:microsoft.com/office/officeart/2008/layout/HalfCircleOrganizationChart"/>
    <dgm:cxn modelId="{05868259-6E2F-4B39-B7CD-7E7599DA6B9F}" type="presParOf" srcId="{A6CD0A23-648C-47D1-8AC0-A6DE3F750079}" destId="{152471BE-F7F2-4AF4-91F2-B63BA6179AD3}" srcOrd="2" destOrd="0" presId="urn:microsoft.com/office/officeart/2008/layout/HalfCircleOrganizationChart"/>
    <dgm:cxn modelId="{132C0C0A-3D53-447F-9719-546FF8FE8686}" type="presParOf" srcId="{A6CD0A23-648C-47D1-8AC0-A6DE3F750079}" destId="{256C7F1B-4950-47B1-817E-15A047ABBDC0}" srcOrd="3" destOrd="0" presId="urn:microsoft.com/office/officeart/2008/layout/HalfCircleOrganizationChart"/>
    <dgm:cxn modelId="{69808C9A-6C5F-4FDB-A111-D5E5658585EB}" type="presParOf" srcId="{A92ADCF8-EEFD-4088-A3C1-75746DBD3399}" destId="{415CE76D-DEEA-40A0-A287-934AF9248458}" srcOrd="1" destOrd="0" presId="urn:microsoft.com/office/officeart/2008/layout/HalfCircleOrganizationChart"/>
    <dgm:cxn modelId="{B7D3780A-A1CB-4432-9F06-563EADFEB4F0}" type="presParOf" srcId="{A92ADCF8-EEFD-4088-A3C1-75746DBD3399}" destId="{1914380A-C075-4AE6-9AAA-E249E2D551DA}" srcOrd="2" destOrd="0" presId="urn:microsoft.com/office/officeart/2008/layout/HalfCircleOrganizationChart"/>
    <dgm:cxn modelId="{CF5A8CD7-62AA-4902-B6FF-904E2AE78A6C}" type="presParOf" srcId="{FA6B5DD7-FA98-49F6-BEE8-BF13C83BCA20}" destId="{6BD46940-3EFE-4B31-8766-0704745F5028}" srcOrd="4" destOrd="0" presId="urn:microsoft.com/office/officeart/2008/layout/HalfCircleOrganizationChart"/>
    <dgm:cxn modelId="{6DABA0F2-B812-4D8C-866F-32BEBC22BAB7}" type="presParOf" srcId="{FA6B5DD7-FA98-49F6-BEE8-BF13C83BCA20}" destId="{616D6F85-AE58-4639-A450-58741E81C9D8}" srcOrd="5" destOrd="0" presId="urn:microsoft.com/office/officeart/2008/layout/HalfCircleOrganizationChart"/>
    <dgm:cxn modelId="{ED6542E3-1541-44A2-B072-1ADED2830B1F}" type="presParOf" srcId="{616D6F85-AE58-4639-A450-58741E81C9D8}" destId="{63E9E322-65A7-41C3-B460-C46303A2CF89}" srcOrd="0" destOrd="0" presId="urn:microsoft.com/office/officeart/2008/layout/HalfCircleOrganizationChart"/>
    <dgm:cxn modelId="{F2538988-88BC-4C00-9947-44F984E8C4D2}" type="presParOf" srcId="{63E9E322-65A7-41C3-B460-C46303A2CF89}" destId="{216121EF-6B36-4BAB-B0DA-368B1369524F}" srcOrd="0" destOrd="0" presId="urn:microsoft.com/office/officeart/2008/layout/HalfCircleOrganizationChart"/>
    <dgm:cxn modelId="{0BE955FA-0E41-4194-8707-E0C3EA450DF9}" type="presParOf" srcId="{63E9E322-65A7-41C3-B460-C46303A2CF89}" destId="{DB5118F9-34AE-4AA1-A887-9F38A302FDE5}" srcOrd="1" destOrd="0" presId="urn:microsoft.com/office/officeart/2008/layout/HalfCircleOrganizationChart"/>
    <dgm:cxn modelId="{118F3F1A-F112-48F8-9A93-4A538B3FB587}" type="presParOf" srcId="{63E9E322-65A7-41C3-B460-C46303A2CF89}" destId="{27397786-9463-44B0-8E31-496DA91D3D9A}" srcOrd="2" destOrd="0" presId="urn:microsoft.com/office/officeart/2008/layout/HalfCircleOrganizationChart"/>
    <dgm:cxn modelId="{03761434-D477-4AE7-9CBC-EF343CA3BF81}" type="presParOf" srcId="{63E9E322-65A7-41C3-B460-C46303A2CF89}" destId="{A67A2B4D-1687-4DC8-A694-ECF4BC8E5B94}" srcOrd="3" destOrd="0" presId="urn:microsoft.com/office/officeart/2008/layout/HalfCircleOrganizationChart"/>
    <dgm:cxn modelId="{DBB4B379-271C-462F-8E12-E08B24E1F257}" type="presParOf" srcId="{616D6F85-AE58-4639-A450-58741E81C9D8}" destId="{D7EFA6D9-3EC6-4912-B03D-D4049427E00E}" srcOrd="1" destOrd="0" presId="urn:microsoft.com/office/officeart/2008/layout/HalfCircleOrganizationChart"/>
    <dgm:cxn modelId="{C0C15A4F-FF55-49EA-B555-EA157C3B1721}" type="presParOf" srcId="{616D6F85-AE58-4639-A450-58741E81C9D8}" destId="{8C17B564-4629-4156-BDE7-C9F1E840EF8D}" srcOrd="2" destOrd="0" presId="urn:microsoft.com/office/officeart/2008/layout/HalfCircleOrganizationChart"/>
    <dgm:cxn modelId="{2775AE53-4705-42A6-B13B-41C1D81132DF}" type="presParOf" srcId="{B21521DB-0328-4C55-B75A-04DD71DDA435}" destId="{2CEEE66F-0D6B-47B0-B6FF-CB619DCDAF22}"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81F28A-F570-4487-AA42-4DC528606B74}"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D0F05CA3-FD05-47E9-B89A-600E6FB40CA5}">
      <dgm:prSet phldrT="[Text]" custT="1"/>
      <dgm:spPr>
        <a:solidFill>
          <a:srgbClr val="FF0000">
            <a:alpha val="50000"/>
          </a:srgbClr>
        </a:solidFill>
      </dgm:spPr>
      <dgm:t>
        <a:bodyPr/>
        <a:lstStyle/>
        <a:p>
          <a:r>
            <a:rPr lang="en-US" sz="2400" dirty="0">
              <a:latin typeface="+mj-lt"/>
            </a:rPr>
            <a:t>Cultural Responsiveness</a:t>
          </a:r>
        </a:p>
      </dgm:t>
    </dgm:pt>
    <dgm:pt modelId="{1A54D2ED-8A8C-418E-B8EB-207A234695E5}" type="parTrans" cxnId="{65A093FB-3E08-4382-87DD-364D094787DD}">
      <dgm:prSet/>
      <dgm:spPr/>
      <dgm:t>
        <a:bodyPr/>
        <a:lstStyle/>
        <a:p>
          <a:endParaRPr lang="en-US"/>
        </a:p>
      </dgm:t>
    </dgm:pt>
    <dgm:pt modelId="{03FC87CD-03DC-435A-9B7D-5AB84F64318C}" type="sibTrans" cxnId="{65A093FB-3E08-4382-87DD-364D094787DD}">
      <dgm:prSet/>
      <dgm:spPr/>
      <dgm:t>
        <a:bodyPr/>
        <a:lstStyle/>
        <a:p>
          <a:endParaRPr lang="en-US"/>
        </a:p>
      </dgm:t>
    </dgm:pt>
    <dgm:pt modelId="{2A307681-1AE0-4D13-B847-8E6DB65345DE}">
      <dgm:prSet phldrT="[Text]" custT="1"/>
      <dgm:spPr>
        <a:solidFill>
          <a:schemeClr val="tx2">
            <a:alpha val="50000"/>
          </a:schemeClr>
        </a:solidFill>
      </dgm:spPr>
      <dgm:t>
        <a:bodyPr/>
        <a:lstStyle/>
        <a:p>
          <a:r>
            <a:rPr lang="en-US" sz="1800" dirty="0">
              <a:latin typeface="+mj-lt"/>
            </a:rPr>
            <a:t>Respect for difference</a:t>
          </a:r>
        </a:p>
      </dgm:t>
    </dgm:pt>
    <dgm:pt modelId="{F8954980-8FBD-44BE-BB03-08A71D92647B}" type="parTrans" cxnId="{522FB05E-A3F9-412A-83BB-26E518D1C012}">
      <dgm:prSet/>
      <dgm:spPr/>
      <dgm:t>
        <a:bodyPr/>
        <a:lstStyle/>
        <a:p>
          <a:endParaRPr lang="en-US"/>
        </a:p>
      </dgm:t>
    </dgm:pt>
    <dgm:pt modelId="{45D463FF-9D18-47F3-8A79-34B9E2209878}" type="sibTrans" cxnId="{522FB05E-A3F9-412A-83BB-26E518D1C012}">
      <dgm:prSet/>
      <dgm:spPr/>
      <dgm:t>
        <a:bodyPr/>
        <a:lstStyle/>
        <a:p>
          <a:endParaRPr lang="en-US"/>
        </a:p>
      </dgm:t>
    </dgm:pt>
    <dgm:pt modelId="{00DD2E4E-49A2-4AC4-A770-D6683BB4B144}">
      <dgm:prSet phldrT="[Text]" custT="1"/>
      <dgm:spPr>
        <a:solidFill>
          <a:srgbClr val="7030A0">
            <a:alpha val="50000"/>
          </a:srgbClr>
        </a:solidFill>
      </dgm:spPr>
      <dgm:t>
        <a:bodyPr/>
        <a:lstStyle/>
        <a:p>
          <a:r>
            <a:rPr lang="en-US" sz="2000" dirty="0">
              <a:latin typeface="+mj-lt"/>
            </a:rPr>
            <a:t>Eagerness to learn</a:t>
          </a:r>
          <a:endParaRPr lang="en-US" sz="1800" dirty="0">
            <a:latin typeface="+mj-lt"/>
          </a:endParaRPr>
        </a:p>
      </dgm:t>
    </dgm:pt>
    <dgm:pt modelId="{5514DEBC-5CE9-4838-B5C7-7C5BA8541CD4}" type="parTrans" cxnId="{236A1951-C8AC-4E8C-9F7F-2074252C07BB}">
      <dgm:prSet/>
      <dgm:spPr/>
      <dgm:t>
        <a:bodyPr/>
        <a:lstStyle/>
        <a:p>
          <a:endParaRPr lang="en-US"/>
        </a:p>
      </dgm:t>
    </dgm:pt>
    <dgm:pt modelId="{E5764DA5-615E-416E-929F-4DFAF48A1B36}" type="sibTrans" cxnId="{236A1951-C8AC-4E8C-9F7F-2074252C07BB}">
      <dgm:prSet/>
      <dgm:spPr/>
      <dgm:t>
        <a:bodyPr/>
        <a:lstStyle/>
        <a:p>
          <a:endParaRPr lang="en-US"/>
        </a:p>
      </dgm:t>
    </dgm:pt>
    <dgm:pt modelId="{9A74EB35-E65D-4996-9C64-4E53212820E4}">
      <dgm:prSet phldrT="[Text]" custT="1"/>
      <dgm:spPr>
        <a:solidFill>
          <a:srgbClr val="00B0F0">
            <a:alpha val="50000"/>
          </a:srgbClr>
        </a:solidFill>
      </dgm:spPr>
      <dgm:t>
        <a:bodyPr/>
        <a:lstStyle/>
        <a:p>
          <a:r>
            <a:rPr lang="en-US" sz="1600" b="0" dirty="0">
              <a:latin typeface="+mj-lt"/>
            </a:rPr>
            <a:t>Willingness to accept many ways of viewing the world</a:t>
          </a:r>
        </a:p>
      </dgm:t>
    </dgm:pt>
    <dgm:pt modelId="{D913D77D-D008-4E24-90E3-1D0354FCC29D}" type="parTrans" cxnId="{F96E4D97-903F-4A77-B973-83C2DECF90DD}">
      <dgm:prSet/>
      <dgm:spPr/>
      <dgm:t>
        <a:bodyPr/>
        <a:lstStyle/>
        <a:p>
          <a:endParaRPr lang="en-US"/>
        </a:p>
      </dgm:t>
    </dgm:pt>
    <dgm:pt modelId="{B733F87E-632B-4EA2-9ABD-7676FF4BE1E7}" type="sibTrans" cxnId="{F96E4D97-903F-4A77-B973-83C2DECF90DD}">
      <dgm:prSet/>
      <dgm:spPr/>
      <dgm:t>
        <a:bodyPr/>
        <a:lstStyle/>
        <a:p>
          <a:endParaRPr lang="en-US"/>
        </a:p>
      </dgm:t>
    </dgm:pt>
    <dgm:pt modelId="{B6B50B97-A8F6-40F1-98BF-4CCF90CBFC51}" type="pres">
      <dgm:prSet presAssocID="{6A81F28A-F570-4487-AA42-4DC528606B74}" presName="Name0" presStyleCnt="0">
        <dgm:presLayoutVars>
          <dgm:orgChart val="1"/>
          <dgm:chPref val="1"/>
          <dgm:dir/>
          <dgm:animOne val="branch"/>
          <dgm:animLvl val="lvl"/>
          <dgm:resizeHandles/>
        </dgm:presLayoutVars>
      </dgm:prSet>
      <dgm:spPr/>
    </dgm:pt>
    <dgm:pt modelId="{CF50CB99-3079-4938-AC96-FAE709362287}" type="pres">
      <dgm:prSet presAssocID="{D0F05CA3-FD05-47E9-B89A-600E6FB40CA5}" presName="hierRoot1" presStyleCnt="0">
        <dgm:presLayoutVars>
          <dgm:hierBranch val="init"/>
        </dgm:presLayoutVars>
      </dgm:prSet>
      <dgm:spPr/>
    </dgm:pt>
    <dgm:pt modelId="{49F35A1A-2FB6-4072-B9A5-25E9E5EC4506}" type="pres">
      <dgm:prSet presAssocID="{D0F05CA3-FD05-47E9-B89A-600E6FB40CA5}" presName="rootComposite1" presStyleCnt="0"/>
      <dgm:spPr/>
    </dgm:pt>
    <dgm:pt modelId="{00A6805D-1B32-4B53-A3F3-349B99B9BCD3}" type="pres">
      <dgm:prSet presAssocID="{D0F05CA3-FD05-47E9-B89A-600E6FB40CA5}" presName="rootText1" presStyleLbl="alignAcc1" presStyleIdx="0" presStyleCnt="0">
        <dgm:presLayoutVars>
          <dgm:chPref val="3"/>
        </dgm:presLayoutVars>
      </dgm:prSet>
      <dgm:spPr/>
    </dgm:pt>
    <dgm:pt modelId="{71EA9195-80D2-44AA-B46C-FD2D0EC772D1}" type="pres">
      <dgm:prSet presAssocID="{D0F05CA3-FD05-47E9-B89A-600E6FB40CA5}" presName="topArc1" presStyleLbl="parChTrans1D1" presStyleIdx="0" presStyleCnt="8"/>
      <dgm:spPr/>
    </dgm:pt>
    <dgm:pt modelId="{1DEA4B6F-C84F-47FF-A7AE-928B4DC6A94E}" type="pres">
      <dgm:prSet presAssocID="{D0F05CA3-FD05-47E9-B89A-600E6FB40CA5}" presName="bottomArc1" presStyleLbl="parChTrans1D1" presStyleIdx="1" presStyleCnt="8"/>
      <dgm:spPr/>
    </dgm:pt>
    <dgm:pt modelId="{72D9498C-E36B-4254-A501-5BB1516EE655}" type="pres">
      <dgm:prSet presAssocID="{D0F05CA3-FD05-47E9-B89A-600E6FB40CA5}" presName="topConnNode1" presStyleLbl="node1" presStyleIdx="0" presStyleCnt="0"/>
      <dgm:spPr/>
    </dgm:pt>
    <dgm:pt modelId="{6FCE25AB-BE48-44C7-9806-3E7E11F5CB1C}" type="pres">
      <dgm:prSet presAssocID="{D0F05CA3-FD05-47E9-B89A-600E6FB40CA5}" presName="hierChild2" presStyleCnt="0"/>
      <dgm:spPr/>
    </dgm:pt>
    <dgm:pt modelId="{E29BE4A6-0470-4C48-A5DD-87081BC456C8}" type="pres">
      <dgm:prSet presAssocID="{F8954980-8FBD-44BE-BB03-08A71D92647B}" presName="Name28" presStyleLbl="parChTrans1D2" presStyleIdx="0" presStyleCnt="3"/>
      <dgm:spPr/>
    </dgm:pt>
    <dgm:pt modelId="{94469874-6FDB-4E7B-9EE5-4F7D31043DAD}" type="pres">
      <dgm:prSet presAssocID="{2A307681-1AE0-4D13-B847-8E6DB65345DE}" presName="hierRoot2" presStyleCnt="0">
        <dgm:presLayoutVars>
          <dgm:hierBranch val="init"/>
        </dgm:presLayoutVars>
      </dgm:prSet>
      <dgm:spPr/>
    </dgm:pt>
    <dgm:pt modelId="{052A1392-9C78-430D-8EB0-F3A753B68218}" type="pres">
      <dgm:prSet presAssocID="{2A307681-1AE0-4D13-B847-8E6DB65345DE}" presName="rootComposite2" presStyleCnt="0"/>
      <dgm:spPr/>
    </dgm:pt>
    <dgm:pt modelId="{415013A2-5AF3-45BE-91A0-55FC21310C66}" type="pres">
      <dgm:prSet presAssocID="{2A307681-1AE0-4D13-B847-8E6DB65345DE}" presName="rootText2" presStyleLbl="alignAcc1" presStyleIdx="0" presStyleCnt="0">
        <dgm:presLayoutVars>
          <dgm:chPref val="3"/>
        </dgm:presLayoutVars>
      </dgm:prSet>
      <dgm:spPr/>
    </dgm:pt>
    <dgm:pt modelId="{D423082D-6E36-4BDB-963E-91EC96AD398B}" type="pres">
      <dgm:prSet presAssocID="{2A307681-1AE0-4D13-B847-8E6DB65345DE}" presName="topArc2" presStyleLbl="parChTrans1D1" presStyleIdx="2" presStyleCnt="8"/>
      <dgm:spPr/>
    </dgm:pt>
    <dgm:pt modelId="{964FFE0E-2D93-4827-B97C-87732C379D67}" type="pres">
      <dgm:prSet presAssocID="{2A307681-1AE0-4D13-B847-8E6DB65345DE}" presName="bottomArc2" presStyleLbl="parChTrans1D1" presStyleIdx="3" presStyleCnt="8"/>
      <dgm:spPr/>
    </dgm:pt>
    <dgm:pt modelId="{B0F1AAF4-4CA3-4B79-BB84-4A3297794D24}" type="pres">
      <dgm:prSet presAssocID="{2A307681-1AE0-4D13-B847-8E6DB65345DE}" presName="topConnNode2" presStyleLbl="node2" presStyleIdx="0" presStyleCnt="0"/>
      <dgm:spPr/>
    </dgm:pt>
    <dgm:pt modelId="{A68E1CC4-01E6-4FAC-8943-7678B5708249}" type="pres">
      <dgm:prSet presAssocID="{2A307681-1AE0-4D13-B847-8E6DB65345DE}" presName="hierChild4" presStyleCnt="0"/>
      <dgm:spPr/>
    </dgm:pt>
    <dgm:pt modelId="{8DDD6984-87AD-4DD7-999A-B68FBEED554F}" type="pres">
      <dgm:prSet presAssocID="{2A307681-1AE0-4D13-B847-8E6DB65345DE}" presName="hierChild5" presStyleCnt="0"/>
      <dgm:spPr/>
    </dgm:pt>
    <dgm:pt modelId="{8ACA5D2D-410C-41CA-841E-016B8EA82EFC}" type="pres">
      <dgm:prSet presAssocID="{5514DEBC-5CE9-4838-B5C7-7C5BA8541CD4}" presName="Name28" presStyleLbl="parChTrans1D2" presStyleIdx="1" presStyleCnt="3"/>
      <dgm:spPr/>
    </dgm:pt>
    <dgm:pt modelId="{698DE0E3-22C2-46F2-9043-7B60637F9E7E}" type="pres">
      <dgm:prSet presAssocID="{00DD2E4E-49A2-4AC4-A770-D6683BB4B144}" presName="hierRoot2" presStyleCnt="0">
        <dgm:presLayoutVars>
          <dgm:hierBranch val="init"/>
        </dgm:presLayoutVars>
      </dgm:prSet>
      <dgm:spPr/>
    </dgm:pt>
    <dgm:pt modelId="{ED07BD9D-C054-459B-9DE0-5ACA8AE700EF}" type="pres">
      <dgm:prSet presAssocID="{00DD2E4E-49A2-4AC4-A770-D6683BB4B144}" presName="rootComposite2" presStyleCnt="0"/>
      <dgm:spPr/>
    </dgm:pt>
    <dgm:pt modelId="{CE0757A9-8EB8-4743-962B-DC19A2D2D6D3}" type="pres">
      <dgm:prSet presAssocID="{00DD2E4E-49A2-4AC4-A770-D6683BB4B144}" presName="rootText2" presStyleLbl="alignAcc1" presStyleIdx="0" presStyleCnt="0">
        <dgm:presLayoutVars>
          <dgm:chPref val="3"/>
        </dgm:presLayoutVars>
      </dgm:prSet>
      <dgm:spPr/>
    </dgm:pt>
    <dgm:pt modelId="{5594702E-5CCB-42D0-83B9-8A20F7CD7E10}" type="pres">
      <dgm:prSet presAssocID="{00DD2E4E-49A2-4AC4-A770-D6683BB4B144}" presName="topArc2" presStyleLbl="parChTrans1D1" presStyleIdx="4" presStyleCnt="8"/>
      <dgm:spPr/>
    </dgm:pt>
    <dgm:pt modelId="{5EE79C9D-3BF3-4F58-B164-7797E6500C7E}" type="pres">
      <dgm:prSet presAssocID="{00DD2E4E-49A2-4AC4-A770-D6683BB4B144}" presName="bottomArc2" presStyleLbl="parChTrans1D1" presStyleIdx="5" presStyleCnt="8"/>
      <dgm:spPr/>
    </dgm:pt>
    <dgm:pt modelId="{5C606CE8-0BE7-4F21-8949-C83A13847BDA}" type="pres">
      <dgm:prSet presAssocID="{00DD2E4E-49A2-4AC4-A770-D6683BB4B144}" presName="topConnNode2" presStyleLbl="node2" presStyleIdx="0" presStyleCnt="0"/>
      <dgm:spPr/>
    </dgm:pt>
    <dgm:pt modelId="{F5D42E07-0227-4CB7-899C-81D025D5E9CC}" type="pres">
      <dgm:prSet presAssocID="{00DD2E4E-49A2-4AC4-A770-D6683BB4B144}" presName="hierChild4" presStyleCnt="0"/>
      <dgm:spPr/>
    </dgm:pt>
    <dgm:pt modelId="{93CE1685-0522-4532-A146-21AAF84941FF}" type="pres">
      <dgm:prSet presAssocID="{00DD2E4E-49A2-4AC4-A770-D6683BB4B144}" presName="hierChild5" presStyleCnt="0"/>
      <dgm:spPr/>
    </dgm:pt>
    <dgm:pt modelId="{BF98180C-C8AE-44B6-99A7-28C75E4BAE7A}" type="pres">
      <dgm:prSet presAssocID="{D913D77D-D008-4E24-90E3-1D0354FCC29D}" presName="Name28" presStyleLbl="parChTrans1D2" presStyleIdx="2" presStyleCnt="3"/>
      <dgm:spPr/>
    </dgm:pt>
    <dgm:pt modelId="{8A680595-ADA7-4036-8497-5C9C70EFA2BF}" type="pres">
      <dgm:prSet presAssocID="{9A74EB35-E65D-4996-9C64-4E53212820E4}" presName="hierRoot2" presStyleCnt="0">
        <dgm:presLayoutVars>
          <dgm:hierBranch val="init"/>
        </dgm:presLayoutVars>
      </dgm:prSet>
      <dgm:spPr/>
    </dgm:pt>
    <dgm:pt modelId="{39FDC6EF-2A7F-446B-A3C5-95A36B5107DB}" type="pres">
      <dgm:prSet presAssocID="{9A74EB35-E65D-4996-9C64-4E53212820E4}" presName="rootComposite2" presStyleCnt="0"/>
      <dgm:spPr/>
    </dgm:pt>
    <dgm:pt modelId="{3DAA2B8F-FF38-45FC-922C-8A8C01C4D298}" type="pres">
      <dgm:prSet presAssocID="{9A74EB35-E65D-4996-9C64-4E53212820E4}" presName="rootText2" presStyleLbl="alignAcc1" presStyleIdx="0" presStyleCnt="0">
        <dgm:presLayoutVars>
          <dgm:chPref val="3"/>
        </dgm:presLayoutVars>
      </dgm:prSet>
      <dgm:spPr/>
    </dgm:pt>
    <dgm:pt modelId="{3F647ABA-F3B9-4251-8116-72F8824D2F36}" type="pres">
      <dgm:prSet presAssocID="{9A74EB35-E65D-4996-9C64-4E53212820E4}" presName="topArc2" presStyleLbl="parChTrans1D1" presStyleIdx="6" presStyleCnt="8"/>
      <dgm:spPr/>
    </dgm:pt>
    <dgm:pt modelId="{50A16343-44C3-4BFA-B4D2-929F16035E01}" type="pres">
      <dgm:prSet presAssocID="{9A74EB35-E65D-4996-9C64-4E53212820E4}" presName="bottomArc2" presStyleLbl="parChTrans1D1" presStyleIdx="7" presStyleCnt="8"/>
      <dgm:spPr/>
    </dgm:pt>
    <dgm:pt modelId="{8051A182-D4B6-47B0-BBEA-B96D4C6E37CF}" type="pres">
      <dgm:prSet presAssocID="{9A74EB35-E65D-4996-9C64-4E53212820E4}" presName="topConnNode2" presStyleLbl="node2" presStyleIdx="0" presStyleCnt="0"/>
      <dgm:spPr/>
    </dgm:pt>
    <dgm:pt modelId="{41DB6BFC-A51D-49B1-A057-1749A2D315BA}" type="pres">
      <dgm:prSet presAssocID="{9A74EB35-E65D-4996-9C64-4E53212820E4}" presName="hierChild4" presStyleCnt="0"/>
      <dgm:spPr/>
    </dgm:pt>
    <dgm:pt modelId="{57D69149-2BA7-4ED0-BC0B-0312A2BC5882}" type="pres">
      <dgm:prSet presAssocID="{9A74EB35-E65D-4996-9C64-4E53212820E4}" presName="hierChild5" presStyleCnt="0"/>
      <dgm:spPr/>
    </dgm:pt>
    <dgm:pt modelId="{12268730-AC10-498B-8CF9-7B7DCCAAAC1A}" type="pres">
      <dgm:prSet presAssocID="{D0F05CA3-FD05-47E9-B89A-600E6FB40CA5}" presName="hierChild3" presStyleCnt="0"/>
      <dgm:spPr/>
    </dgm:pt>
  </dgm:ptLst>
  <dgm:cxnLst>
    <dgm:cxn modelId="{96358F06-AE87-4668-888D-18ECCCE10350}" type="presOf" srcId="{6A81F28A-F570-4487-AA42-4DC528606B74}" destId="{B6B50B97-A8F6-40F1-98BF-4CCF90CBFC51}" srcOrd="0" destOrd="0" presId="urn:microsoft.com/office/officeart/2008/layout/HalfCircleOrganizationChart"/>
    <dgm:cxn modelId="{C213B828-F749-4867-9D54-2564ACFCA5F0}" type="presOf" srcId="{9A74EB35-E65D-4996-9C64-4E53212820E4}" destId="{8051A182-D4B6-47B0-BBEA-B96D4C6E37CF}" srcOrd="1" destOrd="0" presId="urn:microsoft.com/office/officeart/2008/layout/HalfCircleOrganizationChart"/>
    <dgm:cxn modelId="{6AB55E2C-78B2-4E80-9B0B-C7AD9F639CE9}" type="presOf" srcId="{00DD2E4E-49A2-4AC4-A770-D6683BB4B144}" destId="{5C606CE8-0BE7-4F21-8949-C83A13847BDA}" srcOrd="1" destOrd="0" presId="urn:microsoft.com/office/officeart/2008/layout/HalfCircleOrganizationChart"/>
    <dgm:cxn modelId="{F8DD3D4B-1071-47CE-82A6-2355BF6FE127}" type="presOf" srcId="{D913D77D-D008-4E24-90E3-1D0354FCC29D}" destId="{BF98180C-C8AE-44B6-99A7-28C75E4BAE7A}" srcOrd="0" destOrd="0" presId="urn:microsoft.com/office/officeart/2008/layout/HalfCircleOrganizationChart"/>
    <dgm:cxn modelId="{236A1951-C8AC-4E8C-9F7F-2074252C07BB}" srcId="{D0F05CA3-FD05-47E9-B89A-600E6FB40CA5}" destId="{00DD2E4E-49A2-4AC4-A770-D6683BB4B144}" srcOrd="1" destOrd="0" parTransId="{5514DEBC-5CE9-4838-B5C7-7C5BA8541CD4}" sibTransId="{E5764DA5-615E-416E-929F-4DFAF48A1B36}"/>
    <dgm:cxn modelId="{24244D5E-EA56-4347-B260-19E471AE672F}" type="presOf" srcId="{F8954980-8FBD-44BE-BB03-08A71D92647B}" destId="{E29BE4A6-0470-4C48-A5DD-87081BC456C8}" srcOrd="0" destOrd="0" presId="urn:microsoft.com/office/officeart/2008/layout/HalfCircleOrganizationChart"/>
    <dgm:cxn modelId="{522FB05E-A3F9-412A-83BB-26E518D1C012}" srcId="{D0F05CA3-FD05-47E9-B89A-600E6FB40CA5}" destId="{2A307681-1AE0-4D13-B847-8E6DB65345DE}" srcOrd="0" destOrd="0" parTransId="{F8954980-8FBD-44BE-BB03-08A71D92647B}" sibTransId="{45D463FF-9D18-47F3-8A79-34B9E2209878}"/>
    <dgm:cxn modelId="{94C84365-586C-452D-8164-CE2A1BB91973}" type="presOf" srcId="{D0F05CA3-FD05-47E9-B89A-600E6FB40CA5}" destId="{72D9498C-E36B-4254-A501-5BB1516EE655}" srcOrd="1" destOrd="0" presId="urn:microsoft.com/office/officeart/2008/layout/HalfCircleOrganizationChart"/>
    <dgm:cxn modelId="{64C45A81-4A1F-424A-A09E-B783ADD5B23D}" type="presOf" srcId="{2A307681-1AE0-4D13-B847-8E6DB65345DE}" destId="{B0F1AAF4-4CA3-4B79-BB84-4A3297794D24}" srcOrd="1" destOrd="0" presId="urn:microsoft.com/office/officeart/2008/layout/HalfCircleOrganizationChart"/>
    <dgm:cxn modelId="{01809288-8E33-4E1A-9E7E-51DB19B26A28}" type="presOf" srcId="{D0F05CA3-FD05-47E9-B89A-600E6FB40CA5}" destId="{00A6805D-1B32-4B53-A3F3-349B99B9BCD3}" srcOrd="0" destOrd="0" presId="urn:microsoft.com/office/officeart/2008/layout/HalfCircleOrganizationChart"/>
    <dgm:cxn modelId="{F96E4D97-903F-4A77-B973-83C2DECF90DD}" srcId="{D0F05CA3-FD05-47E9-B89A-600E6FB40CA5}" destId="{9A74EB35-E65D-4996-9C64-4E53212820E4}" srcOrd="2" destOrd="0" parTransId="{D913D77D-D008-4E24-90E3-1D0354FCC29D}" sibTransId="{B733F87E-632B-4EA2-9ABD-7676FF4BE1E7}"/>
    <dgm:cxn modelId="{BE9828AA-4532-4D5F-A1CB-B0214CBADE5D}" type="presOf" srcId="{2A307681-1AE0-4D13-B847-8E6DB65345DE}" destId="{415013A2-5AF3-45BE-91A0-55FC21310C66}" srcOrd="0" destOrd="0" presId="urn:microsoft.com/office/officeart/2008/layout/HalfCircleOrganizationChart"/>
    <dgm:cxn modelId="{F0ECC5D2-EDBC-4BA5-8009-78FB132BCE50}" type="presOf" srcId="{9A74EB35-E65D-4996-9C64-4E53212820E4}" destId="{3DAA2B8F-FF38-45FC-922C-8A8C01C4D298}" srcOrd="0" destOrd="0" presId="urn:microsoft.com/office/officeart/2008/layout/HalfCircleOrganizationChart"/>
    <dgm:cxn modelId="{1CD967F4-15A0-4ECD-9792-553CFDD62448}" type="presOf" srcId="{5514DEBC-5CE9-4838-B5C7-7C5BA8541CD4}" destId="{8ACA5D2D-410C-41CA-841E-016B8EA82EFC}" srcOrd="0" destOrd="0" presId="urn:microsoft.com/office/officeart/2008/layout/HalfCircleOrganizationChart"/>
    <dgm:cxn modelId="{B13134F7-F97C-445C-845B-DE754D5482FA}" type="presOf" srcId="{00DD2E4E-49A2-4AC4-A770-D6683BB4B144}" destId="{CE0757A9-8EB8-4743-962B-DC19A2D2D6D3}" srcOrd="0" destOrd="0" presId="urn:microsoft.com/office/officeart/2008/layout/HalfCircleOrganizationChart"/>
    <dgm:cxn modelId="{65A093FB-3E08-4382-87DD-364D094787DD}" srcId="{6A81F28A-F570-4487-AA42-4DC528606B74}" destId="{D0F05CA3-FD05-47E9-B89A-600E6FB40CA5}" srcOrd="0" destOrd="0" parTransId="{1A54D2ED-8A8C-418E-B8EB-207A234695E5}" sibTransId="{03FC87CD-03DC-435A-9B7D-5AB84F64318C}"/>
    <dgm:cxn modelId="{0835DBF9-8173-49E5-92D3-FA38C8373675}" type="presParOf" srcId="{B6B50B97-A8F6-40F1-98BF-4CCF90CBFC51}" destId="{CF50CB99-3079-4938-AC96-FAE709362287}" srcOrd="0" destOrd="0" presId="urn:microsoft.com/office/officeart/2008/layout/HalfCircleOrganizationChart"/>
    <dgm:cxn modelId="{773C2793-4F1F-40A5-B41A-2715D7206F62}" type="presParOf" srcId="{CF50CB99-3079-4938-AC96-FAE709362287}" destId="{49F35A1A-2FB6-4072-B9A5-25E9E5EC4506}" srcOrd="0" destOrd="0" presId="urn:microsoft.com/office/officeart/2008/layout/HalfCircleOrganizationChart"/>
    <dgm:cxn modelId="{5B6B7E1C-A347-4B40-A3F2-7ABE054F769B}" type="presParOf" srcId="{49F35A1A-2FB6-4072-B9A5-25E9E5EC4506}" destId="{00A6805D-1B32-4B53-A3F3-349B99B9BCD3}" srcOrd="0" destOrd="0" presId="urn:microsoft.com/office/officeart/2008/layout/HalfCircleOrganizationChart"/>
    <dgm:cxn modelId="{CC92DEC5-20F4-4F23-B0D1-07FDCFB7D2AA}" type="presParOf" srcId="{49F35A1A-2FB6-4072-B9A5-25E9E5EC4506}" destId="{71EA9195-80D2-44AA-B46C-FD2D0EC772D1}" srcOrd="1" destOrd="0" presId="urn:microsoft.com/office/officeart/2008/layout/HalfCircleOrganizationChart"/>
    <dgm:cxn modelId="{6BE090AA-1D98-4F89-9D06-286A83BBD71E}" type="presParOf" srcId="{49F35A1A-2FB6-4072-B9A5-25E9E5EC4506}" destId="{1DEA4B6F-C84F-47FF-A7AE-928B4DC6A94E}" srcOrd="2" destOrd="0" presId="urn:microsoft.com/office/officeart/2008/layout/HalfCircleOrganizationChart"/>
    <dgm:cxn modelId="{AE7CB36F-9CF4-424A-89BD-FB79C5A0C6BC}" type="presParOf" srcId="{49F35A1A-2FB6-4072-B9A5-25E9E5EC4506}" destId="{72D9498C-E36B-4254-A501-5BB1516EE655}" srcOrd="3" destOrd="0" presId="urn:microsoft.com/office/officeart/2008/layout/HalfCircleOrganizationChart"/>
    <dgm:cxn modelId="{AC930C5D-29BE-40B9-9840-BA40BF1ECF1A}" type="presParOf" srcId="{CF50CB99-3079-4938-AC96-FAE709362287}" destId="{6FCE25AB-BE48-44C7-9806-3E7E11F5CB1C}" srcOrd="1" destOrd="0" presId="urn:microsoft.com/office/officeart/2008/layout/HalfCircleOrganizationChart"/>
    <dgm:cxn modelId="{DC85818C-2AF6-4680-9035-B04AD458FCB7}" type="presParOf" srcId="{6FCE25AB-BE48-44C7-9806-3E7E11F5CB1C}" destId="{E29BE4A6-0470-4C48-A5DD-87081BC456C8}" srcOrd="0" destOrd="0" presId="urn:microsoft.com/office/officeart/2008/layout/HalfCircleOrganizationChart"/>
    <dgm:cxn modelId="{EC50D888-48F2-4D28-9227-064C4181A037}" type="presParOf" srcId="{6FCE25AB-BE48-44C7-9806-3E7E11F5CB1C}" destId="{94469874-6FDB-4E7B-9EE5-4F7D31043DAD}" srcOrd="1" destOrd="0" presId="urn:microsoft.com/office/officeart/2008/layout/HalfCircleOrganizationChart"/>
    <dgm:cxn modelId="{B7C727C6-8AAF-4C4B-9810-0BDC6CA74F96}" type="presParOf" srcId="{94469874-6FDB-4E7B-9EE5-4F7D31043DAD}" destId="{052A1392-9C78-430D-8EB0-F3A753B68218}" srcOrd="0" destOrd="0" presId="urn:microsoft.com/office/officeart/2008/layout/HalfCircleOrganizationChart"/>
    <dgm:cxn modelId="{39801A9F-C846-41B7-A1E1-8C12594653E4}" type="presParOf" srcId="{052A1392-9C78-430D-8EB0-F3A753B68218}" destId="{415013A2-5AF3-45BE-91A0-55FC21310C66}" srcOrd="0" destOrd="0" presId="urn:microsoft.com/office/officeart/2008/layout/HalfCircleOrganizationChart"/>
    <dgm:cxn modelId="{2A7798CE-0C60-4E75-9509-44AC7A615E2D}" type="presParOf" srcId="{052A1392-9C78-430D-8EB0-F3A753B68218}" destId="{D423082D-6E36-4BDB-963E-91EC96AD398B}" srcOrd="1" destOrd="0" presId="urn:microsoft.com/office/officeart/2008/layout/HalfCircleOrganizationChart"/>
    <dgm:cxn modelId="{795733C6-AE3B-43F5-8D15-BAC94056D3AE}" type="presParOf" srcId="{052A1392-9C78-430D-8EB0-F3A753B68218}" destId="{964FFE0E-2D93-4827-B97C-87732C379D67}" srcOrd="2" destOrd="0" presId="urn:microsoft.com/office/officeart/2008/layout/HalfCircleOrganizationChart"/>
    <dgm:cxn modelId="{F2B6D22D-6384-476C-9E2E-DA9F87896E7A}" type="presParOf" srcId="{052A1392-9C78-430D-8EB0-F3A753B68218}" destId="{B0F1AAF4-4CA3-4B79-BB84-4A3297794D24}" srcOrd="3" destOrd="0" presId="urn:microsoft.com/office/officeart/2008/layout/HalfCircleOrganizationChart"/>
    <dgm:cxn modelId="{F380061A-5FA3-4A9B-BF8D-B7C39F65922A}" type="presParOf" srcId="{94469874-6FDB-4E7B-9EE5-4F7D31043DAD}" destId="{A68E1CC4-01E6-4FAC-8943-7678B5708249}" srcOrd="1" destOrd="0" presId="urn:microsoft.com/office/officeart/2008/layout/HalfCircleOrganizationChart"/>
    <dgm:cxn modelId="{3FAE2B94-D3BB-45EB-9422-257290E41D79}" type="presParOf" srcId="{94469874-6FDB-4E7B-9EE5-4F7D31043DAD}" destId="{8DDD6984-87AD-4DD7-999A-B68FBEED554F}" srcOrd="2" destOrd="0" presId="urn:microsoft.com/office/officeart/2008/layout/HalfCircleOrganizationChart"/>
    <dgm:cxn modelId="{5DD5A9E3-169A-4456-A627-D67B36023C10}" type="presParOf" srcId="{6FCE25AB-BE48-44C7-9806-3E7E11F5CB1C}" destId="{8ACA5D2D-410C-41CA-841E-016B8EA82EFC}" srcOrd="2" destOrd="0" presId="urn:microsoft.com/office/officeart/2008/layout/HalfCircleOrganizationChart"/>
    <dgm:cxn modelId="{15702B3D-1CC8-4210-9150-FAAA9CB55F8F}" type="presParOf" srcId="{6FCE25AB-BE48-44C7-9806-3E7E11F5CB1C}" destId="{698DE0E3-22C2-46F2-9043-7B60637F9E7E}" srcOrd="3" destOrd="0" presId="urn:microsoft.com/office/officeart/2008/layout/HalfCircleOrganizationChart"/>
    <dgm:cxn modelId="{03358C19-A1D2-417D-98B9-B1D9E3B886E3}" type="presParOf" srcId="{698DE0E3-22C2-46F2-9043-7B60637F9E7E}" destId="{ED07BD9D-C054-459B-9DE0-5ACA8AE700EF}" srcOrd="0" destOrd="0" presId="urn:microsoft.com/office/officeart/2008/layout/HalfCircleOrganizationChart"/>
    <dgm:cxn modelId="{10AD4BC2-F003-4ABD-9AE6-4414266888F0}" type="presParOf" srcId="{ED07BD9D-C054-459B-9DE0-5ACA8AE700EF}" destId="{CE0757A9-8EB8-4743-962B-DC19A2D2D6D3}" srcOrd="0" destOrd="0" presId="urn:microsoft.com/office/officeart/2008/layout/HalfCircleOrganizationChart"/>
    <dgm:cxn modelId="{DD8ACFA9-99EC-4EA2-B27A-131F74B1A6F8}" type="presParOf" srcId="{ED07BD9D-C054-459B-9DE0-5ACA8AE700EF}" destId="{5594702E-5CCB-42D0-83B9-8A20F7CD7E10}" srcOrd="1" destOrd="0" presId="urn:microsoft.com/office/officeart/2008/layout/HalfCircleOrganizationChart"/>
    <dgm:cxn modelId="{6F51C9E8-8C27-4075-84EA-C919430A4E8C}" type="presParOf" srcId="{ED07BD9D-C054-459B-9DE0-5ACA8AE700EF}" destId="{5EE79C9D-3BF3-4F58-B164-7797E6500C7E}" srcOrd="2" destOrd="0" presId="urn:microsoft.com/office/officeart/2008/layout/HalfCircleOrganizationChart"/>
    <dgm:cxn modelId="{1F33A65D-2D8F-4314-9D30-D3DEAD74D364}" type="presParOf" srcId="{ED07BD9D-C054-459B-9DE0-5ACA8AE700EF}" destId="{5C606CE8-0BE7-4F21-8949-C83A13847BDA}" srcOrd="3" destOrd="0" presId="urn:microsoft.com/office/officeart/2008/layout/HalfCircleOrganizationChart"/>
    <dgm:cxn modelId="{73DC9060-E12E-453F-90C4-097B1CB8D2B7}" type="presParOf" srcId="{698DE0E3-22C2-46F2-9043-7B60637F9E7E}" destId="{F5D42E07-0227-4CB7-899C-81D025D5E9CC}" srcOrd="1" destOrd="0" presId="urn:microsoft.com/office/officeart/2008/layout/HalfCircleOrganizationChart"/>
    <dgm:cxn modelId="{A220D06F-E3A0-48A6-8F9C-6127FC1F1DF1}" type="presParOf" srcId="{698DE0E3-22C2-46F2-9043-7B60637F9E7E}" destId="{93CE1685-0522-4532-A146-21AAF84941FF}" srcOrd="2" destOrd="0" presId="urn:microsoft.com/office/officeart/2008/layout/HalfCircleOrganizationChart"/>
    <dgm:cxn modelId="{4A63F88D-8965-4DEF-8F95-31226E432250}" type="presParOf" srcId="{6FCE25AB-BE48-44C7-9806-3E7E11F5CB1C}" destId="{BF98180C-C8AE-44B6-99A7-28C75E4BAE7A}" srcOrd="4" destOrd="0" presId="urn:microsoft.com/office/officeart/2008/layout/HalfCircleOrganizationChart"/>
    <dgm:cxn modelId="{FA1516A8-6303-4AE5-A8D0-2A474B4B2EC9}" type="presParOf" srcId="{6FCE25AB-BE48-44C7-9806-3E7E11F5CB1C}" destId="{8A680595-ADA7-4036-8497-5C9C70EFA2BF}" srcOrd="5" destOrd="0" presId="urn:microsoft.com/office/officeart/2008/layout/HalfCircleOrganizationChart"/>
    <dgm:cxn modelId="{3A21EEA0-3CF7-4D63-A771-914C02534401}" type="presParOf" srcId="{8A680595-ADA7-4036-8497-5C9C70EFA2BF}" destId="{39FDC6EF-2A7F-446B-A3C5-95A36B5107DB}" srcOrd="0" destOrd="0" presId="urn:microsoft.com/office/officeart/2008/layout/HalfCircleOrganizationChart"/>
    <dgm:cxn modelId="{96FF446B-CCA4-48DD-B88B-70120DC2401E}" type="presParOf" srcId="{39FDC6EF-2A7F-446B-A3C5-95A36B5107DB}" destId="{3DAA2B8F-FF38-45FC-922C-8A8C01C4D298}" srcOrd="0" destOrd="0" presId="urn:microsoft.com/office/officeart/2008/layout/HalfCircleOrganizationChart"/>
    <dgm:cxn modelId="{74DE2762-651A-4A36-8114-2376921026DA}" type="presParOf" srcId="{39FDC6EF-2A7F-446B-A3C5-95A36B5107DB}" destId="{3F647ABA-F3B9-4251-8116-72F8824D2F36}" srcOrd="1" destOrd="0" presId="urn:microsoft.com/office/officeart/2008/layout/HalfCircleOrganizationChart"/>
    <dgm:cxn modelId="{F799A37A-1B04-47E5-A869-E322EA6AFA42}" type="presParOf" srcId="{39FDC6EF-2A7F-446B-A3C5-95A36B5107DB}" destId="{50A16343-44C3-4BFA-B4D2-929F16035E01}" srcOrd="2" destOrd="0" presId="urn:microsoft.com/office/officeart/2008/layout/HalfCircleOrganizationChart"/>
    <dgm:cxn modelId="{BCDCF399-8087-4AD8-A98F-10560E134352}" type="presParOf" srcId="{39FDC6EF-2A7F-446B-A3C5-95A36B5107DB}" destId="{8051A182-D4B6-47B0-BBEA-B96D4C6E37CF}" srcOrd="3" destOrd="0" presId="urn:microsoft.com/office/officeart/2008/layout/HalfCircleOrganizationChart"/>
    <dgm:cxn modelId="{2B4344D5-016C-4CFF-BD14-BB7A2BD9B8AC}" type="presParOf" srcId="{8A680595-ADA7-4036-8497-5C9C70EFA2BF}" destId="{41DB6BFC-A51D-49B1-A057-1749A2D315BA}" srcOrd="1" destOrd="0" presId="urn:microsoft.com/office/officeart/2008/layout/HalfCircleOrganizationChart"/>
    <dgm:cxn modelId="{62A7E256-F5BF-4F9F-A3F9-8AB7B7086EF6}" type="presParOf" srcId="{8A680595-ADA7-4036-8497-5C9C70EFA2BF}" destId="{57D69149-2BA7-4ED0-BC0B-0312A2BC5882}" srcOrd="2" destOrd="0" presId="urn:microsoft.com/office/officeart/2008/layout/HalfCircleOrganizationChart"/>
    <dgm:cxn modelId="{F0CF6709-2A77-4EFD-ACC3-9AC0864C0180}" type="presParOf" srcId="{CF50CB99-3079-4938-AC96-FAE709362287}" destId="{12268730-AC10-498B-8CF9-7B7DCCAAAC1A}"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81F28A-F570-4487-AA42-4DC528606B74}"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D0F05CA3-FD05-47E9-B89A-600E6FB40CA5}">
      <dgm:prSet phldrT="[Text]" custT="1"/>
      <dgm:spPr>
        <a:solidFill>
          <a:srgbClr val="FF0000">
            <a:alpha val="50000"/>
          </a:srgbClr>
        </a:solidFill>
      </dgm:spPr>
      <dgm:t>
        <a:bodyPr/>
        <a:lstStyle/>
        <a:p>
          <a:r>
            <a:rPr lang="en-US" sz="3200" dirty="0">
              <a:latin typeface="+mj-lt"/>
            </a:rPr>
            <a:t>Cultural Humility</a:t>
          </a:r>
        </a:p>
      </dgm:t>
    </dgm:pt>
    <dgm:pt modelId="{1A54D2ED-8A8C-418E-B8EB-207A234695E5}" type="parTrans" cxnId="{65A093FB-3E08-4382-87DD-364D094787DD}">
      <dgm:prSet/>
      <dgm:spPr/>
      <dgm:t>
        <a:bodyPr/>
        <a:lstStyle/>
        <a:p>
          <a:endParaRPr lang="en-US"/>
        </a:p>
      </dgm:t>
    </dgm:pt>
    <dgm:pt modelId="{03FC87CD-03DC-435A-9B7D-5AB84F64318C}" type="sibTrans" cxnId="{65A093FB-3E08-4382-87DD-364D094787DD}">
      <dgm:prSet/>
      <dgm:spPr/>
      <dgm:t>
        <a:bodyPr/>
        <a:lstStyle/>
        <a:p>
          <a:endParaRPr lang="en-US"/>
        </a:p>
      </dgm:t>
    </dgm:pt>
    <dgm:pt modelId="{2A307681-1AE0-4D13-B847-8E6DB65345DE}">
      <dgm:prSet phldrT="[Text]" custT="1"/>
      <dgm:spPr>
        <a:solidFill>
          <a:schemeClr val="tx2">
            <a:alpha val="50000"/>
          </a:schemeClr>
        </a:solidFill>
      </dgm:spPr>
      <dgm:t>
        <a:bodyPr/>
        <a:lstStyle/>
        <a:p>
          <a:r>
            <a:rPr lang="en-US" sz="1800" dirty="0">
              <a:latin typeface="+mn-lt"/>
            </a:rPr>
            <a:t>Recognize/reject our pre-existing beliefs</a:t>
          </a:r>
        </a:p>
      </dgm:t>
    </dgm:pt>
    <dgm:pt modelId="{F8954980-8FBD-44BE-BB03-08A71D92647B}" type="parTrans" cxnId="{522FB05E-A3F9-412A-83BB-26E518D1C012}">
      <dgm:prSet/>
      <dgm:spPr/>
      <dgm:t>
        <a:bodyPr/>
        <a:lstStyle/>
        <a:p>
          <a:endParaRPr lang="en-US"/>
        </a:p>
      </dgm:t>
    </dgm:pt>
    <dgm:pt modelId="{45D463FF-9D18-47F3-8A79-34B9E2209878}" type="sibTrans" cxnId="{522FB05E-A3F9-412A-83BB-26E518D1C012}">
      <dgm:prSet/>
      <dgm:spPr/>
      <dgm:t>
        <a:bodyPr/>
        <a:lstStyle/>
        <a:p>
          <a:endParaRPr lang="en-US"/>
        </a:p>
      </dgm:t>
    </dgm:pt>
    <dgm:pt modelId="{00DD2E4E-49A2-4AC4-A770-D6683BB4B144}">
      <dgm:prSet phldrT="[Text]" custT="1"/>
      <dgm:spPr>
        <a:solidFill>
          <a:srgbClr val="7030A0">
            <a:alpha val="50000"/>
          </a:srgbClr>
        </a:solidFill>
      </dgm:spPr>
      <dgm:t>
        <a:bodyPr/>
        <a:lstStyle/>
        <a:p>
          <a:r>
            <a:rPr lang="en-US" sz="2400" dirty="0">
              <a:latin typeface="+mj-lt"/>
            </a:rPr>
            <a:t>Resists classifying or labeling</a:t>
          </a:r>
        </a:p>
      </dgm:t>
    </dgm:pt>
    <dgm:pt modelId="{5514DEBC-5CE9-4838-B5C7-7C5BA8541CD4}" type="parTrans" cxnId="{236A1951-C8AC-4E8C-9F7F-2074252C07BB}">
      <dgm:prSet/>
      <dgm:spPr/>
      <dgm:t>
        <a:bodyPr/>
        <a:lstStyle/>
        <a:p>
          <a:endParaRPr lang="en-US"/>
        </a:p>
      </dgm:t>
    </dgm:pt>
    <dgm:pt modelId="{E5764DA5-615E-416E-929F-4DFAF48A1B36}" type="sibTrans" cxnId="{236A1951-C8AC-4E8C-9F7F-2074252C07BB}">
      <dgm:prSet/>
      <dgm:spPr/>
      <dgm:t>
        <a:bodyPr/>
        <a:lstStyle/>
        <a:p>
          <a:endParaRPr lang="en-US"/>
        </a:p>
      </dgm:t>
    </dgm:pt>
    <dgm:pt modelId="{9A74EB35-E65D-4996-9C64-4E53212820E4}">
      <dgm:prSet phldrT="[Text]" custT="1"/>
      <dgm:spPr>
        <a:solidFill>
          <a:srgbClr val="00B0F0">
            <a:alpha val="50000"/>
          </a:srgbClr>
        </a:solidFill>
      </dgm:spPr>
      <dgm:t>
        <a:bodyPr/>
        <a:lstStyle/>
        <a:p>
          <a:r>
            <a:rPr lang="en-US" sz="1800" b="0" dirty="0">
              <a:latin typeface="+mj-lt"/>
            </a:rPr>
            <a:t>Understanding information provided by individuals</a:t>
          </a:r>
        </a:p>
      </dgm:t>
    </dgm:pt>
    <dgm:pt modelId="{D913D77D-D008-4E24-90E3-1D0354FCC29D}" type="parTrans" cxnId="{F96E4D97-903F-4A77-B973-83C2DECF90DD}">
      <dgm:prSet/>
      <dgm:spPr/>
      <dgm:t>
        <a:bodyPr/>
        <a:lstStyle/>
        <a:p>
          <a:endParaRPr lang="en-US"/>
        </a:p>
      </dgm:t>
    </dgm:pt>
    <dgm:pt modelId="{B733F87E-632B-4EA2-9ABD-7676FF4BE1E7}" type="sibTrans" cxnId="{F96E4D97-903F-4A77-B973-83C2DECF90DD}">
      <dgm:prSet/>
      <dgm:spPr/>
      <dgm:t>
        <a:bodyPr/>
        <a:lstStyle/>
        <a:p>
          <a:endParaRPr lang="en-US"/>
        </a:p>
      </dgm:t>
    </dgm:pt>
    <dgm:pt modelId="{419552D6-3BEC-468F-8E0F-A7D9809ED1FD}" type="pres">
      <dgm:prSet presAssocID="{6A81F28A-F570-4487-AA42-4DC528606B74}" presName="Name0" presStyleCnt="0">
        <dgm:presLayoutVars>
          <dgm:orgChart val="1"/>
          <dgm:chPref val="1"/>
          <dgm:dir/>
          <dgm:animOne val="branch"/>
          <dgm:animLvl val="lvl"/>
          <dgm:resizeHandles/>
        </dgm:presLayoutVars>
      </dgm:prSet>
      <dgm:spPr/>
    </dgm:pt>
    <dgm:pt modelId="{FE660131-8BF7-400A-98C5-2286282DC8F2}" type="pres">
      <dgm:prSet presAssocID="{D0F05CA3-FD05-47E9-B89A-600E6FB40CA5}" presName="hierRoot1" presStyleCnt="0">
        <dgm:presLayoutVars>
          <dgm:hierBranch val="init"/>
        </dgm:presLayoutVars>
      </dgm:prSet>
      <dgm:spPr/>
    </dgm:pt>
    <dgm:pt modelId="{80172A8B-E401-473E-9BF5-CBA4536F5493}" type="pres">
      <dgm:prSet presAssocID="{D0F05CA3-FD05-47E9-B89A-600E6FB40CA5}" presName="rootComposite1" presStyleCnt="0"/>
      <dgm:spPr/>
    </dgm:pt>
    <dgm:pt modelId="{EF9D0810-3D02-4C2C-8DB9-5828BFCBF91A}" type="pres">
      <dgm:prSet presAssocID="{D0F05CA3-FD05-47E9-B89A-600E6FB40CA5}" presName="rootText1" presStyleLbl="alignAcc1" presStyleIdx="0" presStyleCnt="0">
        <dgm:presLayoutVars>
          <dgm:chPref val="3"/>
        </dgm:presLayoutVars>
      </dgm:prSet>
      <dgm:spPr/>
    </dgm:pt>
    <dgm:pt modelId="{9CD2E04B-C0A8-46D3-AD57-FBC9788695A4}" type="pres">
      <dgm:prSet presAssocID="{D0F05CA3-FD05-47E9-B89A-600E6FB40CA5}" presName="topArc1" presStyleLbl="parChTrans1D1" presStyleIdx="0" presStyleCnt="8"/>
      <dgm:spPr/>
    </dgm:pt>
    <dgm:pt modelId="{83A2658E-09FA-4719-AF0F-E3172B077D3D}" type="pres">
      <dgm:prSet presAssocID="{D0F05CA3-FD05-47E9-B89A-600E6FB40CA5}" presName="bottomArc1" presStyleLbl="parChTrans1D1" presStyleIdx="1" presStyleCnt="8"/>
      <dgm:spPr/>
    </dgm:pt>
    <dgm:pt modelId="{BC66638C-6F80-4837-AD97-BBC3354DE598}" type="pres">
      <dgm:prSet presAssocID="{D0F05CA3-FD05-47E9-B89A-600E6FB40CA5}" presName="topConnNode1" presStyleLbl="node1" presStyleIdx="0" presStyleCnt="0"/>
      <dgm:spPr/>
    </dgm:pt>
    <dgm:pt modelId="{DFE2F171-96A9-470B-B53C-E13F62064486}" type="pres">
      <dgm:prSet presAssocID="{D0F05CA3-FD05-47E9-B89A-600E6FB40CA5}" presName="hierChild2" presStyleCnt="0"/>
      <dgm:spPr/>
    </dgm:pt>
    <dgm:pt modelId="{58D8F451-17D9-4315-B931-51831680F259}" type="pres">
      <dgm:prSet presAssocID="{F8954980-8FBD-44BE-BB03-08A71D92647B}" presName="Name28" presStyleLbl="parChTrans1D2" presStyleIdx="0" presStyleCnt="3"/>
      <dgm:spPr/>
    </dgm:pt>
    <dgm:pt modelId="{8F73F64E-9CBC-4EF4-99F9-5A80BE53C50B}" type="pres">
      <dgm:prSet presAssocID="{2A307681-1AE0-4D13-B847-8E6DB65345DE}" presName="hierRoot2" presStyleCnt="0">
        <dgm:presLayoutVars>
          <dgm:hierBranch val="init"/>
        </dgm:presLayoutVars>
      </dgm:prSet>
      <dgm:spPr/>
    </dgm:pt>
    <dgm:pt modelId="{489C97B3-1276-4B60-9D91-8DE50254D2AD}" type="pres">
      <dgm:prSet presAssocID="{2A307681-1AE0-4D13-B847-8E6DB65345DE}" presName="rootComposite2" presStyleCnt="0"/>
      <dgm:spPr/>
    </dgm:pt>
    <dgm:pt modelId="{C598CB3C-461F-426A-9785-344D9E6108B1}" type="pres">
      <dgm:prSet presAssocID="{2A307681-1AE0-4D13-B847-8E6DB65345DE}" presName="rootText2" presStyleLbl="alignAcc1" presStyleIdx="0" presStyleCnt="0">
        <dgm:presLayoutVars>
          <dgm:chPref val="3"/>
        </dgm:presLayoutVars>
      </dgm:prSet>
      <dgm:spPr/>
    </dgm:pt>
    <dgm:pt modelId="{C79E1A53-87C4-4901-9425-9E06200D139F}" type="pres">
      <dgm:prSet presAssocID="{2A307681-1AE0-4D13-B847-8E6DB65345DE}" presName="topArc2" presStyleLbl="parChTrans1D1" presStyleIdx="2" presStyleCnt="8"/>
      <dgm:spPr/>
    </dgm:pt>
    <dgm:pt modelId="{D2CFAEC9-2EFA-4AC5-9003-F636942A82F2}" type="pres">
      <dgm:prSet presAssocID="{2A307681-1AE0-4D13-B847-8E6DB65345DE}" presName="bottomArc2" presStyleLbl="parChTrans1D1" presStyleIdx="3" presStyleCnt="8"/>
      <dgm:spPr/>
    </dgm:pt>
    <dgm:pt modelId="{AE990F64-79B0-41E0-AD87-C77E32338351}" type="pres">
      <dgm:prSet presAssocID="{2A307681-1AE0-4D13-B847-8E6DB65345DE}" presName="topConnNode2" presStyleLbl="node2" presStyleIdx="0" presStyleCnt="0"/>
      <dgm:spPr/>
    </dgm:pt>
    <dgm:pt modelId="{A8FB08DE-6E3B-439B-BD3C-C8EB1E5F1F80}" type="pres">
      <dgm:prSet presAssocID="{2A307681-1AE0-4D13-B847-8E6DB65345DE}" presName="hierChild4" presStyleCnt="0"/>
      <dgm:spPr/>
    </dgm:pt>
    <dgm:pt modelId="{412E08A4-25AA-4002-AA94-EAE02A44FCD4}" type="pres">
      <dgm:prSet presAssocID="{2A307681-1AE0-4D13-B847-8E6DB65345DE}" presName="hierChild5" presStyleCnt="0"/>
      <dgm:spPr/>
    </dgm:pt>
    <dgm:pt modelId="{3F6C6E47-ADD9-4725-B5B6-406A9D1EC880}" type="pres">
      <dgm:prSet presAssocID="{5514DEBC-5CE9-4838-B5C7-7C5BA8541CD4}" presName="Name28" presStyleLbl="parChTrans1D2" presStyleIdx="1" presStyleCnt="3"/>
      <dgm:spPr/>
    </dgm:pt>
    <dgm:pt modelId="{0C8D8278-B60D-47D6-AD20-90692F4E6208}" type="pres">
      <dgm:prSet presAssocID="{00DD2E4E-49A2-4AC4-A770-D6683BB4B144}" presName="hierRoot2" presStyleCnt="0">
        <dgm:presLayoutVars>
          <dgm:hierBranch val="init"/>
        </dgm:presLayoutVars>
      </dgm:prSet>
      <dgm:spPr/>
    </dgm:pt>
    <dgm:pt modelId="{785BE690-EB70-4E0B-B307-BE90B044381A}" type="pres">
      <dgm:prSet presAssocID="{00DD2E4E-49A2-4AC4-A770-D6683BB4B144}" presName="rootComposite2" presStyleCnt="0"/>
      <dgm:spPr/>
    </dgm:pt>
    <dgm:pt modelId="{3CA23349-CEA3-4462-959B-CA6CB9AB2BB2}" type="pres">
      <dgm:prSet presAssocID="{00DD2E4E-49A2-4AC4-A770-D6683BB4B144}" presName="rootText2" presStyleLbl="alignAcc1" presStyleIdx="0" presStyleCnt="0">
        <dgm:presLayoutVars>
          <dgm:chPref val="3"/>
        </dgm:presLayoutVars>
      </dgm:prSet>
      <dgm:spPr/>
    </dgm:pt>
    <dgm:pt modelId="{0EE03AFE-6624-47B3-9C75-2D32D51AA808}" type="pres">
      <dgm:prSet presAssocID="{00DD2E4E-49A2-4AC4-A770-D6683BB4B144}" presName="topArc2" presStyleLbl="parChTrans1D1" presStyleIdx="4" presStyleCnt="8"/>
      <dgm:spPr/>
    </dgm:pt>
    <dgm:pt modelId="{1C8B39D9-3A16-406B-AA03-35BAD0D3921E}" type="pres">
      <dgm:prSet presAssocID="{00DD2E4E-49A2-4AC4-A770-D6683BB4B144}" presName="bottomArc2" presStyleLbl="parChTrans1D1" presStyleIdx="5" presStyleCnt="8"/>
      <dgm:spPr/>
    </dgm:pt>
    <dgm:pt modelId="{4633EBE2-532E-4EDD-9139-3E587F597DE7}" type="pres">
      <dgm:prSet presAssocID="{00DD2E4E-49A2-4AC4-A770-D6683BB4B144}" presName="topConnNode2" presStyleLbl="node2" presStyleIdx="0" presStyleCnt="0"/>
      <dgm:spPr/>
    </dgm:pt>
    <dgm:pt modelId="{8C3F6313-9D5C-47A5-B6C1-F4B7E62CA088}" type="pres">
      <dgm:prSet presAssocID="{00DD2E4E-49A2-4AC4-A770-D6683BB4B144}" presName="hierChild4" presStyleCnt="0"/>
      <dgm:spPr/>
    </dgm:pt>
    <dgm:pt modelId="{AADF9F93-56B2-4315-B742-64653DFFD97B}" type="pres">
      <dgm:prSet presAssocID="{00DD2E4E-49A2-4AC4-A770-D6683BB4B144}" presName="hierChild5" presStyleCnt="0"/>
      <dgm:spPr/>
    </dgm:pt>
    <dgm:pt modelId="{950D417F-A569-4935-A705-BBEE1383AB48}" type="pres">
      <dgm:prSet presAssocID="{D913D77D-D008-4E24-90E3-1D0354FCC29D}" presName="Name28" presStyleLbl="parChTrans1D2" presStyleIdx="2" presStyleCnt="3"/>
      <dgm:spPr/>
    </dgm:pt>
    <dgm:pt modelId="{D32C31AE-FC13-4871-9AED-42DF182A7298}" type="pres">
      <dgm:prSet presAssocID="{9A74EB35-E65D-4996-9C64-4E53212820E4}" presName="hierRoot2" presStyleCnt="0">
        <dgm:presLayoutVars>
          <dgm:hierBranch val="init"/>
        </dgm:presLayoutVars>
      </dgm:prSet>
      <dgm:spPr/>
    </dgm:pt>
    <dgm:pt modelId="{C8E0BDDE-9529-4142-9827-23841FA6427B}" type="pres">
      <dgm:prSet presAssocID="{9A74EB35-E65D-4996-9C64-4E53212820E4}" presName="rootComposite2" presStyleCnt="0"/>
      <dgm:spPr/>
    </dgm:pt>
    <dgm:pt modelId="{95D574CF-152C-4D4E-838F-CE96F7A8B14D}" type="pres">
      <dgm:prSet presAssocID="{9A74EB35-E65D-4996-9C64-4E53212820E4}" presName="rootText2" presStyleLbl="alignAcc1" presStyleIdx="0" presStyleCnt="0">
        <dgm:presLayoutVars>
          <dgm:chPref val="3"/>
        </dgm:presLayoutVars>
      </dgm:prSet>
      <dgm:spPr/>
    </dgm:pt>
    <dgm:pt modelId="{4A3E8832-6BC5-4C0F-A7BE-B093D2E84FF4}" type="pres">
      <dgm:prSet presAssocID="{9A74EB35-E65D-4996-9C64-4E53212820E4}" presName="topArc2" presStyleLbl="parChTrans1D1" presStyleIdx="6" presStyleCnt="8"/>
      <dgm:spPr/>
    </dgm:pt>
    <dgm:pt modelId="{7F283446-1F62-4C07-907C-5E2A8E4497B7}" type="pres">
      <dgm:prSet presAssocID="{9A74EB35-E65D-4996-9C64-4E53212820E4}" presName="bottomArc2" presStyleLbl="parChTrans1D1" presStyleIdx="7" presStyleCnt="8"/>
      <dgm:spPr/>
    </dgm:pt>
    <dgm:pt modelId="{9B33A836-7D51-4B61-95EC-9C42F6D1DBCD}" type="pres">
      <dgm:prSet presAssocID="{9A74EB35-E65D-4996-9C64-4E53212820E4}" presName="topConnNode2" presStyleLbl="node2" presStyleIdx="0" presStyleCnt="0"/>
      <dgm:spPr/>
    </dgm:pt>
    <dgm:pt modelId="{CBCEA8B0-0E96-407E-BD6F-111DF55F36F2}" type="pres">
      <dgm:prSet presAssocID="{9A74EB35-E65D-4996-9C64-4E53212820E4}" presName="hierChild4" presStyleCnt="0"/>
      <dgm:spPr/>
    </dgm:pt>
    <dgm:pt modelId="{E8B88918-1223-4B07-BB02-19F1FA4611DC}" type="pres">
      <dgm:prSet presAssocID="{9A74EB35-E65D-4996-9C64-4E53212820E4}" presName="hierChild5" presStyleCnt="0"/>
      <dgm:spPr/>
    </dgm:pt>
    <dgm:pt modelId="{4868D954-433A-4EF5-9CFB-CD90928F856C}" type="pres">
      <dgm:prSet presAssocID="{D0F05CA3-FD05-47E9-B89A-600E6FB40CA5}" presName="hierChild3" presStyleCnt="0"/>
      <dgm:spPr/>
    </dgm:pt>
  </dgm:ptLst>
  <dgm:cxnLst>
    <dgm:cxn modelId="{83B24E0A-28C1-4EC6-B06D-AAB9D84A691D}" type="presOf" srcId="{5514DEBC-5CE9-4838-B5C7-7C5BA8541CD4}" destId="{3F6C6E47-ADD9-4725-B5B6-406A9D1EC880}" srcOrd="0" destOrd="0" presId="urn:microsoft.com/office/officeart/2008/layout/HalfCircleOrganizationChart"/>
    <dgm:cxn modelId="{04A7CC44-1B13-4FD4-A6C8-751E4EB93F4B}" type="presOf" srcId="{6A81F28A-F570-4487-AA42-4DC528606B74}" destId="{419552D6-3BEC-468F-8E0F-A7D9809ED1FD}" srcOrd="0" destOrd="0" presId="urn:microsoft.com/office/officeart/2008/layout/HalfCircleOrganizationChart"/>
    <dgm:cxn modelId="{236A1951-C8AC-4E8C-9F7F-2074252C07BB}" srcId="{D0F05CA3-FD05-47E9-B89A-600E6FB40CA5}" destId="{00DD2E4E-49A2-4AC4-A770-D6683BB4B144}" srcOrd="1" destOrd="0" parTransId="{5514DEBC-5CE9-4838-B5C7-7C5BA8541CD4}" sibTransId="{E5764DA5-615E-416E-929F-4DFAF48A1B36}"/>
    <dgm:cxn modelId="{38284A57-B40D-48EE-9F3F-1A532B264829}" type="presOf" srcId="{9A74EB35-E65D-4996-9C64-4E53212820E4}" destId="{9B33A836-7D51-4B61-95EC-9C42F6D1DBCD}" srcOrd="1" destOrd="0" presId="urn:microsoft.com/office/officeart/2008/layout/HalfCircleOrganizationChart"/>
    <dgm:cxn modelId="{522FB05E-A3F9-412A-83BB-26E518D1C012}" srcId="{D0F05CA3-FD05-47E9-B89A-600E6FB40CA5}" destId="{2A307681-1AE0-4D13-B847-8E6DB65345DE}" srcOrd="0" destOrd="0" parTransId="{F8954980-8FBD-44BE-BB03-08A71D92647B}" sibTransId="{45D463FF-9D18-47F3-8A79-34B9E2209878}"/>
    <dgm:cxn modelId="{C00C6666-0FF0-4E7B-8A14-566D09B63921}" type="presOf" srcId="{00DD2E4E-49A2-4AC4-A770-D6683BB4B144}" destId="{3CA23349-CEA3-4462-959B-CA6CB9AB2BB2}" srcOrd="0" destOrd="0" presId="urn:microsoft.com/office/officeart/2008/layout/HalfCircleOrganizationChart"/>
    <dgm:cxn modelId="{7AF1C17D-0951-467A-9109-81BF59D6B9D0}" type="presOf" srcId="{D913D77D-D008-4E24-90E3-1D0354FCC29D}" destId="{950D417F-A569-4935-A705-BBEE1383AB48}" srcOrd="0" destOrd="0" presId="urn:microsoft.com/office/officeart/2008/layout/HalfCircleOrganizationChart"/>
    <dgm:cxn modelId="{58B3EC95-088C-4B42-9EC4-0A64F179CB2A}" type="presOf" srcId="{2A307681-1AE0-4D13-B847-8E6DB65345DE}" destId="{AE990F64-79B0-41E0-AD87-C77E32338351}" srcOrd="1" destOrd="0" presId="urn:microsoft.com/office/officeart/2008/layout/HalfCircleOrganizationChart"/>
    <dgm:cxn modelId="{F96E4D97-903F-4A77-B973-83C2DECF90DD}" srcId="{D0F05CA3-FD05-47E9-B89A-600E6FB40CA5}" destId="{9A74EB35-E65D-4996-9C64-4E53212820E4}" srcOrd="2" destOrd="0" parTransId="{D913D77D-D008-4E24-90E3-1D0354FCC29D}" sibTransId="{B733F87E-632B-4EA2-9ABD-7676FF4BE1E7}"/>
    <dgm:cxn modelId="{C2467BAB-C4B7-491B-98AC-BF5430D5935C}" type="presOf" srcId="{D0F05CA3-FD05-47E9-B89A-600E6FB40CA5}" destId="{BC66638C-6F80-4837-AD97-BBC3354DE598}" srcOrd="1" destOrd="0" presId="urn:microsoft.com/office/officeart/2008/layout/HalfCircleOrganizationChart"/>
    <dgm:cxn modelId="{81BD25C2-23DA-4818-82FA-7B64A9BE2D18}" type="presOf" srcId="{D0F05CA3-FD05-47E9-B89A-600E6FB40CA5}" destId="{EF9D0810-3D02-4C2C-8DB9-5828BFCBF91A}" srcOrd="0" destOrd="0" presId="urn:microsoft.com/office/officeart/2008/layout/HalfCircleOrganizationChart"/>
    <dgm:cxn modelId="{10E344C2-C4B6-4811-B1F2-70C7344AEDA4}" type="presOf" srcId="{00DD2E4E-49A2-4AC4-A770-D6683BB4B144}" destId="{4633EBE2-532E-4EDD-9139-3E587F597DE7}" srcOrd="1" destOrd="0" presId="urn:microsoft.com/office/officeart/2008/layout/HalfCircleOrganizationChart"/>
    <dgm:cxn modelId="{4A5039CE-272E-4C57-9AC2-464578154760}" type="presOf" srcId="{2A307681-1AE0-4D13-B847-8E6DB65345DE}" destId="{C598CB3C-461F-426A-9785-344D9E6108B1}" srcOrd="0" destOrd="0" presId="urn:microsoft.com/office/officeart/2008/layout/HalfCircleOrganizationChart"/>
    <dgm:cxn modelId="{157DB3D3-9874-4856-AAF4-35C09EFF1C1F}" type="presOf" srcId="{F8954980-8FBD-44BE-BB03-08A71D92647B}" destId="{58D8F451-17D9-4315-B931-51831680F259}" srcOrd="0" destOrd="0" presId="urn:microsoft.com/office/officeart/2008/layout/HalfCircleOrganizationChart"/>
    <dgm:cxn modelId="{585184FA-FFA3-4552-B78B-928374A710FD}" type="presOf" srcId="{9A74EB35-E65D-4996-9C64-4E53212820E4}" destId="{95D574CF-152C-4D4E-838F-CE96F7A8B14D}" srcOrd="0" destOrd="0" presId="urn:microsoft.com/office/officeart/2008/layout/HalfCircleOrganizationChart"/>
    <dgm:cxn modelId="{65A093FB-3E08-4382-87DD-364D094787DD}" srcId="{6A81F28A-F570-4487-AA42-4DC528606B74}" destId="{D0F05CA3-FD05-47E9-B89A-600E6FB40CA5}" srcOrd="0" destOrd="0" parTransId="{1A54D2ED-8A8C-418E-B8EB-207A234695E5}" sibTransId="{03FC87CD-03DC-435A-9B7D-5AB84F64318C}"/>
    <dgm:cxn modelId="{9B7986D2-BFA9-4D07-927E-47C87C6D5EC5}" type="presParOf" srcId="{419552D6-3BEC-468F-8E0F-A7D9809ED1FD}" destId="{FE660131-8BF7-400A-98C5-2286282DC8F2}" srcOrd="0" destOrd="0" presId="urn:microsoft.com/office/officeart/2008/layout/HalfCircleOrganizationChart"/>
    <dgm:cxn modelId="{AAB64F8D-28F5-46F2-B608-271B3AADC3C1}" type="presParOf" srcId="{FE660131-8BF7-400A-98C5-2286282DC8F2}" destId="{80172A8B-E401-473E-9BF5-CBA4536F5493}" srcOrd="0" destOrd="0" presId="urn:microsoft.com/office/officeart/2008/layout/HalfCircleOrganizationChart"/>
    <dgm:cxn modelId="{AFFC51D6-1E5C-49C9-910C-C4BA199E2AD9}" type="presParOf" srcId="{80172A8B-E401-473E-9BF5-CBA4536F5493}" destId="{EF9D0810-3D02-4C2C-8DB9-5828BFCBF91A}" srcOrd="0" destOrd="0" presId="urn:microsoft.com/office/officeart/2008/layout/HalfCircleOrganizationChart"/>
    <dgm:cxn modelId="{245E19DE-CBA6-4354-924E-DFB57A73B362}" type="presParOf" srcId="{80172A8B-E401-473E-9BF5-CBA4536F5493}" destId="{9CD2E04B-C0A8-46D3-AD57-FBC9788695A4}" srcOrd="1" destOrd="0" presId="urn:microsoft.com/office/officeart/2008/layout/HalfCircleOrganizationChart"/>
    <dgm:cxn modelId="{D6625D43-976A-485A-8F75-3EA6C0D40DBD}" type="presParOf" srcId="{80172A8B-E401-473E-9BF5-CBA4536F5493}" destId="{83A2658E-09FA-4719-AF0F-E3172B077D3D}" srcOrd="2" destOrd="0" presId="urn:microsoft.com/office/officeart/2008/layout/HalfCircleOrganizationChart"/>
    <dgm:cxn modelId="{C94236B8-8CA8-4525-860F-5976E76F27C0}" type="presParOf" srcId="{80172A8B-E401-473E-9BF5-CBA4536F5493}" destId="{BC66638C-6F80-4837-AD97-BBC3354DE598}" srcOrd="3" destOrd="0" presId="urn:microsoft.com/office/officeart/2008/layout/HalfCircleOrganizationChart"/>
    <dgm:cxn modelId="{1758B705-8AA5-4609-B599-F587179E7C1F}" type="presParOf" srcId="{FE660131-8BF7-400A-98C5-2286282DC8F2}" destId="{DFE2F171-96A9-470B-B53C-E13F62064486}" srcOrd="1" destOrd="0" presId="urn:microsoft.com/office/officeart/2008/layout/HalfCircleOrganizationChart"/>
    <dgm:cxn modelId="{9AB173FC-5132-40E9-B000-A7D24A2A66DC}" type="presParOf" srcId="{DFE2F171-96A9-470B-B53C-E13F62064486}" destId="{58D8F451-17D9-4315-B931-51831680F259}" srcOrd="0" destOrd="0" presId="urn:microsoft.com/office/officeart/2008/layout/HalfCircleOrganizationChart"/>
    <dgm:cxn modelId="{F338FEC3-E080-4A3F-8164-8E8EC035D622}" type="presParOf" srcId="{DFE2F171-96A9-470B-B53C-E13F62064486}" destId="{8F73F64E-9CBC-4EF4-99F9-5A80BE53C50B}" srcOrd="1" destOrd="0" presId="urn:microsoft.com/office/officeart/2008/layout/HalfCircleOrganizationChart"/>
    <dgm:cxn modelId="{5B14A7A3-B28D-4CFA-9B07-07663D94A317}" type="presParOf" srcId="{8F73F64E-9CBC-4EF4-99F9-5A80BE53C50B}" destId="{489C97B3-1276-4B60-9D91-8DE50254D2AD}" srcOrd="0" destOrd="0" presId="urn:microsoft.com/office/officeart/2008/layout/HalfCircleOrganizationChart"/>
    <dgm:cxn modelId="{800564BF-9532-4D24-B34E-1256BA5B7442}" type="presParOf" srcId="{489C97B3-1276-4B60-9D91-8DE50254D2AD}" destId="{C598CB3C-461F-426A-9785-344D9E6108B1}" srcOrd="0" destOrd="0" presId="urn:microsoft.com/office/officeart/2008/layout/HalfCircleOrganizationChart"/>
    <dgm:cxn modelId="{A37405CB-9EB8-4E58-86D8-3F39E827652A}" type="presParOf" srcId="{489C97B3-1276-4B60-9D91-8DE50254D2AD}" destId="{C79E1A53-87C4-4901-9425-9E06200D139F}" srcOrd="1" destOrd="0" presId="urn:microsoft.com/office/officeart/2008/layout/HalfCircleOrganizationChart"/>
    <dgm:cxn modelId="{DFD2648F-49FE-4B25-A6A2-77441486F583}" type="presParOf" srcId="{489C97B3-1276-4B60-9D91-8DE50254D2AD}" destId="{D2CFAEC9-2EFA-4AC5-9003-F636942A82F2}" srcOrd="2" destOrd="0" presId="urn:microsoft.com/office/officeart/2008/layout/HalfCircleOrganizationChart"/>
    <dgm:cxn modelId="{933E8614-683B-4919-A895-61512C336F7C}" type="presParOf" srcId="{489C97B3-1276-4B60-9D91-8DE50254D2AD}" destId="{AE990F64-79B0-41E0-AD87-C77E32338351}" srcOrd="3" destOrd="0" presId="urn:microsoft.com/office/officeart/2008/layout/HalfCircleOrganizationChart"/>
    <dgm:cxn modelId="{E4C6B4EF-EFCA-4A41-98A9-9160F1D8534F}" type="presParOf" srcId="{8F73F64E-9CBC-4EF4-99F9-5A80BE53C50B}" destId="{A8FB08DE-6E3B-439B-BD3C-C8EB1E5F1F80}" srcOrd="1" destOrd="0" presId="urn:microsoft.com/office/officeart/2008/layout/HalfCircleOrganizationChart"/>
    <dgm:cxn modelId="{296747EA-99BE-46E1-9B68-393CB0FD7C86}" type="presParOf" srcId="{8F73F64E-9CBC-4EF4-99F9-5A80BE53C50B}" destId="{412E08A4-25AA-4002-AA94-EAE02A44FCD4}" srcOrd="2" destOrd="0" presId="urn:microsoft.com/office/officeart/2008/layout/HalfCircleOrganizationChart"/>
    <dgm:cxn modelId="{8A0F8C85-3B50-4C98-8C6B-98433BB78654}" type="presParOf" srcId="{DFE2F171-96A9-470B-B53C-E13F62064486}" destId="{3F6C6E47-ADD9-4725-B5B6-406A9D1EC880}" srcOrd="2" destOrd="0" presId="urn:microsoft.com/office/officeart/2008/layout/HalfCircleOrganizationChart"/>
    <dgm:cxn modelId="{51F3F4C9-268C-4727-833B-0B51F925FFB0}" type="presParOf" srcId="{DFE2F171-96A9-470B-B53C-E13F62064486}" destId="{0C8D8278-B60D-47D6-AD20-90692F4E6208}" srcOrd="3" destOrd="0" presId="urn:microsoft.com/office/officeart/2008/layout/HalfCircleOrganizationChart"/>
    <dgm:cxn modelId="{98D757E5-9C34-4AFD-A28A-C1A5F90C22C2}" type="presParOf" srcId="{0C8D8278-B60D-47D6-AD20-90692F4E6208}" destId="{785BE690-EB70-4E0B-B307-BE90B044381A}" srcOrd="0" destOrd="0" presId="urn:microsoft.com/office/officeart/2008/layout/HalfCircleOrganizationChart"/>
    <dgm:cxn modelId="{8D0EF302-034F-4E90-B162-ACDB77685CC0}" type="presParOf" srcId="{785BE690-EB70-4E0B-B307-BE90B044381A}" destId="{3CA23349-CEA3-4462-959B-CA6CB9AB2BB2}" srcOrd="0" destOrd="0" presId="urn:microsoft.com/office/officeart/2008/layout/HalfCircleOrganizationChart"/>
    <dgm:cxn modelId="{C20B2B6E-3AEE-49AD-95ED-C21E7FF65C68}" type="presParOf" srcId="{785BE690-EB70-4E0B-B307-BE90B044381A}" destId="{0EE03AFE-6624-47B3-9C75-2D32D51AA808}" srcOrd="1" destOrd="0" presId="urn:microsoft.com/office/officeart/2008/layout/HalfCircleOrganizationChart"/>
    <dgm:cxn modelId="{E8D8C77A-698E-491D-AFFA-DEA2DB0BD17D}" type="presParOf" srcId="{785BE690-EB70-4E0B-B307-BE90B044381A}" destId="{1C8B39D9-3A16-406B-AA03-35BAD0D3921E}" srcOrd="2" destOrd="0" presId="urn:microsoft.com/office/officeart/2008/layout/HalfCircleOrganizationChart"/>
    <dgm:cxn modelId="{7B3B96AD-1AD4-4500-A875-4FB3756137E7}" type="presParOf" srcId="{785BE690-EB70-4E0B-B307-BE90B044381A}" destId="{4633EBE2-532E-4EDD-9139-3E587F597DE7}" srcOrd="3" destOrd="0" presId="urn:microsoft.com/office/officeart/2008/layout/HalfCircleOrganizationChart"/>
    <dgm:cxn modelId="{113641AB-97B0-4224-9F20-98B7217B6E91}" type="presParOf" srcId="{0C8D8278-B60D-47D6-AD20-90692F4E6208}" destId="{8C3F6313-9D5C-47A5-B6C1-F4B7E62CA088}" srcOrd="1" destOrd="0" presId="urn:microsoft.com/office/officeart/2008/layout/HalfCircleOrganizationChart"/>
    <dgm:cxn modelId="{9C0C847D-C9EB-4A9E-9123-FBBB851DCE2E}" type="presParOf" srcId="{0C8D8278-B60D-47D6-AD20-90692F4E6208}" destId="{AADF9F93-56B2-4315-B742-64653DFFD97B}" srcOrd="2" destOrd="0" presId="urn:microsoft.com/office/officeart/2008/layout/HalfCircleOrganizationChart"/>
    <dgm:cxn modelId="{7BC910C0-A9D7-4222-A30B-A79CB389B40E}" type="presParOf" srcId="{DFE2F171-96A9-470B-B53C-E13F62064486}" destId="{950D417F-A569-4935-A705-BBEE1383AB48}" srcOrd="4" destOrd="0" presId="urn:microsoft.com/office/officeart/2008/layout/HalfCircleOrganizationChart"/>
    <dgm:cxn modelId="{576EF644-D0F6-4993-93FB-546516E6943F}" type="presParOf" srcId="{DFE2F171-96A9-470B-B53C-E13F62064486}" destId="{D32C31AE-FC13-4871-9AED-42DF182A7298}" srcOrd="5" destOrd="0" presId="urn:microsoft.com/office/officeart/2008/layout/HalfCircleOrganizationChart"/>
    <dgm:cxn modelId="{0BB42864-5B27-49F1-BE0A-F8442BA1B142}" type="presParOf" srcId="{D32C31AE-FC13-4871-9AED-42DF182A7298}" destId="{C8E0BDDE-9529-4142-9827-23841FA6427B}" srcOrd="0" destOrd="0" presId="urn:microsoft.com/office/officeart/2008/layout/HalfCircleOrganizationChart"/>
    <dgm:cxn modelId="{9ECEA97A-4373-40FF-8B40-9D59F4F6755E}" type="presParOf" srcId="{C8E0BDDE-9529-4142-9827-23841FA6427B}" destId="{95D574CF-152C-4D4E-838F-CE96F7A8B14D}" srcOrd="0" destOrd="0" presId="urn:microsoft.com/office/officeart/2008/layout/HalfCircleOrganizationChart"/>
    <dgm:cxn modelId="{1B6002D2-23BC-4D5B-B948-4CA94792610D}" type="presParOf" srcId="{C8E0BDDE-9529-4142-9827-23841FA6427B}" destId="{4A3E8832-6BC5-4C0F-A7BE-B093D2E84FF4}" srcOrd="1" destOrd="0" presId="urn:microsoft.com/office/officeart/2008/layout/HalfCircleOrganizationChart"/>
    <dgm:cxn modelId="{F8FADECD-B594-42DF-BFF9-D714A55D1ABC}" type="presParOf" srcId="{C8E0BDDE-9529-4142-9827-23841FA6427B}" destId="{7F283446-1F62-4C07-907C-5E2A8E4497B7}" srcOrd="2" destOrd="0" presId="urn:microsoft.com/office/officeart/2008/layout/HalfCircleOrganizationChart"/>
    <dgm:cxn modelId="{5BAD273D-013D-481E-9E82-1F2D25BEC52A}" type="presParOf" srcId="{C8E0BDDE-9529-4142-9827-23841FA6427B}" destId="{9B33A836-7D51-4B61-95EC-9C42F6D1DBCD}" srcOrd="3" destOrd="0" presId="urn:microsoft.com/office/officeart/2008/layout/HalfCircleOrganizationChart"/>
    <dgm:cxn modelId="{E0CD1236-6F63-41C2-A8EE-12F612526BAC}" type="presParOf" srcId="{D32C31AE-FC13-4871-9AED-42DF182A7298}" destId="{CBCEA8B0-0E96-407E-BD6F-111DF55F36F2}" srcOrd="1" destOrd="0" presId="urn:microsoft.com/office/officeart/2008/layout/HalfCircleOrganizationChart"/>
    <dgm:cxn modelId="{A75BD4BB-DB54-41E6-AE7B-AD417EB031C4}" type="presParOf" srcId="{D32C31AE-FC13-4871-9AED-42DF182A7298}" destId="{E8B88918-1223-4B07-BB02-19F1FA4611DC}" srcOrd="2" destOrd="0" presId="urn:microsoft.com/office/officeart/2008/layout/HalfCircleOrganizationChart"/>
    <dgm:cxn modelId="{AD08ECC1-5690-42A8-BA88-73BA4A9577C1}" type="presParOf" srcId="{FE660131-8BF7-400A-98C5-2286282DC8F2}" destId="{4868D954-433A-4EF5-9CFB-CD90928F856C}"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A1F66-2F80-43B8-B4F2-4F10DBE15511}">
      <dsp:nvSpPr>
        <dsp:cNvPr id="0" name=""/>
        <dsp:cNvSpPr/>
      </dsp:nvSpPr>
      <dsp:spPr>
        <a:xfrm>
          <a:off x="3094928" y="0"/>
          <a:ext cx="2824136" cy="2824566"/>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F7C884-9B92-4449-9C88-496E1F0D0616}">
      <dsp:nvSpPr>
        <dsp:cNvPr id="0" name=""/>
        <dsp:cNvSpPr/>
      </dsp:nvSpPr>
      <dsp:spPr>
        <a:xfrm>
          <a:off x="3719155" y="1019754"/>
          <a:ext cx="1569318" cy="784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Cultural Competence</a:t>
          </a:r>
        </a:p>
      </dsp:txBody>
      <dsp:txXfrm>
        <a:off x="3719155" y="1019754"/>
        <a:ext cx="1569318" cy="784471"/>
      </dsp:txXfrm>
    </dsp:sp>
    <dsp:sp modelId="{592C9C59-EE47-4B28-9994-F58AFCFA6118}">
      <dsp:nvSpPr>
        <dsp:cNvPr id="0" name=""/>
        <dsp:cNvSpPr/>
      </dsp:nvSpPr>
      <dsp:spPr>
        <a:xfrm>
          <a:off x="2310534" y="1622922"/>
          <a:ext cx="2824136" cy="2824566"/>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665891-2622-4C27-8616-58C7C5017A38}">
      <dsp:nvSpPr>
        <dsp:cNvPr id="0" name=""/>
        <dsp:cNvSpPr/>
      </dsp:nvSpPr>
      <dsp:spPr>
        <a:xfrm>
          <a:off x="2937943" y="2652064"/>
          <a:ext cx="1569318" cy="784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Cultural Responsiveness</a:t>
          </a:r>
        </a:p>
      </dsp:txBody>
      <dsp:txXfrm>
        <a:off x="2937943" y="2652064"/>
        <a:ext cx="1569318" cy="784471"/>
      </dsp:txXfrm>
    </dsp:sp>
    <dsp:sp modelId="{D874D136-B5D6-4CF2-B65D-A85DCF59853C}">
      <dsp:nvSpPr>
        <dsp:cNvPr id="0" name=""/>
        <dsp:cNvSpPr/>
      </dsp:nvSpPr>
      <dsp:spPr>
        <a:xfrm>
          <a:off x="3295932" y="3440056"/>
          <a:ext cx="2426370" cy="2427343"/>
        </a:xfrm>
        <a:prstGeom prst="blockArc">
          <a:avLst>
            <a:gd name="adj1" fmla="val 13500000"/>
            <a:gd name="adj2" fmla="val 10800000"/>
            <a:gd name="adj3" fmla="val 12740"/>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4DC181-2D37-4E45-8D50-1128C07209E2}">
      <dsp:nvSpPr>
        <dsp:cNvPr id="0" name=""/>
        <dsp:cNvSpPr/>
      </dsp:nvSpPr>
      <dsp:spPr>
        <a:xfrm>
          <a:off x="3722868" y="4286722"/>
          <a:ext cx="1569318" cy="784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Cultural Humility</a:t>
          </a:r>
        </a:p>
      </dsp:txBody>
      <dsp:txXfrm>
        <a:off x="3722868" y="4286722"/>
        <a:ext cx="1569318" cy="7844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46940-3EFE-4B31-8766-0704745F5028}">
      <dsp:nvSpPr>
        <dsp:cNvPr id="0" name=""/>
        <dsp:cNvSpPr/>
      </dsp:nvSpPr>
      <dsp:spPr>
        <a:xfrm>
          <a:off x="4190999" y="2904992"/>
          <a:ext cx="2965163" cy="514615"/>
        </a:xfrm>
        <a:custGeom>
          <a:avLst/>
          <a:gdLst/>
          <a:ahLst/>
          <a:cxnLst/>
          <a:rect l="0" t="0" r="0" b="0"/>
          <a:pathLst>
            <a:path>
              <a:moveTo>
                <a:pt x="0" y="0"/>
              </a:moveTo>
              <a:lnTo>
                <a:pt x="0" y="257307"/>
              </a:lnTo>
              <a:lnTo>
                <a:pt x="2965163" y="257307"/>
              </a:lnTo>
              <a:lnTo>
                <a:pt x="2965163" y="514615"/>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5963D7-DC66-432F-90AD-4155F3A3872F}">
      <dsp:nvSpPr>
        <dsp:cNvPr id="0" name=""/>
        <dsp:cNvSpPr/>
      </dsp:nvSpPr>
      <dsp:spPr>
        <a:xfrm>
          <a:off x="4145279" y="2904992"/>
          <a:ext cx="91440" cy="514615"/>
        </a:xfrm>
        <a:custGeom>
          <a:avLst/>
          <a:gdLst/>
          <a:ahLst/>
          <a:cxnLst/>
          <a:rect l="0" t="0" r="0" b="0"/>
          <a:pathLst>
            <a:path>
              <a:moveTo>
                <a:pt x="45720" y="0"/>
              </a:moveTo>
              <a:lnTo>
                <a:pt x="45720" y="514615"/>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45ED88-B85F-41FE-AF6A-20EDA2D76226}">
      <dsp:nvSpPr>
        <dsp:cNvPr id="0" name=""/>
        <dsp:cNvSpPr/>
      </dsp:nvSpPr>
      <dsp:spPr>
        <a:xfrm>
          <a:off x="1225836" y="2904992"/>
          <a:ext cx="2965163" cy="514615"/>
        </a:xfrm>
        <a:custGeom>
          <a:avLst/>
          <a:gdLst/>
          <a:ahLst/>
          <a:cxnLst/>
          <a:rect l="0" t="0" r="0" b="0"/>
          <a:pathLst>
            <a:path>
              <a:moveTo>
                <a:pt x="2965163" y="0"/>
              </a:moveTo>
              <a:lnTo>
                <a:pt x="2965163" y="257307"/>
              </a:lnTo>
              <a:lnTo>
                <a:pt x="0" y="257307"/>
              </a:lnTo>
              <a:lnTo>
                <a:pt x="0" y="514615"/>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77A82B-80DE-4851-916C-6E813A918316}">
      <dsp:nvSpPr>
        <dsp:cNvPr id="0" name=""/>
        <dsp:cNvSpPr/>
      </dsp:nvSpPr>
      <dsp:spPr>
        <a:xfrm>
          <a:off x="3578362" y="1679718"/>
          <a:ext cx="1225274" cy="1225274"/>
        </a:xfrm>
        <a:prstGeom prst="arc">
          <a:avLst>
            <a:gd name="adj1" fmla="val 13200000"/>
            <a:gd name="adj2" fmla="val 19200000"/>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FE58CA-0714-43AD-A55C-2B44934E3E6E}">
      <dsp:nvSpPr>
        <dsp:cNvPr id="0" name=""/>
        <dsp:cNvSpPr/>
      </dsp:nvSpPr>
      <dsp:spPr>
        <a:xfrm>
          <a:off x="3578362" y="1679718"/>
          <a:ext cx="1225274" cy="1225274"/>
        </a:xfrm>
        <a:prstGeom prst="arc">
          <a:avLst>
            <a:gd name="adj1" fmla="val 2400000"/>
            <a:gd name="adj2" fmla="val 8400000"/>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804791-79A9-4B57-BBE5-DF53B4162872}">
      <dsp:nvSpPr>
        <dsp:cNvPr id="0" name=""/>
        <dsp:cNvSpPr/>
      </dsp:nvSpPr>
      <dsp:spPr>
        <a:xfrm>
          <a:off x="2965725" y="1900267"/>
          <a:ext cx="2450548" cy="784175"/>
        </a:xfrm>
        <a:prstGeom prst="rect">
          <a:avLst/>
        </a:prstGeom>
        <a:solidFill>
          <a:srgbClr val="FF0000">
            <a:alpha val="50000"/>
          </a:srgbClr>
        </a:solidFill>
        <a:ln w="2642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Cultural Competence</a:t>
          </a:r>
        </a:p>
      </dsp:txBody>
      <dsp:txXfrm>
        <a:off x="2965725" y="1900267"/>
        <a:ext cx="2450548" cy="784175"/>
      </dsp:txXfrm>
    </dsp:sp>
    <dsp:sp modelId="{F36E2603-4CB1-4AD2-A43D-C708988B19CF}">
      <dsp:nvSpPr>
        <dsp:cNvPr id="0" name=""/>
        <dsp:cNvSpPr/>
      </dsp:nvSpPr>
      <dsp:spPr>
        <a:xfrm>
          <a:off x="613199" y="3419607"/>
          <a:ext cx="1225274" cy="1225274"/>
        </a:xfrm>
        <a:prstGeom prst="arc">
          <a:avLst>
            <a:gd name="adj1" fmla="val 13200000"/>
            <a:gd name="adj2" fmla="val 19200000"/>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ABC458-AC7D-4016-8631-293EC36A9933}">
      <dsp:nvSpPr>
        <dsp:cNvPr id="0" name=""/>
        <dsp:cNvSpPr/>
      </dsp:nvSpPr>
      <dsp:spPr>
        <a:xfrm>
          <a:off x="613199" y="3419607"/>
          <a:ext cx="1225274" cy="1225274"/>
        </a:xfrm>
        <a:prstGeom prst="arc">
          <a:avLst>
            <a:gd name="adj1" fmla="val 2400000"/>
            <a:gd name="adj2" fmla="val 8400000"/>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BB4B7E-D637-4C31-9632-E64F62189AFE}">
      <dsp:nvSpPr>
        <dsp:cNvPr id="0" name=""/>
        <dsp:cNvSpPr/>
      </dsp:nvSpPr>
      <dsp:spPr>
        <a:xfrm>
          <a:off x="562" y="3640156"/>
          <a:ext cx="2450548" cy="784175"/>
        </a:xfrm>
        <a:prstGeom prst="rect">
          <a:avLst/>
        </a:prstGeom>
        <a:solidFill>
          <a:schemeClr val="tx2">
            <a:alpha val="50000"/>
          </a:schemeClr>
        </a:solidFill>
        <a:ln w="2642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Implementation of congruent behaviors</a:t>
          </a:r>
        </a:p>
      </dsp:txBody>
      <dsp:txXfrm>
        <a:off x="562" y="3640156"/>
        <a:ext cx="2450548" cy="784175"/>
      </dsp:txXfrm>
    </dsp:sp>
    <dsp:sp modelId="{5A003796-3237-4626-B04A-34A642D3BF53}">
      <dsp:nvSpPr>
        <dsp:cNvPr id="0" name=""/>
        <dsp:cNvSpPr/>
      </dsp:nvSpPr>
      <dsp:spPr>
        <a:xfrm>
          <a:off x="3578362" y="3419607"/>
          <a:ext cx="1225274" cy="1225274"/>
        </a:xfrm>
        <a:prstGeom prst="arc">
          <a:avLst>
            <a:gd name="adj1" fmla="val 13200000"/>
            <a:gd name="adj2" fmla="val 19200000"/>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2471BE-F7F2-4AF4-91F2-B63BA6179AD3}">
      <dsp:nvSpPr>
        <dsp:cNvPr id="0" name=""/>
        <dsp:cNvSpPr/>
      </dsp:nvSpPr>
      <dsp:spPr>
        <a:xfrm>
          <a:off x="3578362" y="3419607"/>
          <a:ext cx="1225274" cy="1225274"/>
        </a:xfrm>
        <a:prstGeom prst="arc">
          <a:avLst>
            <a:gd name="adj1" fmla="val 2400000"/>
            <a:gd name="adj2" fmla="val 8400000"/>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0DE492-8474-48BD-9B2E-38CF495FB3AE}">
      <dsp:nvSpPr>
        <dsp:cNvPr id="0" name=""/>
        <dsp:cNvSpPr/>
      </dsp:nvSpPr>
      <dsp:spPr>
        <a:xfrm>
          <a:off x="2965725" y="3640156"/>
          <a:ext cx="2450548" cy="784175"/>
        </a:xfrm>
        <a:prstGeom prst="rect">
          <a:avLst/>
        </a:prstGeom>
        <a:solidFill>
          <a:srgbClr val="7030A0">
            <a:alpha val="50000"/>
          </a:srgbClr>
        </a:solidFill>
        <a:ln w="2642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Policies that come together in a system or agency and professionals</a:t>
          </a:r>
          <a:endParaRPr lang="en-US" sz="1400" kern="1200" dirty="0">
            <a:latin typeface="+mj-lt"/>
          </a:endParaRPr>
        </a:p>
      </dsp:txBody>
      <dsp:txXfrm>
        <a:off x="2965725" y="3640156"/>
        <a:ext cx="2450548" cy="784175"/>
      </dsp:txXfrm>
    </dsp:sp>
    <dsp:sp modelId="{DB5118F9-34AE-4AA1-A887-9F38A302FDE5}">
      <dsp:nvSpPr>
        <dsp:cNvPr id="0" name=""/>
        <dsp:cNvSpPr/>
      </dsp:nvSpPr>
      <dsp:spPr>
        <a:xfrm>
          <a:off x="6543526" y="3419607"/>
          <a:ext cx="1225274" cy="1225274"/>
        </a:xfrm>
        <a:prstGeom prst="arc">
          <a:avLst>
            <a:gd name="adj1" fmla="val 13200000"/>
            <a:gd name="adj2" fmla="val 19200000"/>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397786-9463-44B0-8E31-496DA91D3D9A}">
      <dsp:nvSpPr>
        <dsp:cNvPr id="0" name=""/>
        <dsp:cNvSpPr/>
      </dsp:nvSpPr>
      <dsp:spPr>
        <a:xfrm>
          <a:off x="6543526" y="3419607"/>
          <a:ext cx="1225274" cy="1225274"/>
        </a:xfrm>
        <a:prstGeom prst="arc">
          <a:avLst>
            <a:gd name="adj1" fmla="val 2400000"/>
            <a:gd name="adj2" fmla="val 8400000"/>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6121EF-6B36-4BAB-B0DA-368B1369524F}">
      <dsp:nvSpPr>
        <dsp:cNvPr id="0" name=""/>
        <dsp:cNvSpPr/>
      </dsp:nvSpPr>
      <dsp:spPr>
        <a:xfrm>
          <a:off x="5930889" y="3640156"/>
          <a:ext cx="2450548" cy="784175"/>
        </a:xfrm>
        <a:prstGeom prst="rect">
          <a:avLst/>
        </a:prstGeom>
        <a:solidFill>
          <a:srgbClr val="00B0F0">
            <a:alpha val="50000"/>
          </a:srgbClr>
        </a:solidFill>
        <a:ln w="2642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j-lt"/>
            </a:rPr>
            <a:t>Enables professionals to work effectively cross-culturally</a:t>
          </a:r>
        </a:p>
      </dsp:txBody>
      <dsp:txXfrm>
        <a:off x="5930889" y="3640156"/>
        <a:ext cx="2450548" cy="784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8180C-C8AE-44B6-99A7-28C75E4BAE7A}">
      <dsp:nvSpPr>
        <dsp:cNvPr id="0" name=""/>
        <dsp:cNvSpPr/>
      </dsp:nvSpPr>
      <dsp:spPr>
        <a:xfrm>
          <a:off x="4572000" y="2887157"/>
          <a:ext cx="3234723" cy="561398"/>
        </a:xfrm>
        <a:custGeom>
          <a:avLst/>
          <a:gdLst/>
          <a:ahLst/>
          <a:cxnLst/>
          <a:rect l="0" t="0" r="0" b="0"/>
          <a:pathLst>
            <a:path>
              <a:moveTo>
                <a:pt x="0" y="0"/>
              </a:moveTo>
              <a:lnTo>
                <a:pt x="0" y="280699"/>
              </a:lnTo>
              <a:lnTo>
                <a:pt x="3234723" y="280699"/>
              </a:lnTo>
              <a:lnTo>
                <a:pt x="3234723" y="561398"/>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CA5D2D-410C-41CA-841E-016B8EA82EFC}">
      <dsp:nvSpPr>
        <dsp:cNvPr id="0" name=""/>
        <dsp:cNvSpPr/>
      </dsp:nvSpPr>
      <dsp:spPr>
        <a:xfrm>
          <a:off x="4526280" y="2887157"/>
          <a:ext cx="91440" cy="561398"/>
        </a:xfrm>
        <a:custGeom>
          <a:avLst/>
          <a:gdLst/>
          <a:ahLst/>
          <a:cxnLst/>
          <a:rect l="0" t="0" r="0" b="0"/>
          <a:pathLst>
            <a:path>
              <a:moveTo>
                <a:pt x="45720" y="0"/>
              </a:moveTo>
              <a:lnTo>
                <a:pt x="45720" y="561398"/>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9BE4A6-0470-4C48-A5DD-87081BC456C8}">
      <dsp:nvSpPr>
        <dsp:cNvPr id="0" name=""/>
        <dsp:cNvSpPr/>
      </dsp:nvSpPr>
      <dsp:spPr>
        <a:xfrm>
          <a:off x="1337276" y="2887157"/>
          <a:ext cx="3234723" cy="561398"/>
        </a:xfrm>
        <a:custGeom>
          <a:avLst/>
          <a:gdLst/>
          <a:ahLst/>
          <a:cxnLst/>
          <a:rect l="0" t="0" r="0" b="0"/>
          <a:pathLst>
            <a:path>
              <a:moveTo>
                <a:pt x="3234723" y="0"/>
              </a:moveTo>
              <a:lnTo>
                <a:pt x="3234723" y="280699"/>
              </a:lnTo>
              <a:lnTo>
                <a:pt x="0" y="280699"/>
              </a:lnTo>
              <a:lnTo>
                <a:pt x="0" y="561398"/>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EA9195-80D2-44AA-B46C-FD2D0EC772D1}">
      <dsp:nvSpPr>
        <dsp:cNvPr id="0" name=""/>
        <dsp:cNvSpPr/>
      </dsp:nvSpPr>
      <dsp:spPr>
        <a:xfrm>
          <a:off x="3903668" y="1550494"/>
          <a:ext cx="1336662" cy="1336662"/>
        </a:xfrm>
        <a:prstGeom prst="arc">
          <a:avLst>
            <a:gd name="adj1" fmla="val 13200000"/>
            <a:gd name="adj2" fmla="val 19200000"/>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EA4B6F-C84F-47FF-A7AE-928B4DC6A94E}">
      <dsp:nvSpPr>
        <dsp:cNvPr id="0" name=""/>
        <dsp:cNvSpPr/>
      </dsp:nvSpPr>
      <dsp:spPr>
        <a:xfrm>
          <a:off x="3903668" y="1550494"/>
          <a:ext cx="1336662" cy="1336662"/>
        </a:xfrm>
        <a:prstGeom prst="arc">
          <a:avLst>
            <a:gd name="adj1" fmla="val 2400000"/>
            <a:gd name="adj2" fmla="val 8400000"/>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A6805D-1B32-4B53-A3F3-349B99B9BCD3}">
      <dsp:nvSpPr>
        <dsp:cNvPr id="0" name=""/>
        <dsp:cNvSpPr/>
      </dsp:nvSpPr>
      <dsp:spPr>
        <a:xfrm>
          <a:off x="3235337" y="1791094"/>
          <a:ext cx="2673325" cy="855464"/>
        </a:xfrm>
        <a:prstGeom prst="rect">
          <a:avLst/>
        </a:prstGeom>
        <a:solidFill>
          <a:srgbClr val="FF0000">
            <a:alpha val="50000"/>
          </a:srgbClr>
        </a:solidFill>
        <a:ln w="2642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Cultural Responsiveness</a:t>
          </a:r>
        </a:p>
      </dsp:txBody>
      <dsp:txXfrm>
        <a:off x="3235337" y="1791094"/>
        <a:ext cx="2673325" cy="855464"/>
      </dsp:txXfrm>
    </dsp:sp>
    <dsp:sp modelId="{D423082D-6E36-4BDB-963E-91EC96AD398B}">
      <dsp:nvSpPr>
        <dsp:cNvPr id="0" name=""/>
        <dsp:cNvSpPr/>
      </dsp:nvSpPr>
      <dsp:spPr>
        <a:xfrm>
          <a:off x="668945" y="3448555"/>
          <a:ext cx="1336662" cy="1336662"/>
        </a:xfrm>
        <a:prstGeom prst="arc">
          <a:avLst>
            <a:gd name="adj1" fmla="val 13200000"/>
            <a:gd name="adj2" fmla="val 19200000"/>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4FFE0E-2D93-4827-B97C-87732C379D67}">
      <dsp:nvSpPr>
        <dsp:cNvPr id="0" name=""/>
        <dsp:cNvSpPr/>
      </dsp:nvSpPr>
      <dsp:spPr>
        <a:xfrm>
          <a:off x="668945" y="3448555"/>
          <a:ext cx="1336662" cy="1336662"/>
        </a:xfrm>
        <a:prstGeom prst="arc">
          <a:avLst>
            <a:gd name="adj1" fmla="val 2400000"/>
            <a:gd name="adj2" fmla="val 8400000"/>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5013A2-5AF3-45BE-91A0-55FC21310C66}">
      <dsp:nvSpPr>
        <dsp:cNvPr id="0" name=""/>
        <dsp:cNvSpPr/>
      </dsp:nvSpPr>
      <dsp:spPr>
        <a:xfrm>
          <a:off x="613" y="3689154"/>
          <a:ext cx="2673325" cy="855464"/>
        </a:xfrm>
        <a:prstGeom prst="rect">
          <a:avLst/>
        </a:prstGeom>
        <a:solidFill>
          <a:schemeClr val="tx2">
            <a:alpha val="50000"/>
          </a:schemeClr>
        </a:solidFill>
        <a:ln w="2642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Respect for difference</a:t>
          </a:r>
        </a:p>
      </dsp:txBody>
      <dsp:txXfrm>
        <a:off x="613" y="3689154"/>
        <a:ext cx="2673325" cy="855464"/>
      </dsp:txXfrm>
    </dsp:sp>
    <dsp:sp modelId="{5594702E-5CCB-42D0-83B9-8A20F7CD7E10}">
      <dsp:nvSpPr>
        <dsp:cNvPr id="0" name=""/>
        <dsp:cNvSpPr/>
      </dsp:nvSpPr>
      <dsp:spPr>
        <a:xfrm>
          <a:off x="3903668" y="3448555"/>
          <a:ext cx="1336662" cy="1336662"/>
        </a:xfrm>
        <a:prstGeom prst="arc">
          <a:avLst>
            <a:gd name="adj1" fmla="val 13200000"/>
            <a:gd name="adj2" fmla="val 19200000"/>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E79C9D-3BF3-4F58-B164-7797E6500C7E}">
      <dsp:nvSpPr>
        <dsp:cNvPr id="0" name=""/>
        <dsp:cNvSpPr/>
      </dsp:nvSpPr>
      <dsp:spPr>
        <a:xfrm>
          <a:off x="3903668" y="3448555"/>
          <a:ext cx="1336662" cy="1336662"/>
        </a:xfrm>
        <a:prstGeom prst="arc">
          <a:avLst>
            <a:gd name="adj1" fmla="val 2400000"/>
            <a:gd name="adj2" fmla="val 8400000"/>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0757A9-8EB8-4743-962B-DC19A2D2D6D3}">
      <dsp:nvSpPr>
        <dsp:cNvPr id="0" name=""/>
        <dsp:cNvSpPr/>
      </dsp:nvSpPr>
      <dsp:spPr>
        <a:xfrm>
          <a:off x="3235337" y="3689154"/>
          <a:ext cx="2673325" cy="855464"/>
        </a:xfrm>
        <a:prstGeom prst="rect">
          <a:avLst/>
        </a:prstGeom>
        <a:solidFill>
          <a:srgbClr val="7030A0">
            <a:alpha val="50000"/>
          </a:srgbClr>
        </a:solidFill>
        <a:ln w="2642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Eagerness to learn</a:t>
          </a:r>
          <a:endParaRPr lang="en-US" sz="1800" kern="1200" dirty="0">
            <a:latin typeface="+mj-lt"/>
          </a:endParaRPr>
        </a:p>
      </dsp:txBody>
      <dsp:txXfrm>
        <a:off x="3235337" y="3689154"/>
        <a:ext cx="2673325" cy="855464"/>
      </dsp:txXfrm>
    </dsp:sp>
    <dsp:sp modelId="{3F647ABA-F3B9-4251-8116-72F8824D2F36}">
      <dsp:nvSpPr>
        <dsp:cNvPr id="0" name=""/>
        <dsp:cNvSpPr/>
      </dsp:nvSpPr>
      <dsp:spPr>
        <a:xfrm>
          <a:off x="7138392" y="3448555"/>
          <a:ext cx="1336662" cy="1336662"/>
        </a:xfrm>
        <a:prstGeom prst="arc">
          <a:avLst>
            <a:gd name="adj1" fmla="val 13200000"/>
            <a:gd name="adj2" fmla="val 19200000"/>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A16343-44C3-4BFA-B4D2-929F16035E01}">
      <dsp:nvSpPr>
        <dsp:cNvPr id="0" name=""/>
        <dsp:cNvSpPr/>
      </dsp:nvSpPr>
      <dsp:spPr>
        <a:xfrm>
          <a:off x="7138392" y="3448555"/>
          <a:ext cx="1336662" cy="1336662"/>
        </a:xfrm>
        <a:prstGeom prst="arc">
          <a:avLst>
            <a:gd name="adj1" fmla="val 2400000"/>
            <a:gd name="adj2" fmla="val 8400000"/>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AA2B8F-FF38-45FC-922C-8A8C01C4D298}">
      <dsp:nvSpPr>
        <dsp:cNvPr id="0" name=""/>
        <dsp:cNvSpPr/>
      </dsp:nvSpPr>
      <dsp:spPr>
        <a:xfrm>
          <a:off x="6470060" y="3689154"/>
          <a:ext cx="2673325" cy="855464"/>
        </a:xfrm>
        <a:prstGeom prst="rect">
          <a:avLst/>
        </a:prstGeom>
        <a:solidFill>
          <a:srgbClr val="00B0F0">
            <a:alpha val="50000"/>
          </a:srgbClr>
        </a:solidFill>
        <a:ln w="2642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j-lt"/>
            </a:rPr>
            <a:t>Willingness to accept many ways of viewing the world</a:t>
          </a:r>
        </a:p>
      </dsp:txBody>
      <dsp:txXfrm>
        <a:off x="6470060" y="3689154"/>
        <a:ext cx="2673325" cy="8554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D417F-A569-4935-A705-BBEE1383AB48}">
      <dsp:nvSpPr>
        <dsp:cNvPr id="0" name=""/>
        <dsp:cNvSpPr/>
      </dsp:nvSpPr>
      <dsp:spPr>
        <a:xfrm>
          <a:off x="4572000" y="2805400"/>
          <a:ext cx="3234723" cy="561398"/>
        </a:xfrm>
        <a:custGeom>
          <a:avLst/>
          <a:gdLst/>
          <a:ahLst/>
          <a:cxnLst/>
          <a:rect l="0" t="0" r="0" b="0"/>
          <a:pathLst>
            <a:path>
              <a:moveTo>
                <a:pt x="0" y="0"/>
              </a:moveTo>
              <a:lnTo>
                <a:pt x="0" y="280699"/>
              </a:lnTo>
              <a:lnTo>
                <a:pt x="3234723" y="280699"/>
              </a:lnTo>
              <a:lnTo>
                <a:pt x="3234723" y="561398"/>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6C6E47-ADD9-4725-B5B6-406A9D1EC880}">
      <dsp:nvSpPr>
        <dsp:cNvPr id="0" name=""/>
        <dsp:cNvSpPr/>
      </dsp:nvSpPr>
      <dsp:spPr>
        <a:xfrm>
          <a:off x="4526280" y="2805400"/>
          <a:ext cx="91440" cy="561398"/>
        </a:xfrm>
        <a:custGeom>
          <a:avLst/>
          <a:gdLst/>
          <a:ahLst/>
          <a:cxnLst/>
          <a:rect l="0" t="0" r="0" b="0"/>
          <a:pathLst>
            <a:path>
              <a:moveTo>
                <a:pt x="45720" y="0"/>
              </a:moveTo>
              <a:lnTo>
                <a:pt x="45720" y="561398"/>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D8F451-17D9-4315-B931-51831680F259}">
      <dsp:nvSpPr>
        <dsp:cNvPr id="0" name=""/>
        <dsp:cNvSpPr/>
      </dsp:nvSpPr>
      <dsp:spPr>
        <a:xfrm>
          <a:off x="1337276" y="2805400"/>
          <a:ext cx="3234723" cy="561398"/>
        </a:xfrm>
        <a:custGeom>
          <a:avLst/>
          <a:gdLst/>
          <a:ahLst/>
          <a:cxnLst/>
          <a:rect l="0" t="0" r="0" b="0"/>
          <a:pathLst>
            <a:path>
              <a:moveTo>
                <a:pt x="3234723" y="0"/>
              </a:moveTo>
              <a:lnTo>
                <a:pt x="3234723" y="280699"/>
              </a:lnTo>
              <a:lnTo>
                <a:pt x="0" y="280699"/>
              </a:lnTo>
              <a:lnTo>
                <a:pt x="0" y="561398"/>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D2E04B-C0A8-46D3-AD57-FBC9788695A4}">
      <dsp:nvSpPr>
        <dsp:cNvPr id="0" name=""/>
        <dsp:cNvSpPr/>
      </dsp:nvSpPr>
      <dsp:spPr>
        <a:xfrm>
          <a:off x="3903668" y="1468738"/>
          <a:ext cx="1336662" cy="1336662"/>
        </a:xfrm>
        <a:prstGeom prst="arc">
          <a:avLst>
            <a:gd name="adj1" fmla="val 13200000"/>
            <a:gd name="adj2" fmla="val 19200000"/>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A2658E-09FA-4719-AF0F-E3172B077D3D}">
      <dsp:nvSpPr>
        <dsp:cNvPr id="0" name=""/>
        <dsp:cNvSpPr/>
      </dsp:nvSpPr>
      <dsp:spPr>
        <a:xfrm>
          <a:off x="3903668" y="1468738"/>
          <a:ext cx="1336662" cy="1336662"/>
        </a:xfrm>
        <a:prstGeom prst="arc">
          <a:avLst>
            <a:gd name="adj1" fmla="val 2400000"/>
            <a:gd name="adj2" fmla="val 8400000"/>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9D0810-3D02-4C2C-8DB9-5828BFCBF91A}">
      <dsp:nvSpPr>
        <dsp:cNvPr id="0" name=""/>
        <dsp:cNvSpPr/>
      </dsp:nvSpPr>
      <dsp:spPr>
        <a:xfrm>
          <a:off x="3235337" y="1709337"/>
          <a:ext cx="2673325" cy="855464"/>
        </a:xfrm>
        <a:prstGeom prst="rect">
          <a:avLst/>
        </a:prstGeom>
        <a:solidFill>
          <a:srgbClr val="FF0000">
            <a:alpha val="50000"/>
          </a:srgbClr>
        </a:solidFill>
        <a:ln w="2642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mj-lt"/>
            </a:rPr>
            <a:t>Cultural Humility</a:t>
          </a:r>
        </a:p>
      </dsp:txBody>
      <dsp:txXfrm>
        <a:off x="3235337" y="1709337"/>
        <a:ext cx="2673325" cy="855464"/>
      </dsp:txXfrm>
    </dsp:sp>
    <dsp:sp modelId="{C79E1A53-87C4-4901-9425-9E06200D139F}">
      <dsp:nvSpPr>
        <dsp:cNvPr id="0" name=""/>
        <dsp:cNvSpPr/>
      </dsp:nvSpPr>
      <dsp:spPr>
        <a:xfrm>
          <a:off x="668945" y="3366799"/>
          <a:ext cx="1336662" cy="1336662"/>
        </a:xfrm>
        <a:prstGeom prst="arc">
          <a:avLst>
            <a:gd name="adj1" fmla="val 13200000"/>
            <a:gd name="adj2" fmla="val 19200000"/>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CFAEC9-2EFA-4AC5-9003-F636942A82F2}">
      <dsp:nvSpPr>
        <dsp:cNvPr id="0" name=""/>
        <dsp:cNvSpPr/>
      </dsp:nvSpPr>
      <dsp:spPr>
        <a:xfrm>
          <a:off x="668945" y="3366799"/>
          <a:ext cx="1336662" cy="1336662"/>
        </a:xfrm>
        <a:prstGeom prst="arc">
          <a:avLst>
            <a:gd name="adj1" fmla="val 2400000"/>
            <a:gd name="adj2" fmla="val 8400000"/>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98CB3C-461F-426A-9785-344D9E6108B1}">
      <dsp:nvSpPr>
        <dsp:cNvPr id="0" name=""/>
        <dsp:cNvSpPr/>
      </dsp:nvSpPr>
      <dsp:spPr>
        <a:xfrm>
          <a:off x="613" y="3607398"/>
          <a:ext cx="2673325" cy="855464"/>
        </a:xfrm>
        <a:prstGeom prst="rect">
          <a:avLst/>
        </a:prstGeom>
        <a:solidFill>
          <a:schemeClr val="tx2">
            <a:alpha val="50000"/>
          </a:schemeClr>
        </a:solidFill>
        <a:ln w="2642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Recognize/reject our pre-existing beliefs</a:t>
          </a:r>
        </a:p>
      </dsp:txBody>
      <dsp:txXfrm>
        <a:off x="613" y="3607398"/>
        <a:ext cx="2673325" cy="855464"/>
      </dsp:txXfrm>
    </dsp:sp>
    <dsp:sp modelId="{0EE03AFE-6624-47B3-9C75-2D32D51AA808}">
      <dsp:nvSpPr>
        <dsp:cNvPr id="0" name=""/>
        <dsp:cNvSpPr/>
      </dsp:nvSpPr>
      <dsp:spPr>
        <a:xfrm>
          <a:off x="3903668" y="3366799"/>
          <a:ext cx="1336662" cy="1336662"/>
        </a:xfrm>
        <a:prstGeom prst="arc">
          <a:avLst>
            <a:gd name="adj1" fmla="val 13200000"/>
            <a:gd name="adj2" fmla="val 19200000"/>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8B39D9-3A16-406B-AA03-35BAD0D3921E}">
      <dsp:nvSpPr>
        <dsp:cNvPr id="0" name=""/>
        <dsp:cNvSpPr/>
      </dsp:nvSpPr>
      <dsp:spPr>
        <a:xfrm>
          <a:off x="3903668" y="3366799"/>
          <a:ext cx="1336662" cy="1336662"/>
        </a:xfrm>
        <a:prstGeom prst="arc">
          <a:avLst>
            <a:gd name="adj1" fmla="val 2400000"/>
            <a:gd name="adj2" fmla="val 8400000"/>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A23349-CEA3-4462-959B-CA6CB9AB2BB2}">
      <dsp:nvSpPr>
        <dsp:cNvPr id="0" name=""/>
        <dsp:cNvSpPr/>
      </dsp:nvSpPr>
      <dsp:spPr>
        <a:xfrm>
          <a:off x="3235337" y="3607398"/>
          <a:ext cx="2673325" cy="855464"/>
        </a:xfrm>
        <a:prstGeom prst="rect">
          <a:avLst/>
        </a:prstGeom>
        <a:solidFill>
          <a:srgbClr val="7030A0">
            <a:alpha val="50000"/>
          </a:srgbClr>
        </a:solidFill>
        <a:ln w="2642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Resists classifying or labeling</a:t>
          </a:r>
        </a:p>
      </dsp:txBody>
      <dsp:txXfrm>
        <a:off x="3235337" y="3607398"/>
        <a:ext cx="2673325" cy="855464"/>
      </dsp:txXfrm>
    </dsp:sp>
    <dsp:sp modelId="{4A3E8832-6BC5-4C0F-A7BE-B093D2E84FF4}">
      <dsp:nvSpPr>
        <dsp:cNvPr id="0" name=""/>
        <dsp:cNvSpPr/>
      </dsp:nvSpPr>
      <dsp:spPr>
        <a:xfrm>
          <a:off x="7138392" y="3366799"/>
          <a:ext cx="1336662" cy="1336662"/>
        </a:xfrm>
        <a:prstGeom prst="arc">
          <a:avLst>
            <a:gd name="adj1" fmla="val 13200000"/>
            <a:gd name="adj2" fmla="val 19200000"/>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283446-1F62-4C07-907C-5E2A8E4497B7}">
      <dsp:nvSpPr>
        <dsp:cNvPr id="0" name=""/>
        <dsp:cNvSpPr/>
      </dsp:nvSpPr>
      <dsp:spPr>
        <a:xfrm>
          <a:off x="7138392" y="3366799"/>
          <a:ext cx="1336662" cy="1336662"/>
        </a:xfrm>
        <a:prstGeom prst="arc">
          <a:avLst>
            <a:gd name="adj1" fmla="val 2400000"/>
            <a:gd name="adj2" fmla="val 8400000"/>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D574CF-152C-4D4E-838F-CE96F7A8B14D}">
      <dsp:nvSpPr>
        <dsp:cNvPr id="0" name=""/>
        <dsp:cNvSpPr/>
      </dsp:nvSpPr>
      <dsp:spPr>
        <a:xfrm>
          <a:off x="6470060" y="3607398"/>
          <a:ext cx="2673325" cy="855464"/>
        </a:xfrm>
        <a:prstGeom prst="rect">
          <a:avLst/>
        </a:prstGeom>
        <a:solidFill>
          <a:srgbClr val="00B0F0">
            <a:alpha val="50000"/>
          </a:srgbClr>
        </a:solidFill>
        <a:ln w="2642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j-lt"/>
            </a:rPr>
            <a:t>Understanding information provided by individuals</a:t>
          </a:r>
        </a:p>
      </dsp:txBody>
      <dsp:txXfrm>
        <a:off x="6470060" y="3607398"/>
        <a:ext cx="2673325" cy="85546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3ACB69-A097-4303-A2BB-9C07B7315D80}" type="datetimeFigureOut">
              <a:rPr lang="en-US" smtClean="0"/>
              <a:t>9/11/20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0E26C9-9314-4536-9EC4-C75B431C3AD9}" type="slidenum">
              <a:rPr lang="en-US" smtClean="0"/>
              <a:t>‹#›</a:t>
            </a:fld>
            <a:endParaRPr lang="en-US"/>
          </a:p>
        </p:txBody>
      </p:sp>
    </p:spTree>
    <p:extLst>
      <p:ext uri="{BB962C8B-B14F-4D97-AF65-F5344CB8AC3E}">
        <p14:creationId xmlns:p14="http://schemas.microsoft.com/office/powerpoint/2010/main" val="3206157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84820E-AE03-4C67-B664-64D6BA78CA7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181100"/>
            <a:ext cx="5664200" cy="31861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84820E-AE03-4C67-B664-64D6BA78CA71}" type="slidenum">
              <a:rPr lang="en-US" smtClean="0"/>
              <a:pPr/>
              <a:t>10</a:t>
            </a:fld>
            <a:endParaRPr lang="en-US" dirty="0"/>
          </a:p>
        </p:txBody>
      </p:sp>
    </p:spTree>
    <p:extLst>
      <p:ext uri="{BB962C8B-B14F-4D97-AF65-F5344CB8AC3E}">
        <p14:creationId xmlns:p14="http://schemas.microsoft.com/office/powerpoint/2010/main" val="3431870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0E26C9-9314-4536-9EC4-C75B431C3AD9}" type="slidenum">
              <a:rPr lang="en-US" smtClean="0"/>
              <a:t>11</a:t>
            </a:fld>
            <a:endParaRPr lang="en-US"/>
          </a:p>
        </p:txBody>
      </p:sp>
    </p:spTree>
    <p:extLst>
      <p:ext uri="{BB962C8B-B14F-4D97-AF65-F5344CB8AC3E}">
        <p14:creationId xmlns:p14="http://schemas.microsoft.com/office/powerpoint/2010/main" val="1987526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7af5d17b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7af5d17b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3683555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7af5d17b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7af5d17b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975165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7af5d17b3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7af5d17b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7276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fld id="{7984820E-AE03-4C67-B664-64D6BA78CA71}" type="slidenum">
              <a:rPr lang="en-US" smtClean="0"/>
              <a:pPr/>
              <a:t>15</a:t>
            </a:fld>
            <a:endParaRPr lang="en-US" dirty="0"/>
          </a:p>
        </p:txBody>
      </p:sp>
    </p:spTree>
    <p:extLst>
      <p:ext uri="{BB962C8B-B14F-4D97-AF65-F5344CB8AC3E}">
        <p14:creationId xmlns:p14="http://schemas.microsoft.com/office/powerpoint/2010/main" val="3342905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i="0" dirty="0">
              <a:latin typeface="+mn-lt"/>
            </a:endParaRPr>
          </a:p>
        </p:txBody>
      </p:sp>
      <p:sp>
        <p:nvSpPr>
          <p:cNvPr id="4" name="Slide Number Placeholder 3"/>
          <p:cNvSpPr>
            <a:spLocks noGrp="1"/>
          </p:cNvSpPr>
          <p:nvPr>
            <p:ph type="sldNum" sz="quarter" idx="10"/>
          </p:nvPr>
        </p:nvSpPr>
        <p:spPr/>
        <p:txBody>
          <a:bodyPr/>
          <a:lstStyle/>
          <a:p>
            <a:fld id="{7984820E-AE03-4C67-B664-64D6BA78CA71}" type="slidenum">
              <a:rPr lang="en-US" smtClean="0"/>
              <a:pPr/>
              <a:t>16</a:t>
            </a:fld>
            <a:endParaRPr lang="en-US" dirty="0"/>
          </a:p>
        </p:txBody>
      </p:sp>
    </p:spTree>
    <p:extLst>
      <p:ext uri="{BB962C8B-B14F-4D97-AF65-F5344CB8AC3E}">
        <p14:creationId xmlns:p14="http://schemas.microsoft.com/office/powerpoint/2010/main" val="1987427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i="0" dirty="0">
              <a:latin typeface="+mn-lt"/>
            </a:endParaRPr>
          </a:p>
        </p:txBody>
      </p:sp>
      <p:sp>
        <p:nvSpPr>
          <p:cNvPr id="4" name="Slide Number Placeholder 3"/>
          <p:cNvSpPr>
            <a:spLocks noGrp="1"/>
          </p:cNvSpPr>
          <p:nvPr>
            <p:ph type="sldNum" sz="quarter" idx="10"/>
          </p:nvPr>
        </p:nvSpPr>
        <p:spPr/>
        <p:txBody>
          <a:bodyPr/>
          <a:lstStyle/>
          <a:p>
            <a:fld id="{7984820E-AE03-4C67-B664-64D6BA78CA71}" type="slidenum">
              <a:rPr lang="en-US" smtClean="0"/>
              <a:pPr/>
              <a:t>17</a:t>
            </a:fld>
            <a:endParaRPr lang="en-US" dirty="0"/>
          </a:p>
        </p:txBody>
      </p:sp>
    </p:spTree>
    <p:extLst>
      <p:ext uri="{BB962C8B-B14F-4D97-AF65-F5344CB8AC3E}">
        <p14:creationId xmlns:p14="http://schemas.microsoft.com/office/powerpoint/2010/main" val="2514060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endParaRPr lang="en-US" i="0" dirty="0">
              <a:latin typeface="+mn-lt"/>
            </a:endParaRPr>
          </a:p>
        </p:txBody>
      </p:sp>
      <p:sp>
        <p:nvSpPr>
          <p:cNvPr id="4" name="Slide Number Placeholder 3"/>
          <p:cNvSpPr>
            <a:spLocks noGrp="1"/>
          </p:cNvSpPr>
          <p:nvPr>
            <p:ph type="sldNum" sz="quarter" idx="10"/>
          </p:nvPr>
        </p:nvSpPr>
        <p:spPr/>
        <p:txBody>
          <a:bodyPr/>
          <a:lstStyle/>
          <a:p>
            <a:fld id="{7984820E-AE03-4C67-B664-64D6BA78CA71}" type="slidenum">
              <a:rPr lang="en-US" smtClean="0"/>
              <a:pPr/>
              <a:t>18</a:t>
            </a:fld>
            <a:endParaRPr lang="en-US" dirty="0"/>
          </a:p>
        </p:txBody>
      </p:sp>
    </p:spTree>
    <p:extLst>
      <p:ext uri="{BB962C8B-B14F-4D97-AF65-F5344CB8AC3E}">
        <p14:creationId xmlns:p14="http://schemas.microsoft.com/office/powerpoint/2010/main" val="3308846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7af5d17b3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7af5d17b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0692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R" dirty="0"/>
          </a:p>
        </p:txBody>
      </p:sp>
      <p:sp>
        <p:nvSpPr>
          <p:cNvPr id="4" name="Slide Number Placeholder 3"/>
          <p:cNvSpPr>
            <a:spLocks noGrp="1"/>
          </p:cNvSpPr>
          <p:nvPr>
            <p:ph type="sldNum" sz="quarter" idx="10"/>
          </p:nvPr>
        </p:nvSpPr>
        <p:spPr/>
        <p:txBody>
          <a:bodyPr/>
          <a:lstStyle/>
          <a:p>
            <a:fld id="{7984820E-AE03-4C67-B664-64D6BA78CA71}"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mtClean="0">
                <a:solidFill>
                  <a:schemeClr val="dk1"/>
                </a:solidFill>
                <a:latin typeface="Calibri"/>
                <a:ea typeface="Calibri"/>
                <a:cs typeface="Calibri"/>
                <a:sym typeface="Calibri"/>
              </a:rPr>
              <a:pPr algn="r">
                <a:buSzPct val="25000"/>
              </a:pPr>
              <a:t>20</a:t>
            </a:fld>
            <a:endParaRPr lang="en-US" dirty="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0E26C9-9314-4536-9EC4-C75B431C3AD9}" type="slidenum">
              <a:rPr lang="en-US" smtClean="0"/>
              <a:t>21</a:t>
            </a:fld>
            <a:endParaRPr lang="en-US"/>
          </a:p>
        </p:txBody>
      </p:sp>
    </p:spTree>
    <p:extLst>
      <p:ext uri="{BB962C8B-B14F-4D97-AF65-F5344CB8AC3E}">
        <p14:creationId xmlns:p14="http://schemas.microsoft.com/office/powerpoint/2010/main" val="108725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0E26C9-9314-4536-9EC4-C75B431C3AD9}" type="slidenum">
              <a:rPr lang="en-US" smtClean="0"/>
              <a:t>22</a:t>
            </a:fld>
            <a:endParaRPr lang="en-US"/>
          </a:p>
        </p:txBody>
      </p:sp>
    </p:spTree>
    <p:extLst>
      <p:ext uri="{BB962C8B-B14F-4D97-AF65-F5344CB8AC3E}">
        <p14:creationId xmlns:p14="http://schemas.microsoft.com/office/powerpoint/2010/main" val="2289451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R" dirty="0"/>
          </a:p>
        </p:txBody>
      </p:sp>
      <p:sp>
        <p:nvSpPr>
          <p:cNvPr id="4" name="Slide Number Placeholder 3"/>
          <p:cNvSpPr>
            <a:spLocks noGrp="1"/>
          </p:cNvSpPr>
          <p:nvPr>
            <p:ph type="sldNum" sz="quarter" idx="10"/>
          </p:nvPr>
        </p:nvSpPr>
        <p:spPr/>
        <p:txBody>
          <a:bodyPr/>
          <a:lstStyle/>
          <a:p>
            <a:fld id="{1A67B4A5-D8CB-430B-9701-1E3FC2956034}" type="slidenum">
              <a:rPr lang="es-PR" smtClean="0"/>
              <a:pPr/>
              <a:t>23</a:t>
            </a:fld>
            <a:endParaRPr lang="es-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0E26C9-9314-4536-9EC4-C75B431C3AD9}" type="slidenum">
              <a:rPr lang="en-US" smtClean="0"/>
              <a:t>24</a:t>
            </a:fld>
            <a:endParaRPr lang="en-US"/>
          </a:p>
        </p:txBody>
      </p:sp>
    </p:spTree>
    <p:extLst>
      <p:ext uri="{BB962C8B-B14F-4D97-AF65-F5344CB8AC3E}">
        <p14:creationId xmlns:p14="http://schemas.microsoft.com/office/powerpoint/2010/main" val="3539333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84820E-AE03-4C67-B664-64D6BA78CA71}" type="slidenum">
              <a:rPr lang="en-US" smtClean="0"/>
              <a:pPr/>
              <a:t>25</a:t>
            </a:fld>
            <a:endParaRPr lang="en-US" dirty="0"/>
          </a:p>
        </p:txBody>
      </p:sp>
    </p:spTree>
    <p:extLst>
      <p:ext uri="{BB962C8B-B14F-4D97-AF65-F5344CB8AC3E}">
        <p14:creationId xmlns:p14="http://schemas.microsoft.com/office/powerpoint/2010/main" val="1357902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R" dirty="0"/>
          </a:p>
        </p:txBody>
      </p:sp>
      <p:sp>
        <p:nvSpPr>
          <p:cNvPr id="4" name="Slide Number Placeholder 3"/>
          <p:cNvSpPr>
            <a:spLocks noGrp="1"/>
          </p:cNvSpPr>
          <p:nvPr>
            <p:ph type="sldNum" sz="quarter" idx="10"/>
          </p:nvPr>
        </p:nvSpPr>
        <p:spPr/>
        <p:txBody>
          <a:bodyPr/>
          <a:lstStyle/>
          <a:p>
            <a:fld id="{78CF70C0-83D8-49F7-BA09-77197BC5152B}" type="slidenum">
              <a:rPr lang="es-PR" smtClean="0"/>
              <a:pPr/>
              <a:t>26</a:t>
            </a:fld>
            <a:endParaRPr lang="es-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0E26C9-9314-4536-9EC4-C75B431C3AD9}" type="slidenum">
              <a:rPr lang="en-US" smtClean="0"/>
              <a:t>27</a:t>
            </a:fld>
            <a:endParaRPr lang="en-US"/>
          </a:p>
        </p:txBody>
      </p:sp>
    </p:spTree>
    <p:extLst>
      <p:ext uri="{BB962C8B-B14F-4D97-AF65-F5344CB8AC3E}">
        <p14:creationId xmlns:p14="http://schemas.microsoft.com/office/powerpoint/2010/main" val="1157408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0E26C9-9314-4536-9EC4-C75B431C3AD9}" type="slidenum">
              <a:rPr lang="en-US" smtClean="0"/>
              <a:t>28</a:t>
            </a:fld>
            <a:endParaRPr lang="en-US"/>
          </a:p>
        </p:txBody>
      </p:sp>
    </p:spTree>
    <p:extLst>
      <p:ext uri="{BB962C8B-B14F-4D97-AF65-F5344CB8AC3E}">
        <p14:creationId xmlns:p14="http://schemas.microsoft.com/office/powerpoint/2010/main" val="3451011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0E26C9-9314-4536-9EC4-C75B431C3AD9}" type="slidenum">
              <a:rPr lang="en-US" smtClean="0"/>
              <a:t>29</a:t>
            </a:fld>
            <a:endParaRPr lang="en-US"/>
          </a:p>
        </p:txBody>
      </p:sp>
    </p:spTree>
    <p:extLst>
      <p:ext uri="{BB962C8B-B14F-4D97-AF65-F5344CB8AC3E}">
        <p14:creationId xmlns:p14="http://schemas.microsoft.com/office/powerpoint/2010/main" val="3149245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FA1982-2C9C-4957-B11B-250598EA4296}" type="slidenum">
              <a:rPr lang="en-US" smtClean="0"/>
              <a:t>3</a:t>
            </a:fld>
            <a:endParaRPr lang="en-US"/>
          </a:p>
        </p:txBody>
      </p:sp>
    </p:spTree>
    <p:extLst>
      <p:ext uri="{BB962C8B-B14F-4D97-AF65-F5344CB8AC3E}">
        <p14:creationId xmlns:p14="http://schemas.microsoft.com/office/powerpoint/2010/main" val="11428359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181100"/>
            <a:ext cx="5664200" cy="3186113"/>
          </a:xfrm>
        </p:spPr>
      </p:sp>
      <p:sp>
        <p:nvSpPr>
          <p:cNvPr id="3" name="Notes Placeholder 2"/>
          <p:cNvSpPr>
            <a:spLocks noGrp="1"/>
          </p:cNvSpPr>
          <p:nvPr>
            <p:ph type="body" idx="1"/>
          </p:nvPr>
        </p:nvSpPr>
        <p:spPr/>
        <p:txBody>
          <a:bodyPr>
            <a:normAutofit/>
          </a:bodyPr>
          <a:lstStyle/>
          <a:p>
            <a:endParaRPr lang="es-PR" dirty="0"/>
          </a:p>
        </p:txBody>
      </p:sp>
      <p:sp>
        <p:nvSpPr>
          <p:cNvPr id="4" name="Slide Number Placeholder 3"/>
          <p:cNvSpPr>
            <a:spLocks noGrp="1"/>
          </p:cNvSpPr>
          <p:nvPr>
            <p:ph type="sldNum" sz="quarter" idx="10"/>
          </p:nvPr>
        </p:nvSpPr>
        <p:spPr/>
        <p:txBody>
          <a:bodyPr/>
          <a:lstStyle/>
          <a:p>
            <a:fld id="{7984820E-AE03-4C67-B664-64D6BA78CA71}"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fd488d97f_2_141:notes"/>
          <p:cNvSpPr>
            <a:spLocks noGrp="1" noRot="1" noChangeAspect="1"/>
          </p:cNvSpPr>
          <p:nvPr>
            <p:ph type="sldImg" idx="2"/>
          </p:nvPr>
        </p:nvSpPr>
        <p:spPr>
          <a:xfrm>
            <a:off x="430213" y="708025"/>
            <a:ext cx="6296025" cy="3541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g3fd488d97f_2_141:notes"/>
          <p:cNvSpPr txBox="1">
            <a:spLocks noGrp="1"/>
          </p:cNvSpPr>
          <p:nvPr>
            <p:ph type="body" idx="1"/>
          </p:nvPr>
        </p:nvSpPr>
        <p:spPr>
          <a:xfrm>
            <a:off x="715617" y="4485807"/>
            <a:ext cx="5724939" cy="4249711"/>
          </a:xfrm>
          <a:prstGeom prst="rect">
            <a:avLst/>
          </a:prstGeom>
          <a:noFill/>
          <a:ln>
            <a:noFill/>
          </a:ln>
        </p:spPr>
        <p:txBody>
          <a:bodyPr spcFirstLastPara="1" wrap="square" lIns="94835" tIns="47405" rIns="94835" bIns="47405" anchor="t" anchorCtr="0">
            <a:noAutofit/>
          </a:bodyPr>
          <a:lstStyle/>
          <a:p>
            <a:endParaRPr dirty="0">
              <a:solidFill>
                <a:schemeClr val="dk1"/>
              </a:solidFill>
              <a:latin typeface="Calibri"/>
              <a:ea typeface="Calibri"/>
              <a:cs typeface="Calibri"/>
              <a:sym typeface="Calibri"/>
            </a:endParaRPr>
          </a:p>
        </p:txBody>
      </p:sp>
      <p:sp>
        <p:nvSpPr>
          <p:cNvPr id="387" name="Google Shape;387;g3fd488d97f_2_141:notes"/>
          <p:cNvSpPr txBox="1">
            <a:spLocks noGrp="1"/>
          </p:cNvSpPr>
          <p:nvPr>
            <p:ph type="sldNum" idx="12"/>
          </p:nvPr>
        </p:nvSpPr>
        <p:spPr>
          <a:xfrm>
            <a:off x="4053509" y="8969974"/>
            <a:ext cx="3101009" cy="472190"/>
          </a:xfrm>
          <a:prstGeom prst="rect">
            <a:avLst/>
          </a:prstGeom>
          <a:noFill/>
          <a:ln>
            <a:noFill/>
          </a:ln>
        </p:spPr>
        <p:txBody>
          <a:bodyPr spcFirstLastPara="1" wrap="square" lIns="94835" tIns="47405" rIns="94835" bIns="47405" anchor="b" anchorCtr="0">
            <a:noAutofit/>
          </a:bodyPr>
          <a:lstStyle/>
          <a:p>
            <a:fld id="{00000000-1234-1234-1234-123412341234}" type="slidenum">
              <a:rPr lang="es-AR">
                <a:solidFill>
                  <a:schemeClr val="dk1"/>
                </a:solidFill>
                <a:latin typeface="Calibri"/>
                <a:ea typeface="Calibri"/>
                <a:cs typeface="Calibri"/>
                <a:sym typeface="Calibri"/>
              </a:rPr>
              <a:pPr/>
              <a:t>31</a:t>
            </a:fld>
            <a:endParaRPr>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fd488d97f_2_158:notes"/>
          <p:cNvSpPr txBox="1">
            <a:spLocks noGrp="1"/>
          </p:cNvSpPr>
          <p:nvPr>
            <p:ph type="body" idx="1"/>
          </p:nvPr>
        </p:nvSpPr>
        <p:spPr>
          <a:xfrm>
            <a:off x="715618" y="4485807"/>
            <a:ext cx="5724938" cy="4249711"/>
          </a:xfrm>
          <a:prstGeom prst="rect">
            <a:avLst/>
          </a:prstGeom>
          <a:noFill/>
          <a:ln>
            <a:noFill/>
          </a:ln>
        </p:spPr>
        <p:txBody>
          <a:bodyPr spcFirstLastPara="1" wrap="square" lIns="94835" tIns="94835" rIns="94835" bIns="94835" anchor="ctr" anchorCtr="0">
            <a:noAutofit/>
          </a:bodyPr>
          <a:lstStyle/>
          <a:p>
            <a:pPr>
              <a:buClr>
                <a:schemeClr val="dk1"/>
              </a:buClr>
              <a:buSzPts val="1200"/>
            </a:pPr>
            <a:endParaRPr dirty="0">
              <a:solidFill>
                <a:schemeClr val="dk1"/>
              </a:solidFill>
              <a:latin typeface="Calibri"/>
              <a:ea typeface="Calibri"/>
              <a:cs typeface="Calibri"/>
              <a:sym typeface="Calibri"/>
            </a:endParaRPr>
          </a:p>
        </p:txBody>
      </p:sp>
      <p:sp>
        <p:nvSpPr>
          <p:cNvPr id="406" name="Google Shape;406;g3fd488d97f_2_158:notes"/>
          <p:cNvSpPr>
            <a:spLocks noGrp="1" noRot="1" noChangeAspect="1"/>
          </p:cNvSpPr>
          <p:nvPr>
            <p:ph type="sldImg" idx="2"/>
          </p:nvPr>
        </p:nvSpPr>
        <p:spPr>
          <a:xfrm>
            <a:off x="430213" y="708025"/>
            <a:ext cx="6296025" cy="3541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22405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s-AR" dirty="0"/>
          </a:p>
        </p:txBody>
      </p:sp>
      <p:sp>
        <p:nvSpPr>
          <p:cNvPr id="4" name="Slide Number Placeholder 3"/>
          <p:cNvSpPr>
            <a:spLocks noGrp="1"/>
          </p:cNvSpPr>
          <p:nvPr>
            <p:ph type="sldNum" sz="quarter" idx="10"/>
          </p:nvPr>
        </p:nvSpPr>
        <p:spPr/>
        <p:txBody>
          <a:bodyPr/>
          <a:lstStyle/>
          <a:p>
            <a:fld id="{0DB5930F-D7D4-4246-88E8-C50538DD885F}" type="slidenum">
              <a:rPr lang="es-AR" smtClean="0"/>
              <a:t>33</a:t>
            </a:fld>
            <a:endParaRPr lang="es-AR"/>
          </a:p>
        </p:txBody>
      </p:sp>
    </p:spTree>
    <p:extLst>
      <p:ext uri="{BB962C8B-B14F-4D97-AF65-F5344CB8AC3E}">
        <p14:creationId xmlns:p14="http://schemas.microsoft.com/office/powerpoint/2010/main" val="5113418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84820E-AE03-4C67-B664-64D6BA78CA71}" type="slidenum">
              <a:rPr lang="en-US" smtClean="0"/>
              <a:pPr/>
              <a:t>34</a:t>
            </a:fld>
            <a:endParaRPr lang="en-US" dirty="0"/>
          </a:p>
        </p:txBody>
      </p:sp>
    </p:spTree>
    <p:extLst>
      <p:ext uri="{BB962C8B-B14F-4D97-AF65-F5344CB8AC3E}">
        <p14:creationId xmlns:p14="http://schemas.microsoft.com/office/powerpoint/2010/main" val="3060090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0E26C9-9314-4536-9EC4-C75B431C3AD9}" type="slidenum">
              <a:rPr lang="en-US" smtClean="0"/>
              <a:t>35</a:t>
            </a:fld>
            <a:endParaRPr lang="en-US"/>
          </a:p>
        </p:txBody>
      </p:sp>
    </p:spTree>
    <p:extLst>
      <p:ext uri="{BB962C8B-B14F-4D97-AF65-F5344CB8AC3E}">
        <p14:creationId xmlns:p14="http://schemas.microsoft.com/office/powerpoint/2010/main" val="8362107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lnSpcReduction="10000"/>
          </a:bodyPr>
          <a:lstStyle/>
          <a:p>
            <a:pPr lvl="0">
              <a:buFont typeface="Arial" pitchFamily="34" charset="0"/>
              <a:buNone/>
            </a:pPr>
            <a:endParaRPr lang="en-US" sz="2400" dirty="0">
              <a:latin typeface="Calibri" pitchFamily="34" charset="0"/>
            </a:endParaRPr>
          </a:p>
        </p:txBody>
      </p:sp>
      <p:sp>
        <p:nvSpPr>
          <p:cNvPr id="4" name="Slide Number Placeholder 3"/>
          <p:cNvSpPr>
            <a:spLocks noGrp="1"/>
          </p:cNvSpPr>
          <p:nvPr>
            <p:ph type="sldNum" sz="quarter" idx="10"/>
          </p:nvPr>
        </p:nvSpPr>
        <p:spPr/>
        <p:txBody>
          <a:bodyPr/>
          <a:lstStyle/>
          <a:p>
            <a:fld id="{7984820E-AE03-4C67-B664-64D6BA78CA71}" type="slidenum">
              <a:rPr lang="en-US" smtClean="0"/>
              <a:pPr/>
              <a:t>36</a:t>
            </a:fld>
            <a:endParaRPr lang="en-US" dirty="0"/>
          </a:p>
        </p:txBody>
      </p:sp>
    </p:spTree>
    <p:extLst>
      <p:ext uri="{BB962C8B-B14F-4D97-AF65-F5344CB8AC3E}">
        <p14:creationId xmlns:p14="http://schemas.microsoft.com/office/powerpoint/2010/main" val="40488375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84820E-AE03-4C67-B664-64D6BA78CA71}" type="slidenum">
              <a:rPr lang="en-US" smtClean="0"/>
              <a:pPr/>
              <a:t>37</a:t>
            </a:fld>
            <a:endParaRPr lang="en-US" dirty="0"/>
          </a:p>
        </p:txBody>
      </p:sp>
    </p:spTree>
    <p:extLst>
      <p:ext uri="{BB962C8B-B14F-4D97-AF65-F5344CB8AC3E}">
        <p14:creationId xmlns:p14="http://schemas.microsoft.com/office/powerpoint/2010/main" val="38641370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FA1982-2C9C-4957-B11B-250598EA4296}" type="slidenum">
              <a:rPr lang="en-US" smtClean="0"/>
              <a:t>38</a:t>
            </a:fld>
            <a:endParaRPr lang="en-US"/>
          </a:p>
        </p:txBody>
      </p:sp>
    </p:spTree>
    <p:extLst>
      <p:ext uri="{BB962C8B-B14F-4D97-AF65-F5344CB8AC3E}">
        <p14:creationId xmlns:p14="http://schemas.microsoft.com/office/powerpoint/2010/main" val="3965943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R" dirty="0"/>
          </a:p>
        </p:txBody>
      </p:sp>
      <p:sp>
        <p:nvSpPr>
          <p:cNvPr id="4" name="Slide Number Placeholder 3"/>
          <p:cNvSpPr>
            <a:spLocks noGrp="1"/>
          </p:cNvSpPr>
          <p:nvPr>
            <p:ph type="sldNum" sz="quarter" idx="10"/>
          </p:nvPr>
        </p:nvSpPr>
        <p:spPr/>
        <p:txBody>
          <a:bodyPr/>
          <a:lstStyle/>
          <a:p>
            <a:fld id="{7984820E-AE03-4C67-B664-64D6BA78CA71}"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685800" y="1143000"/>
            <a:ext cx="5486400" cy="3086100"/>
          </a:xfrm>
          <a:ln/>
        </p:spPr>
      </p:sp>
      <p:sp>
        <p:nvSpPr>
          <p:cNvPr id="50179" name="Notes Placeholder 2"/>
          <p:cNvSpPr>
            <a:spLocks noGrp="1"/>
          </p:cNvSpPr>
          <p:nvPr>
            <p:ph type="body" idx="1"/>
          </p:nvPr>
        </p:nvSpPr>
        <p:spPr>
          <a:noFill/>
          <a:ln/>
        </p:spPr>
        <p:txBody>
          <a:bodyPr/>
          <a:lstStyle/>
          <a:p>
            <a:endParaRPr lang="en-US" dirty="0">
              <a:latin typeface="Arial" charset="0"/>
            </a:endParaRPr>
          </a:p>
        </p:txBody>
      </p:sp>
      <p:sp>
        <p:nvSpPr>
          <p:cNvPr id="50180" name="Slide Number Placeholder 3"/>
          <p:cNvSpPr>
            <a:spLocks noGrp="1"/>
          </p:cNvSpPr>
          <p:nvPr>
            <p:ph type="sldNum" sz="quarter" idx="5"/>
          </p:nvPr>
        </p:nvSpPr>
        <p:spPr>
          <a:noFill/>
        </p:spPr>
        <p:txBody>
          <a:bodyPr/>
          <a:lstStyle/>
          <a:p>
            <a:fld id="{42544D1B-5DCA-4023-A88A-A61DF72EC4D6}" type="slidenum">
              <a:rPr lang="en-US" smtClean="0">
                <a:latin typeface="Arial" charset="0"/>
              </a:rPr>
              <a:pPr/>
              <a:t>4</a:t>
            </a:fld>
            <a:endParaRPr lang="en-US">
              <a:latin typeface="Arial" charset="0"/>
            </a:endParaRPr>
          </a:p>
        </p:txBody>
      </p:sp>
    </p:spTree>
    <p:extLst>
      <p:ext uri="{BB962C8B-B14F-4D97-AF65-F5344CB8AC3E}">
        <p14:creationId xmlns:p14="http://schemas.microsoft.com/office/powerpoint/2010/main" val="11864583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R" dirty="0"/>
          </a:p>
        </p:txBody>
      </p:sp>
      <p:sp>
        <p:nvSpPr>
          <p:cNvPr id="4" name="Slide Number Placeholder 3"/>
          <p:cNvSpPr>
            <a:spLocks noGrp="1"/>
          </p:cNvSpPr>
          <p:nvPr>
            <p:ph type="sldNum" sz="quarter" idx="10"/>
          </p:nvPr>
        </p:nvSpPr>
        <p:spPr/>
        <p:txBody>
          <a:bodyPr/>
          <a:lstStyle/>
          <a:p>
            <a:fld id="{7984820E-AE03-4C67-B664-64D6BA78CA71}" type="slidenum">
              <a:rPr lang="en-US" smtClean="0"/>
              <a:pPr/>
              <a:t>40</a:t>
            </a:fld>
            <a:endParaRPr lang="en-US" dirty="0"/>
          </a:p>
        </p:txBody>
      </p:sp>
    </p:spTree>
    <p:extLst>
      <p:ext uri="{BB962C8B-B14F-4D97-AF65-F5344CB8AC3E}">
        <p14:creationId xmlns:p14="http://schemas.microsoft.com/office/powerpoint/2010/main" val="18554031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R" dirty="0"/>
          </a:p>
        </p:txBody>
      </p:sp>
      <p:sp>
        <p:nvSpPr>
          <p:cNvPr id="4" name="Slide Number Placeholder 3"/>
          <p:cNvSpPr>
            <a:spLocks noGrp="1"/>
          </p:cNvSpPr>
          <p:nvPr>
            <p:ph type="sldNum" sz="quarter" idx="10"/>
          </p:nvPr>
        </p:nvSpPr>
        <p:spPr/>
        <p:txBody>
          <a:bodyPr/>
          <a:lstStyle/>
          <a:p>
            <a:fld id="{7984820E-AE03-4C67-B664-64D6BA78CA71}" type="slidenum">
              <a:rPr lang="en-US" smtClean="0"/>
              <a:pPr/>
              <a:t>41</a:t>
            </a:fld>
            <a:endParaRPr lang="en-US" dirty="0"/>
          </a:p>
        </p:txBody>
      </p:sp>
    </p:spTree>
    <p:extLst>
      <p:ext uri="{BB962C8B-B14F-4D97-AF65-F5344CB8AC3E}">
        <p14:creationId xmlns:p14="http://schemas.microsoft.com/office/powerpoint/2010/main" val="24890366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4820E-AE03-4C67-B664-64D6BA78CA71}" type="slidenum">
              <a:rPr lang="en-US" smtClean="0"/>
              <a:pPr/>
              <a:t>42</a:t>
            </a:fld>
            <a:endParaRPr lang="en-US" dirty="0"/>
          </a:p>
        </p:txBody>
      </p:sp>
    </p:spTree>
    <p:extLst>
      <p:ext uri="{BB962C8B-B14F-4D97-AF65-F5344CB8AC3E}">
        <p14:creationId xmlns:p14="http://schemas.microsoft.com/office/powerpoint/2010/main" val="12633961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0E26C9-9314-4536-9EC4-C75B431C3AD9}" type="slidenum">
              <a:rPr lang="en-US" smtClean="0"/>
              <a:t>43</a:t>
            </a:fld>
            <a:endParaRPr lang="en-US"/>
          </a:p>
        </p:txBody>
      </p:sp>
    </p:spTree>
    <p:extLst>
      <p:ext uri="{BB962C8B-B14F-4D97-AF65-F5344CB8AC3E}">
        <p14:creationId xmlns:p14="http://schemas.microsoft.com/office/powerpoint/2010/main" val="2366733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0E26C9-9314-4536-9EC4-C75B431C3AD9}" type="slidenum">
              <a:rPr lang="en-US" smtClean="0"/>
              <a:t>44</a:t>
            </a:fld>
            <a:endParaRPr lang="en-US"/>
          </a:p>
        </p:txBody>
      </p:sp>
    </p:spTree>
    <p:extLst>
      <p:ext uri="{BB962C8B-B14F-4D97-AF65-F5344CB8AC3E}">
        <p14:creationId xmlns:p14="http://schemas.microsoft.com/office/powerpoint/2010/main" val="18759757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PR" dirty="0"/>
          </a:p>
        </p:txBody>
      </p:sp>
      <p:sp>
        <p:nvSpPr>
          <p:cNvPr id="4" name="Slide Number Placeholder 3"/>
          <p:cNvSpPr>
            <a:spLocks noGrp="1"/>
          </p:cNvSpPr>
          <p:nvPr>
            <p:ph type="sldNum" sz="quarter" idx="10"/>
          </p:nvPr>
        </p:nvSpPr>
        <p:spPr/>
        <p:txBody>
          <a:bodyPr/>
          <a:lstStyle/>
          <a:p>
            <a:fld id="{7984820E-AE03-4C67-B664-64D6BA78CA71}" type="slidenum">
              <a:rPr lang="en-US" smtClean="0"/>
              <a:pPr/>
              <a:t>45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84820E-AE03-4C67-B664-64D6BA78CA71}" type="slidenum">
              <a:rPr lang="en-US" smtClean="0"/>
              <a:pPr/>
              <a:t>5</a:t>
            </a:fld>
            <a:endParaRPr lang="en-US" dirty="0"/>
          </a:p>
        </p:txBody>
      </p:sp>
    </p:spTree>
    <p:extLst>
      <p:ext uri="{BB962C8B-B14F-4D97-AF65-F5344CB8AC3E}">
        <p14:creationId xmlns:p14="http://schemas.microsoft.com/office/powerpoint/2010/main" val="672512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0E26C9-9314-4536-9EC4-C75B431C3AD9}" type="slidenum">
              <a:rPr lang="en-US" smtClean="0"/>
              <a:t>6</a:t>
            </a:fld>
            <a:endParaRPr lang="en-US"/>
          </a:p>
        </p:txBody>
      </p:sp>
    </p:spTree>
    <p:extLst>
      <p:ext uri="{BB962C8B-B14F-4D97-AF65-F5344CB8AC3E}">
        <p14:creationId xmlns:p14="http://schemas.microsoft.com/office/powerpoint/2010/main" val="2078461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1478A2D-7DAB-4DB6-842C-11E3E9E7D891}" type="slidenum">
              <a:rPr lang="en-US" smtClean="0">
                <a:latin typeface="Arial" charset="0"/>
              </a:rPr>
              <a:pPr/>
              <a:t>7</a:t>
            </a:fld>
            <a:endParaRPr lang="en-US">
              <a:latin typeface="Arial" charset="0"/>
            </a:endParaRPr>
          </a:p>
        </p:txBody>
      </p:sp>
      <p:sp>
        <p:nvSpPr>
          <p:cNvPr id="48131" name="Rectangle 2"/>
          <p:cNvSpPr>
            <a:spLocks noGrp="1" noRot="1" noChangeAspect="1" noChangeArrowheads="1" noTextEdit="1"/>
          </p:cNvSpPr>
          <p:nvPr>
            <p:ph type="sldImg"/>
          </p:nvPr>
        </p:nvSpPr>
        <p:spPr>
          <a:xfrm>
            <a:off x="735013" y="1173163"/>
            <a:ext cx="5632450" cy="3168650"/>
          </a:xfrm>
          <a:ln/>
        </p:spPr>
      </p:sp>
      <p:sp>
        <p:nvSpPr>
          <p:cNvPr id="48132" name="Rectangle 3"/>
          <p:cNvSpPr>
            <a:spLocks noGrp="1" noChangeArrowheads="1"/>
          </p:cNvSpPr>
          <p:nvPr>
            <p:ph type="body" idx="1"/>
          </p:nvPr>
        </p:nvSpPr>
        <p:spPr>
          <a:noFill/>
          <a:ln/>
        </p:spPr>
        <p:txBody>
          <a:bodyPr/>
          <a:lstStyle/>
          <a:p>
            <a:endParaRPr lang="es-DO" dirty="0">
              <a:latin typeface="Arial" charset="0"/>
            </a:endParaRPr>
          </a:p>
        </p:txBody>
      </p:sp>
    </p:spTree>
    <p:extLst>
      <p:ext uri="{BB962C8B-B14F-4D97-AF65-F5344CB8AC3E}">
        <p14:creationId xmlns:p14="http://schemas.microsoft.com/office/powerpoint/2010/main" val="3611760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10"/>
          </p:nvPr>
        </p:nvSpPr>
        <p:spPr/>
        <p:txBody>
          <a:bodyPr/>
          <a:lstStyle/>
          <a:p>
            <a:fld id="{07B6EC44-9566-7447-80D1-23C96FCA203D}" type="slidenum">
              <a:rPr lang="es-AR" smtClean="0"/>
              <a:t>8</a:t>
            </a:fld>
            <a:endParaRPr lang="es-AR" dirty="0"/>
          </a:p>
        </p:txBody>
      </p:sp>
    </p:spTree>
    <p:extLst>
      <p:ext uri="{BB962C8B-B14F-4D97-AF65-F5344CB8AC3E}">
        <p14:creationId xmlns:p14="http://schemas.microsoft.com/office/powerpoint/2010/main" val="1704539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84820E-AE03-4C67-B664-64D6BA78CA7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2F1B7-8755-42C7-84A4-C785134FB8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C44E8C-3116-43BF-BBD0-FDFEB4C6E3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D70DE0-E41D-4279-BD83-59E0C249D748}"/>
              </a:ext>
            </a:extLst>
          </p:cNvPr>
          <p:cNvSpPr>
            <a:spLocks noGrp="1"/>
          </p:cNvSpPr>
          <p:nvPr>
            <p:ph type="dt" sz="half" idx="10"/>
          </p:nvPr>
        </p:nvSpPr>
        <p:spPr/>
        <p:txBody>
          <a:bodyPr/>
          <a:lstStyle/>
          <a:p>
            <a:fld id="{B33E2E7B-E5AA-4454-BC56-0225659FAF3F}" type="datetimeFigureOut">
              <a:rPr lang="en-US" smtClean="0"/>
              <a:t>9/11/20</a:t>
            </a:fld>
            <a:endParaRPr lang="en-US"/>
          </a:p>
        </p:txBody>
      </p:sp>
      <p:sp>
        <p:nvSpPr>
          <p:cNvPr id="5" name="Footer Placeholder 4">
            <a:extLst>
              <a:ext uri="{FF2B5EF4-FFF2-40B4-BE49-F238E27FC236}">
                <a16:creationId xmlns:a16="http://schemas.microsoft.com/office/drawing/2014/main" id="{038C4E9B-865E-4194-A238-E535845012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793E6-89EA-4A98-BBBE-627C5642F451}"/>
              </a:ext>
            </a:extLst>
          </p:cNvPr>
          <p:cNvSpPr>
            <a:spLocks noGrp="1"/>
          </p:cNvSpPr>
          <p:nvPr>
            <p:ph type="sldNum" sz="quarter" idx="12"/>
          </p:nvPr>
        </p:nvSpPr>
        <p:spPr/>
        <p:txBody>
          <a:bodyPr/>
          <a:lstStyle/>
          <a:p>
            <a:fld id="{86740345-B226-4D9B-93E9-191DDCDAE828}" type="slidenum">
              <a:rPr lang="en-US" smtClean="0"/>
              <a:t>‹#›</a:t>
            </a:fld>
            <a:endParaRPr lang="en-US"/>
          </a:p>
        </p:txBody>
      </p:sp>
    </p:spTree>
    <p:extLst>
      <p:ext uri="{BB962C8B-B14F-4D97-AF65-F5344CB8AC3E}">
        <p14:creationId xmlns:p14="http://schemas.microsoft.com/office/powerpoint/2010/main" val="2427136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B3634-56E1-42A4-B307-AF22C4E46E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6127CC-CA42-4F6A-9E36-01BF59A82C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A8773C-5A9A-442A-BC95-D015FA608DC9}"/>
              </a:ext>
            </a:extLst>
          </p:cNvPr>
          <p:cNvSpPr>
            <a:spLocks noGrp="1"/>
          </p:cNvSpPr>
          <p:nvPr>
            <p:ph type="dt" sz="half" idx="10"/>
          </p:nvPr>
        </p:nvSpPr>
        <p:spPr/>
        <p:txBody>
          <a:bodyPr/>
          <a:lstStyle/>
          <a:p>
            <a:fld id="{B33E2E7B-E5AA-4454-BC56-0225659FAF3F}" type="datetimeFigureOut">
              <a:rPr lang="en-US" smtClean="0"/>
              <a:t>9/11/20</a:t>
            </a:fld>
            <a:endParaRPr lang="en-US"/>
          </a:p>
        </p:txBody>
      </p:sp>
      <p:sp>
        <p:nvSpPr>
          <p:cNvPr id="5" name="Footer Placeholder 4">
            <a:extLst>
              <a:ext uri="{FF2B5EF4-FFF2-40B4-BE49-F238E27FC236}">
                <a16:creationId xmlns:a16="http://schemas.microsoft.com/office/drawing/2014/main" id="{5334C035-4864-476B-AAAE-E062E3FCDB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0F4EE-53A7-4E1A-B32C-E4A573F57039}"/>
              </a:ext>
            </a:extLst>
          </p:cNvPr>
          <p:cNvSpPr>
            <a:spLocks noGrp="1"/>
          </p:cNvSpPr>
          <p:nvPr>
            <p:ph type="sldNum" sz="quarter" idx="12"/>
          </p:nvPr>
        </p:nvSpPr>
        <p:spPr/>
        <p:txBody>
          <a:bodyPr/>
          <a:lstStyle/>
          <a:p>
            <a:fld id="{86740345-B226-4D9B-93E9-191DDCDAE828}" type="slidenum">
              <a:rPr lang="en-US" smtClean="0"/>
              <a:t>‹#›</a:t>
            </a:fld>
            <a:endParaRPr lang="en-US"/>
          </a:p>
        </p:txBody>
      </p:sp>
    </p:spTree>
    <p:extLst>
      <p:ext uri="{BB962C8B-B14F-4D97-AF65-F5344CB8AC3E}">
        <p14:creationId xmlns:p14="http://schemas.microsoft.com/office/powerpoint/2010/main" val="450269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B5A279-3CFF-4B51-920C-E441ED4AB0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151B73-54B2-4B62-B1F8-7AD2C999B9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431824-9D95-421A-A760-E6CFA434313C}"/>
              </a:ext>
            </a:extLst>
          </p:cNvPr>
          <p:cNvSpPr>
            <a:spLocks noGrp="1"/>
          </p:cNvSpPr>
          <p:nvPr>
            <p:ph type="dt" sz="half" idx="10"/>
          </p:nvPr>
        </p:nvSpPr>
        <p:spPr/>
        <p:txBody>
          <a:bodyPr/>
          <a:lstStyle/>
          <a:p>
            <a:fld id="{B33E2E7B-E5AA-4454-BC56-0225659FAF3F}" type="datetimeFigureOut">
              <a:rPr lang="en-US" smtClean="0"/>
              <a:t>9/11/20</a:t>
            </a:fld>
            <a:endParaRPr lang="en-US"/>
          </a:p>
        </p:txBody>
      </p:sp>
      <p:sp>
        <p:nvSpPr>
          <p:cNvPr id="5" name="Footer Placeholder 4">
            <a:extLst>
              <a:ext uri="{FF2B5EF4-FFF2-40B4-BE49-F238E27FC236}">
                <a16:creationId xmlns:a16="http://schemas.microsoft.com/office/drawing/2014/main" id="{97EC8CC4-A4F6-4D0C-B88C-79885ED34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743247-37BC-4FCB-B985-96C4B34AA3E9}"/>
              </a:ext>
            </a:extLst>
          </p:cNvPr>
          <p:cNvSpPr>
            <a:spLocks noGrp="1"/>
          </p:cNvSpPr>
          <p:nvPr>
            <p:ph type="sldNum" sz="quarter" idx="12"/>
          </p:nvPr>
        </p:nvSpPr>
        <p:spPr/>
        <p:txBody>
          <a:bodyPr/>
          <a:lstStyle/>
          <a:p>
            <a:fld id="{86740345-B226-4D9B-93E9-191DDCDAE828}" type="slidenum">
              <a:rPr lang="en-US" smtClean="0"/>
              <a:t>‹#›</a:t>
            </a:fld>
            <a:endParaRPr lang="en-US"/>
          </a:p>
        </p:txBody>
      </p:sp>
    </p:spTree>
    <p:extLst>
      <p:ext uri="{BB962C8B-B14F-4D97-AF65-F5344CB8AC3E}">
        <p14:creationId xmlns:p14="http://schemas.microsoft.com/office/powerpoint/2010/main" val="1077482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D981FD-9917-4FDA-8A0B-7FCAE9F6D9D7}" type="datetimeFigureOut">
              <a:rPr lang="en-US" smtClean="0"/>
              <a:pPr/>
              <a:t>9/11/20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238BBD-F00C-4855-B3EB-5BCEAA976F4C}" type="slidenum">
              <a:rPr lang="en-US" smtClean="0"/>
              <a:pPr/>
              <a:t>‹#›</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D981FD-9917-4FDA-8A0B-7FCAE9F6D9D7}" type="datetimeFigureOut">
              <a:rPr lang="en-US" smtClean="0"/>
              <a:pPr/>
              <a:t>9/11/20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238BBD-F00C-4855-B3EB-5BCEAA976F4C}"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D981FD-9917-4FDA-8A0B-7FCAE9F6D9D7}" type="datetimeFigureOut">
              <a:rPr lang="en-US" smtClean="0"/>
              <a:pPr/>
              <a:t>9/11/20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238BBD-F00C-4855-B3EB-5BCEAA976F4C}"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D981FD-9917-4FDA-8A0B-7FCAE9F6D9D7}" type="datetimeFigureOut">
              <a:rPr lang="en-US" smtClean="0"/>
              <a:pPr/>
              <a:t>9/11/20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238BBD-F00C-4855-B3EB-5BCEAA976F4C}" type="slidenum">
              <a:rPr lang="en-US" smtClean="0"/>
              <a:pPr/>
              <a:t>‹#›</a:t>
            </a:fld>
            <a:endParaRPr lang="en-US" dirty="0"/>
          </a:p>
        </p:txBody>
      </p:sp>
    </p:spTree>
    <p:extLst>
      <p:ext uri="{BB962C8B-B14F-4D97-AF65-F5344CB8AC3E}">
        <p14:creationId xmlns:p14="http://schemas.microsoft.com/office/powerpoint/2010/main" val="397564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E1A2DB-149A-4249-8651-D10461AA9110}" type="datetime1">
              <a:rPr lang="en-US" smtClean="0"/>
              <a:t>9/11/20</a:t>
            </a:fld>
            <a:endParaRPr lang="en-US" dirty="0"/>
          </a:p>
        </p:txBody>
      </p:sp>
      <p:sp>
        <p:nvSpPr>
          <p:cNvPr id="8" name="Footer Placeholder 7"/>
          <p:cNvSpPr>
            <a:spLocks noGrp="1"/>
          </p:cNvSpPr>
          <p:nvPr>
            <p:ph type="ftr" sz="quarter" idx="11"/>
          </p:nvPr>
        </p:nvSpPr>
        <p:spPr/>
        <p:txBody>
          <a:bodyPr/>
          <a:lstStyle/>
          <a:p>
            <a:r>
              <a:rPr lang="en-US"/>
              <a:t>Casa de Esperanza 2020</a:t>
            </a:r>
            <a:endParaRPr lang="en-US" dirty="0"/>
          </a:p>
        </p:txBody>
      </p:sp>
      <p:sp>
        <p:nvSpPr>
          <p:cNvPr id="9" name="Slide Number Placeholder 8"/>
          <p:cNvSpPr>
            <a:spLocks noGrp="1"/>
          </p:cNvSpPr>
          <p:nvPr>
            <p:ph type="sldNum" sz="quarter" idx="12"/>
          </p:nvPr>
        </p:nvSpPr>
        <p:spPr/>
        <p:txBody>
          <a:bodyPr/>
          <a:lstStyle/>
          <a:p>
            <a:fld id="{3C238BBD-F00C-4855-B3EB-5BCEAA976F4C}" type="slidenum">
              <a:rPr lang="en-US" smtClean="0"/>
              <a:pPr/>
              <a:t>‹#›</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en-US" dirty="0"/>
              <a:t>Casa de Esperanza 2020</a:t>
            </a:r>
          </a:p>
        </p:txBody>
      </p:sp>
      <p:sp>
        <p:nvSpPr>
          <p:cNvPr id="6" name="Slide Number Placeholder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3C238BBD-F00C-4855-B3EB-5BCEAA976F4C}"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31480E-FF55-42D6-8D02-5EDE44282175}" type="datetime1">
              <a:rPr lang="en-US" smtClean="0"/>
              <a:t>9/11/20</a:t>
            </a:fld>
            <a:endParaRPr lang="en-US" dirty="0"/>
          </a:p>
        </p:txBody>
      </p:sp>
      <p:sp>
        <p:nvSpPr>
          <p:cNvPr id="6" name="Footer Placeholder 5"/>
          <p:cNvSpPr>
            <a:spLocks noGrp="1"/>
          </p:cNvSpPr>
          <p:nvPr>
            <p:ph type="ftr" sz="quarter" idx="11"/>
          </p:nvPr>
        </p:nvSpPr>
        <p:spPr/>
        <p:txBody>
          <a:bodyPr/>
          <a:lstStyle/>
          <a:p>
            <a:r>
              <a:rPr lang="en-US"/>
              <a:t>Casa de Esperanza 2020</a:t>
            </a:r>
            <a:endParaRPr lang="en-US" dirty="0"/>
          </a:p>
        </p:txBody>
      </p:sp>
      <p:sp>
        <p:nvSpPr>
          <p:cNvPr id="7" name="Slide Number Placeholder 6"/>
          <p:cNvSpPr>
            <a:spLocks noGrp="1"/>
          </p:cNvSpPr>
          <p:nvPr>
            <p:ph type="sldNum" sz="quarter" idx="12"/>
          </p:nvPr>
        </p:nvSpPr>
        <p:spPr/>
        <p:txBody>
          <a:bodyPr/>
          <a:lstStyle>
            <a:lvl1pPr>
              <a:defRPr b="0"/>
            </a:lvl1pPr>
          </a:lstStyle>
          <a:p>
            <a:fld id="{3C238BBD-F00C-4855-B3EB-5BCEAA976F4C}"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6"/>
        <p:cNvGrpSpPr/>
        <p:nvPr/>
      </p:nvGrpSpPr>
      <p:grpSpPr>
        <a:xfrm>
          <a:off x="0" y="0"/>
          <a:ext cx="0" cy="0"/>
          <a:chOff x="0" y="0"/>
          <a:chExt cx="0" cy="0"/>
        </a:xfrm>
      </p:grpSpPr>
      <p:sp>
        <p:nvSpPr>
          <p:cNvPr id="67" name="Google Shape;67;p16"/>
          <p:cNvSpPr/>
          <p:nvPr/>
        </p:nvSpPr>
        <p:spPr>
          <a:xfrm>
            <a:off x="-167" y="6727600"/>
            <a:ext cx="12192000" cy="130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cxnSp>
        <p:nvCxnSpPr>
          <p:cNvPr id="68" name="Google Shape;68;p16"/>
          <p:cNvCxnSpPr/>
          <p:nvPr/>
        </p:nvCxnSpPr>
        <p:spPr>
          <a:xfrm>
            <a:off x="559233" y="1538927"/>
            <a:ext cx="513600" cy="0"/>
          </a:xfrm>
          <a:prstGeom prst="straightConnector1">
            <a:avLst/>
          </a:prstGeom>
          <a:noFill/>
          <a:ln w="28575" cap="flat" cmpd="sng">
            <a:solidFill>
              <a:schemeClr val="dk1"/>
            </a:solidFill>
            <a:prstDash val="solid"/>
            <a:round/>
            <a:headEnd type="none" w="sm" len="sm"/>
            <a:tailEnd type="none" w="sm" len="sm"/>
          </a:ln>
        </p:spPr>
      </p:cxnSp>
      <p:sp>
        <p:nvSpPr>
          <p:cNvPr id="69" name="Google Shape;69;p16"/>
          <p:cNvSpPr txBox="1">
            <a:spLocks noGrp="1"/>
          </p:cNvSpPr>
          <p:nvPr>
            <p:ph type="title"/>
          </p:nvPr>
        </p:nvSpPr>
        <p:spPr>
          <a:xfrm>
            <a:off x="415600" y="496967"/>
            <a:ext cx="11360800" cy="860000"/>
          </a:xfrm>
          <a:prstGeom prst="rect">
            <a:avLst/>
          </a:prstGeom>
        </p:spPr>
        <p:txBody>
          <a:bodyPr spcFirstLastPara="1" wrap="square" lIns="91425" tIns="91425" rIns="91425" bIns="91425" anchor="t" anchorCtr="0"/>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0" name="Google Shape;70;p16"/>
          <p:cNvSpPr txBox="1">
            <a:spLocks noGrp="1"/>
          </p:cNvSpPr>
          <p:nvPr>
            <p:ph type="body" idx="1"/>
          </p:nvPr>
        </p:nvSpPr>
        <p:spPr>
          <a:xfrm>
            <a:off x="415600" y="1890400"/>
            <a:ext cx="11360800" cy="42012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1" name="Google Shape;71;p1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5881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B9907-9056-4B77-AB6F-2D03721430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D50ECD-DD8D-4EB1-8824-4B7A500CD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7E02B-64CC-4FE6-97A5-4D34E50A5C9F}"/>
              </a:ext>
            </a:extLst>
          </p:cNvPr>
          <p:cNvSpPr>
            <a:spLocks noGrp="1"/>
          </p:cNvSpPr>
          <p:nvPr>
            <p:ph type="dt" sz="half" idx="10"/>
          </p:nvPr>
        </p:nvSpPr>
        <p:spPr/>
        <p:txBody>
          <a:bodyPr/>
          <a:lstStyle/>
          <a:p>
            <a:fld id="{B33E2E7B-E5AA-4454-BC56-0225659FAF3F}" type="datetimeFigureOut">
              <a:rPr lang="en-US" smtClean="0"/>
              <a:t>9/11/20</a:t>
            </a:fld>
            <a:endParaRPr lang="en-US"/>
          </a:p>
        </p:txBody>
      </p:sp>
      <p:sp>
        <p:nvSpPr>
          <p:cNvPr id="5" name="Footer Placeholder 4">
            <a:extLst>
              <a:ext uri="{FF2B5EF4-FFF2-40B4-BE49-F238E27FC236}">
                <a16:creationId xmlns:a16="http://schemas.microsoft.com/office/drawing/2014/main" id="{62FC25DC-6DD6-47B7-A11E-3AB499B51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48580-2CB1-4B6D-A5E5-95585BC32505}"/>
              </a:ext>
            </a:extLst>
          </p:cNvPr>
          <p:cNvSpPr>
            <a:spLocks noGrp="1"/>
          </p:cNvSpPr>
          <p:nvPr>
            <p:ph type="sldNum" sz="quarter" idx="12"/>
          </p:nvPr>
        </p:nvSpPr>
        <p:spPr/>
        <p:txBody>
          <a:bodyPr/>
          <a:lstStyle/>
          <a:p>
            <a:fld id="{86740345-B226-4D9B-93E9-191DDCDAE828}" type="slidenum">
              <a:rPr lang="en-US" smtClean="0"/>
              <a:t>‹#›</a:t>
            </a:fld>
            <a:endParaRPr lang="en-US"/>
          </a:p>
        </p:txBody>
      </p:sp>
    </p:spTree>
    <p:extLst>
      <p:ext uri="{BB962C8B-B14F-4D97-AF65-F5344CB8AC3E}">
        <p14:creationId xmlns:p14="http://schemas.microsoft.com/office/powerpoint/2010/main" val="3756012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72"/>
        <p:cNvGrpSpPr/>
        <p:nvPr/>
      </p:nvGrpSpPr>
      <p:grpSpPr>
        <a:xfrm>
          <a:off x="0" y="0"/>
          <a:ext cx="0" cy="0"/>
          <a:chOff x="0" y="0"/>
          <a:chExt cx="0" cy="0"/>
        </a:xfrm>
      </p:grpSpPr>
      <p:cxnSp>
        <p:nvCxnSpPr>
          <p:cNvPr id="73" name="Google Shape;73;p17"/>
          <p:cNvCxnSpPr/>
          <p:nvPr/>
        </p:nvCxnSpPr>
        <p:spPr>
          <a:xfrm>
            <a:off x="559233" y="1538927"/>
            <a:ext cx="513600" cy="0"/>
          </a:xfrm>
          <a:prstGeom prst="straightConnector1">
            <a:avLst/>
          </a:prstGeom>
          <a:noFill/>
          <a:ln w="28575" cap="flat" cmpd="sng">
            <a:solidFill>
              <a:schemeClr val="dk1"/>
            </a:solidFill>
            <a:prstDash val="solid"/>
            <a:round/>
            <a:headEnd type="none" w="sm" len="sm"/>
            <a:tailEnd type="none" w="sm" len="sm"/>
          </a:ln>
        </p:spPr>
      </p:cxnSp>
      <p:sp>
        <p:nvSpPr>
          <p:cNvPr id="74" name="Google Shape;74;p17"/>
          <p:cNvSpPr txBox="1">
            <a:spLocks noGrp="1"/>
          </p:cNvSpPr>
          <p:nvPr>
            <p:ph type="title"/>
          </p:nvPr>
        </p:nvSpPr>
        <p:spPr>
          <a:xfrm>
            <a:off x="415600" y="496967"/>
            <a:ext cx="11360800" cy="860000"/>
          </a:xfrm>
          <a:prstGeom prst="rect">
            <a:avLst/>
          </a:prstGeom>
        </p:spPr>
        <p:txBody>
          <a:bodyPr spcFirstLastPara="1" wrap="square" lIns="91425" tIns="91425" rIns="91425" bIns="91425" anchor="t" anchorCtr="0"/>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5" name="Google Shape;75;p17"/>
          <p:cNvSpPr txBox="1">
            <a:spLocks noGrp="1"/>
          </p:cNvSpPr>
          <p:nvPr>
            <p:ph type="body" idx="1"/>
          </p:nvPr>
        </p:nvSpPr>
        <p:spPr>
          <a:xfrm>
            <a:off x="415600" y="1890600"/>
            <a:ext cx="5333200" cy="4201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7"/>
          <p:cNvSpPr txBox="1">
            <a:spLocks noGrp="1"/>
          </p:cNvSpPr>
          <p:nvPr>
            <p:ph type="body" idx="2"/>
          </p:nvPr>
        </p:nvSpPr>
        <p:spPr>
          <a:xfrm>
            <a:off x="6443200" y="1890600"/>
            <a:ext cx="5333200" cy="4201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7" name="Google Shape;77;p1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711167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1"/>
        <p:cNvGrpSpPr/>
        <p:nvPr/>
      </p:nvGrpSpPr>
      <p:grpSpPr>
        <a:xfrm>
          <a:off x="0" y="0"/>
          <a:ext cx="0" cy="0"/>
          <a:chOff x="0" y="0"/>
          <a:chExt cx="0" cy="0"/>
        </a:xfrm>
      </p:grpSpPr>
      <p:sp>
        <p:nvSpPr>
          <p:cNvPr id="62" name="Google Shape;62;p15"/>
          <p:cNvSpPr/>
          <p:nvPr/>
        </p:nvSpPr>
        <p:spPr>
          <a:xfrm>
            <a:off x="782295" y="6769200"/>
            <a:ext cx="10627600" cy="88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 name="Google Shape;63;p15"/>
          <p:cNvSpPr/>
          <p:nvPr/>
        </p:nvSpPr>
        <p:spPr>
          <a:xfrm>
            <a:off x="782295" y="0"/>
            <a:ext cx="10627600" cy="88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 name="Google Shape;64;p15"/>
          <p:cNvSpPr txBox="1">
            <a:spLocks noGrp="1"/>
          </p:cNvSpPr>
          <p:nvPr>
            <p:ph type="title"/>
          </p:nvPr>
        </p:nvSpPr>
        <p:spPr>
          <a:xfrm>
            <a:off x="679400" y="2561800"/>
            <a:ext cx="10833200" cy="17344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5" name="Google Shape;65;p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716079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674DC-0DC1-F440-91A0-CB09BEDE1B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DCD466-ED78-754E-8E27-E5072BC6543D}"/>
              </a:ext>
            </a:extLst>
          </p:cNvPr>
          <p:cNvSpPr>
            <a:spLocks noGrp="1"/>
          </p:cNvSpPr>
          <p:nvPr>
            <p:ph type="dt" sz="half" idx="10"/>
          </p:nvPr>
        </p:nvSpPr>
        <p:spPr/>
        <p:txBody>
          <a:bodyPr/>
          <a:lstStyle/>
          <a:p>
            <a:fld id="{41DEA11D-0C53-BA49-AE86-105B1FF86E5A}" type="datetime1">
              <a:rPr lang="en-US" smtClean="0"/>
              <a:t>9/11/20</a:t>
            </a:fld>
            <a:endParaRPr lang="en-US"/>
          </a:p>
        </p:txBody>
      </p:sp>
      <p:sp>
        <p:nvSpPr>
          <p:cNvPr id="4" name="Footer Placeholder 3">
            <a:extLst>
              <a:ext uri="{FF2B5EF4-FFF2-40B4-BE49-F238E27FC236}">
                <a16:creationId xmlns:a16="http://schemas.microsoft.com/office/drawing/2014/main" id="{C344B2D5-A0D3-8742-AC60-BCF1FFF688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61C78C-FBD0-3743-8839-5B9055C2C5FE}"/>
              </a:ext>
            </a:extLst>
          </p:cNvPr>
          <p:cNvSpPr>
            <a:spLocks noGrp="1"/>
          </p:cNvSpPr>
          <p:nvPr>
            <p:ph type="sldNum" sz="quarter" idx="12"/>
          </p:nvPr>
        </p:nvSpPr>
        <p:spPr/>
        <p:txBody>
          <a:bodyPr/>
          <a:lstStyle/>
          <a:p>
            <a:fld id="{282180D8-0A9C-2942-A039-54FC10BA7CBF}" type="slidenum">
              <a:rPr lang="en-US" smtClean="0"/>
              <a:pPr/>
              <a:t>‹#›</a:t>
            </a:fld>
            <a:endParaRPr lang="en-US" dirty="0"/>
          </a:p>
        </p:txBody>
      </p:sp>
      <p:sp>
        <p:nvSpPr>
          <p:cNvPr id="7" name="Content Placeholder 6">
            <a:extLst>
              <a:ext uri="{FF2B5EF4-FFF2-40B4-BE49-F238E27FC236}">
                <a16:creationId xmlns:a16="http://schemas.microsoft.com/office/drawing/2014/main" id="{457E2C5B-1D29-4040-98D2-B7C4B5A17CBE}"/>
              </a:ext>
            </a:extLst>
          </p:cNvPr>
          <p:cNvSpPr>
            <a:spLocks noGrp="1"/>
          </p:cNvSpPr>
          <p:nvPr>
            <p:ph sz="quarter" idx="13"/>
          </p:nvPr>
        </p:nvSpPr>
        <p:spPr>
          <a:xfrm>
            <a:off x="271403" y="1857460"/>
            <a:ext cx="2745316" cy="3494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6">
            <a:extLst>
              <a:ext uri="{FF2B5EF4-FFF2-40B4-BE49-F238E27FC236}">
                <a16:creationId xmlns:a16="http://schemas.microsoft.com/office/drawing/2014/main" id="{47740EED-DA36-B84B-88FA-DAB9C1B0772C}"/>
              </a:ext>
            </a:extLst>
          </p:cNvPr>
          <p:cNvSpPr>
            <a:spLocks noGrp="1"/>
          </p:cNvSpPr>
          <p:nvPr>
            <p:ph sz="quarter" idx="14"/>
          </p:nvPr>
        </p:nvSpPr>
        <p:spPr>
          <a:xfrm>
            <a:off x="3350686" y="1857460"/>
            <a:ext cx="2745316" cy="3494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a:extLst>
              <a:ext uri="{FF2B5EF4-FFF2-40B4-BE49-F238E27FC236}">
                <a16:creationId xmlns:a16="http://schemas.microsoft.com/office/drawing/2014/main" id="{8BDBF3F9-C9A7-234E-9883-CDE4EBB23A69}"/>
              </a:ext>
            </a:extLst>
          </p:cNvPr>
          <p:cNvSpPr>
            <a:spLocks noGrp="1"/>
          </p:cNvSpPr>
          <p:nvPr>
            <p:ph sz="quarter" idx="15"/>
          </p:nvPr>
        </p:nvSpPr>
        <p:spPr>
          <a:xfrm>
            <a:off x="6367403" y="1857456"/>
            <a:ext cx="2745316" cy="3494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a:extLst>
              <a:ext uri="{FF2B5EF4-FFF2-40B4-BE49-F238E27FC236}">
                <a16:creationId xmlns:a16="http://schemas.microsoft.com/office/drawing/2014/main" id="{A9E4A285-A77E-D848-86D4-0AB13A3FF0C5}"/>
              </a:ext>
            </a:extLst>
          </p:cNvPr>
          <p:cNvSpPr>
            <a:spLocks noGrp="1"/>
          </p:cNvSpPr>
          <p:nvPr>
            <p:ph sz="quarter" idx="16"/>
          </p:nvPr>
        </p:nvSpPr>
        <p:spPr>
          <a:xfrm>
            <a:off x="9292682" y="1857456"/>
            <a:ext cx="2745316" cy="3494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6595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D981FD-9917-4FDA-8A0B-7FCAE9F6D9D7}" type="datetimeFigureOut">
              <a:rPr lang="en-US" smtClean="0"/>
              <a:pPr/>
              <a:t>9/11/20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238BBD-F00C-4855-B3EB-5BCEAA976F4C}" type="slidenum">
              <a:rPr lang="en-US" smtClean="0"/>
              <a:pPr/>
              <a:t>‹#›</a:t>
            </a:fld>
            <a:endParaRPr lang="en-US" dirty="0"/>
          </a:p>
        </p:txBody>
      </p:sp>
    </p:spTree>
    <p:extLst>
      <p:ext uri="{BB962C8B-B14F-4D97-AF65-F5344CB8AC3E}">
        <p14:creationId xmlns:p14="http://schemas.microsoft.com/office/powerpoint/2010/main" val="803959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23F03-C031-45CA-902E-F16B869D9C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38CC29-5D36-46C1-A4E8-B291570A95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CF03F0-23F3-44F5-B350-509207A5DF04}"/>
              </a:ext>
            </a:extLst>
          </p:cNvPr>
          <p:cNvSpPr>
            <a:spLocks noGrp="1"/>
          </p:cNvSpPr>
          <p:nvPr>
            <p:ph type="dt" sz="half" idx="10"/>
          </p:nvPr>
        </p:nvSpPr>
        <p:spPr/>
        <p:txBody>
          <a:bodyPr/>
          <a:lstStyle/>
          <a:p>
            <a:fld id="{B33E2E7B-E5AA-4454-BC56-0225659FAF3F}" type="datetimeFigureOut">
              <a:rPr lang="en-US" smtClean="0"/>
              <a:t>9/11/20</a:t>
            </a:fld>
            <a:endParaRPr lang="en-US"/>
          </a:p>
        </p:txBody>
      </p:sp>
      <p:sp>
        <p:nvSpPr>
          <p:cNvPr id="5" name="Footer Placeholder 4">
            <a:extLst>
              <a:ext uri="{FF2B5EF4-FFF2-40B4-BE49-F238E27FC236}">
                <a16:creationId xmlns:a16="http://schemas.microsoft.com/office/drawing/2014/main" id="{F858B85C-8EA3-48C2-9672-421327262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F08C1D-9173-40F2-BCFD-F9D5AA9A0AB8}"/>
              </a:ext>
            </a:extLst>
          </p:cNvPr>
          <p:cNvSpPr>
            <a:spLocks noGrp="1"/>
          </p:cNvSpPr>
          <p:nvPr>
            <p:ph type="sldNum" sz="quarter" idx="12"/>
          </p:nvPr>
        </p:nvSpPr>
        <p:spPr/>
        <p:txBody>
          <a:bodyPr/>
          <a:lstStyle/>
          <a:p>
            <a:fld id="{86740345-B226-4D9B-93E9-191DDCDAE828}" type="slidenum">
              <a:rPr lang="en-US" smtClean="0"/>
              <a:t>‹#›</a:t>
            </a:fld>
            <a:endParaRPr lang="en-US"/>
          </a:p>
        </p:txBody>
      </p:sp>
    </p:spTree>
    <p:extLst>
      <p:ext uri="{BB962C8B-B14F-4D97-AF65-F5344CB8AC3E}">
        <p14:creationId xmlns:p14="http://schemas.microsoft.com/office/powerpoint/2010/main" val="3552973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FB08E-A381-46E7-A9E0-0717F55C35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445FEF-33F4-4109-9893-5DA774B68B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6A71A9-70DA-4CAB-871A-1A0DB63311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C48850-22C4-4807-83F9-7A46E4CA8045}"/>
              </a:ext>
            </a:extLst>
          </p:cNvPr>
          <p:cNvSpPr>
            <a:spLocks noGrp="1"/>
          </p:cNvSpPr>
          <p:nvPr>
            <p:ph type="dt" sz="half" idx="10"/>
          </p:nvPr>
        </p:nvSpPr>
        <p:spPr/>
        <p:txBody>
          <a:bodyPr/>
          <a:lstStyle/>
          <a:p>
            <a:fld id="{B33E2E7B-E5AA-4454-BC56-0225659FAF3F}" type="datetimeFigureOut">
              <a:rPr lang="en-US" smtClean="0"/>
              <a:t>9/11/20</a:t>
            </a:fld>
            <a:endParaRPr lang="en-US"/>
          </a:p>
        </p:txBody>
      </p:sp>
      <p:sp>
        <p:nvSpPr>
          <p:cNvPr id="6" name="Footer Placeholder 5">
            <a:extLst>
              <a:ext uri="{FF2B5EF4-FFF2-40B4-BE49-F238E27FC236}">
                <a16:creationId xmlns:a16="http://schemas.microsoft.com/office/drawing/2014/main" id="{AE4F279D-8B09-4B6B-B1E4-C9F6930806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DE5A3D-DBA5-4A36-AAE0-5BE08616C67D}"/>
              </a:ext>
            </a:extLst>
          </p:cNvPr>
          <p:cNvSpPr>
            <a:spLocks noGrp="1"/>
          </p:cNvSpPr>
          <p:nvPr>
            <p:ph type="sldNum" sz="quarter" idx="12"/>
          </p:nvPr>
        </p:nvSpPr>
        <p:spPr/>
        <p:txBody>
          <a:bodyPr/>
          <a:lstStyle/>
          <a:p>
            <a:fld id="{86740345-B226-4D9B-93E9-191DDCDAE828}" type="slidenum">
              <a:rPr lang="en-US" smtClean="0"/>
              <a:t>‹#›</a:t>
            </a:fld>
            <a:endParaRPr lang="en-US"/>
          </a:p>
        </p:txBody>
      </p:sp>
    </p:spTree>
    <p:extLst>
      <p:ext uri="{BB962C8B-B14F-4D97-AF65-F5344CB8AC3E}">
        <p14:creationId xmlns:p14="http://schemas.microsoft.com/office/powerpoint/2010/main" val="2524108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AE117-F622-468C-9F78-FFA709963B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FF1A36-C465-4A95-A96E-239C9BE2F3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6824E9-11F7-4F9A-A44A-ABE56E6115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687365-852F-412D-A6C9-46397B4028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93931A-4344-4C62-9C4C-705BF12862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F8F30F-9579-4A16-A76C-2D0B598E0B2F}"/>
              </a:ext>
            </a:extLst>
          </p:cNvPr>
          <p:cNvSpPr>
            <a:spLocks noGrp="1"/>
          </p:cNvSpPr>
          <p:nvPr>
            <p:ph type="dt" sz="half" idx="10"/>
          </p:nvPr>
        </p:nvSpPr>
        <p:spPr/>
        <p:txBody>
          <a:bodyPr/>
          <a:lstStyle/>
          <a:p>
            <a:fld id="{B33E2E7B-E5AA-4454-BC56-0225659FAF3F}" type="datetimeFigureOut">
              <a:rPr lang="en-US" smtClean="0"/>
              <a:t>9/11/20</a:t>
            </a:fld>
            <a:endParaRPr lang="en-US"/>
          </a:p>
        </p:txBody>
      </p:sp>
      <p:sp>
        <p:nvSpPr>
          <p:cNvPr id="8" name="Footer Placeholder 7">
            <a:extLst>
              <a:ext uri="{FF2B5EF4-FFF2-40B4-BE49-F238E27FC236}">
                <a16:creationId xmlns:a16="http://schemas.microsoft.com/office/drawing/2014/main" id="{73AA43B2-EC80-4652-AC0A-3B5BD680D2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AC20ED-CE86-42F7-85B7-D6AF0E9C16F9}"/>
              </a:ext>
            </a:extLst>
          </p:cNvPr>
          <p:cNvSpPr>
            <a:spLocks noGrp="1"/>
          </p:cNvSpPr>
          <p:nvPr>
            <p:ph type="sldNum" sz="quarter" idx="12"/>
          </p:nvPr>
        </p:nvSpPr>
        <p:spPr/>
        <p:txBody>
          <a:bodyPr/>
          <a:lstStyle/>
          <a:p>
            <a:fld id="{86740345-B226-4D9B-93E9-191DDCDAE828}" type="slidenum">
              <a:rPr lang="en-US" smtClean="0"/>
              <a:t>‹#›</a:t>
            </a:fld>
            <a:endParaRPr lang="en-US"/>
          </a:p>
        </p:txBody>
      </p:sp>
    </p:spTree>
    <p:extLst>
      <p:ext uri="{BB962C8B-B14F-4D97-AF65-F5344CB8AC3E}">
        <p14:creationId xmlns:p14="http://schemas.microsoft.com/office/powerpoint/2010/main" val="1825154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AA4F3-70E5-4671-B3A9-10F247F120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F48411-9CDB-47A7-8517-002A677F5E05}"/>
              </a:ext>
            </a:extLst>
          </p:cNvPr>
          <p:cNvSpPr>
            <a:spLocks noGrp="1"/>
          </p:cNvSpPr>
          <p:nvPr>
            <p:ph type="dt" sz="half" idx="10"/>
          </p:nvPr>
        </p:nvSpPr>
        <p:spPr/>
        <p:txBody>
          <a:bodyPr/>
          <a:lstStyle/>
          <a:p>
            <a:fld id="{B33E2E7B-E5AA-4454-BC56-0225659FAF3F}" type="datetimeFigureOut">
              <a:rPr lang="en-US" smtClean="0"/>
              <a:t>9/11/20</a:t>
            </a:fld>
            <a:endParaRPr lang="en-US"/>
          </a:p>
        </p:txBody>
      </p:sp>
      <p:sp>
        <p:nvSpPr>
          <p:cNvPr id="4" name="Footer Placeholder 3">
            <a:extLst>
              <a:ext uri="{FF2B5EF4-FFF2-40B4-BE49-F238E27FC236}">
                <a16:creationId xmlns:a16="http://schemas.microsoft.com/office/drawing/2014/main" id="{56866281-D900-4297-87B6-5022D87F4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F4867-E9F6-468A-A364-1E41999E70C7}"/>
              </a:ext>
            </a:extLst>
          </p:cNvPr>
          <p:cNvSpPr>
            <a:spLocks noGrp="1"/>
          </p:cNvSpPr>
          <p:nvPr>
            <p:ph type="sldNum" sz="quarter" idx="12"/>
          </p:nvPr>
        </p:nvSpPr>
        <p:spPr/>
        <p:txBody>
          <a:bodyPr/>
          <a:lstStyle/>
          <a:p>
            <a:fld id="{86740345-B226-4D9B-93E9-191DDCDAE828}" type="slidenum">
              <a:rPr lang="en-US" smtClean="0"/>
              <a:t>‹#›</a:t>
            </a:fld>
            <a:endParaRPr lang="en-US"/>
          </a:p>
        </p:txBody>
      </p:sp>
    </p:spTree>
    <p:extLst>
      <p:ext uri="{BB962C8B-B14F-4D97-AF65-F5344CB8AC3E}">
        <p14:creationId xmlns:p14="http://schemas.microsoft.com/office/powerpoint/2010/main" val="1296779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C0089B-1B42-4706-BF10-5202DBD5C21E}"/>
              </a:ext>
            </a:extLst>
          </p:cNvPr>
          <p:cNvSpPr>
            <a:spLocks noGrp="1"/>
          </p:cNvSpPr>
          <p:nvPr>
            <p:ph type="dt" sz="half" idx="10"/>
          </p:nvPr>
        </p:nvSpPr>
        <p:spPr/>
        <p:txBody>
          <a:bodyPr/>
          <a:lstStyle/>
          <a:p>
            <a:fld id="{B33E2E7B-E5AA-4454-BC56-0225659FAF3F}" type="datetimeFigureOut">
              <a:rPr lang="en-US" smtClean="0"/>
              <a:t>9/11/20</a:t>
            </a:fld>
            <a:endParaRPr lang="en-US"/>
          </a:p>
        </p:txBody>
      </p:sp>
      <p:sp>
        <p:nvSpPr>
          <p:cNvPr id="3" name="Footer Placeholder 2">
            <a:extLst>
              <a:ext uri="{FF2B5EF4-FFF2-40B4-BE49-F238E27FC236}">
                <a16:creationId xmlns:a16="http://schemas.microsoft.com/office/drawing/2014/main" id="{680AF0BF-51EF-458F-A74D-64430AACCB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B9C6C0-4ECF-4969-8F35-C69EFAB14EFF}"/>
              </a:ext>
            </a:extLst>
          </p:cNvPr>
          <p:cNvSpPr>
            <a:spLocks noGrp="1"/>
          </p:cNvSpPr>
          <p:nvPr>
            <p:ph type="sldNum" sz="quarter" idx="12"/>
          </p:nvPr>
        </p:nvSpPr>
        <p:spPr/>
        <p:txBody>
          <a:bodyPr/>
          <a:lstStyle/>
          <a:p>
            <a:fld id="{86740345-B226-4D9B-93E9-191DDCDAE828}" type="slidenum">
              <a:rPr lang="en-US" smtClean="0"/>
              <a:t>‹#›</a:t>
            </a:fld>
            <a:endParaRPr lang="en-US"/>
          </a:p>
        </p:txBody>
      </p:sp>
    </p:spTree>
    <p:extLst>
      <p:ext uri="{BB962C8B-B14F-4D97-AF65-F5344CB8AC3E}">
        <p14:creationId xmlns:p14="http://schemas.microsoft.com/office/powerpoint/2010/main" val="4273469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9D275-B8A8-4817-B890-716DF8A4BA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A9AE75-7666-4537-92B3-A0484E1E80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1C5B03-20D7-42AE-A941-EBBD417D80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CA2726-4642-42A0-8A5E-836744E14E1A}"/>
              </a:ext>
            </a:extLst>
          </p:cNvPr>
          <p:cNvSpPr>
            <a:spLocks noGrp="1"/>
          </p:cNvSpPr>
          <p:nvPr>
            <p:ph type="dt" sz="half" idx="10"/>
          </p:nvPr>
        </p:nvSpPr>
        <p:spPr/>
        <p:txBody>
          <a:bodyPr/>
          <a:lstStyle/>
          <a:p>
            <a:fld id="{B33E2E7B-E5AA-4454-BC56-0225659FAF3F}" type="datetimeFigureOut">
              <a:rPr lang="en-US" smtClean="0"/>
              <a:t>9/11/20</a:t>
            </a:fld>
            <a:endParaRPr lang="en-US"/>
          </a:p>
        </p:txBody>
      </p:sp>
      <p:sp>
        <p:nvSpPr>
          <p:cNvPr id="6" name="Footer Placeholder 5">
            <a:extLst>
              <a:ext uri="{FF2B5EF4-FFF2-40B4-BE49-F238E27FC236}">
                <a16:creationId xmlns:a16="http://schemas.microsoft.com/office/drawing/2014/main" id="{633A5BBB-2E38-4940-AD89-CB86472D17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D76132-F27A-42F7-AB57-A90FFF885F48}"/>
              </a:ext>
            </a:extLst>
          </p:cNvPr>
          <p:cNvSpPr>
            <a:spLocks noGrp="1"/>
          </p:cNvSpPr>
          <p:nvPr>
            <p:ph type="sldNum" sz="quarter" idx="12"/>
          </p:nvPr>
        </p:nvSpPr>
        <p:spPr/>
        <p:txBody>
          <a:bodyPr/>
          <a:lstStyle/>
          <a:p>
            <a:fld id="{86740345-B226-4D9B-93E9-191DDCDAE828}" type="slidenum">
              <a:rPr lang="en-US" smtClean="0"/>
              <a:t>‹#›</a:t>
            </a:fld>
            <a:endParaRPr lang="en-US"/>
          </a:p>
        </p:txBody>
      </p:sp>
    </p:spTree>
    <p:extLst>
      <p:ext uri="{BB962C8B-B14F-4D97-AF65-F5344CB8AC3E}">
        <p14:creationId xmlns:p14="http://schemas.microsoft.com/office/powerpoint/2010/main" val="977246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53646-FD99-42F2-A3EE-A2CE842138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E53474-3F5E-4C0D-8D6B-2B6689F24C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935DC3-BBFD-48C1-99FA-7720FF98A2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D0CB9E-2CA3-458B-8897-619E925E84E9}"/>
              </a:ext>
            </a:extLst>
          </p:cNvPr>
          <p:cNvSpPr>
            <a:spLocks noGrp="1"/>
          </p:cNvSpPr>
          <p:nvPr>
            <p:ph type="dt" sz="half" idx="10"/>
          </p:nvPr>
        </p:nvSpPr>
        <p:spPr/>
        <p:txBody>
          <a:bodyPr/>
          <a:lstStyle/>
          <a:p>
            <a:fld id="{B33E2E7B-E5AA-4454-BC56-0225659FAF3F}" type="datetimeFigureOut">
              <a:rPr lang="en-US" smtClean="0"/>
              <a:t>9/11/20</a:t>
            </a:fld>
            <a:endParaRPr lang="en-US"/>
          </a:p>
        </p:txBody>
      </p:sp>
      <p:sp>
        <p:nvSpPr>
          <p:cNvPr id="6" name="Footer Placeholder 5">
            <a:extLst>
              <a:ext uri="{FF2B5EF4-FFF2-40B4-BE49-F238E27FC236}">
                <a16:creationId xmlns:a16="http://schemas.microsoft.com/office/drawing/2014/main" id="{EA1F81B7-7379-4274-B89E-7FD395E56E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CA5B11-9B89-4484-8309-27DE1E6368DC}"/>
              </a:ext>
            </a:extLst>
          </p:cNvPr>
          <p:cNvSpPr>
            <a:spLocks noGrp="1"/>
          </p:cNvSpPr>
          <p:nvPr>
            <p:ph type="sldNum" sz="quarter" idx="12"/>
          </p:nvPr>
        </p:nvSpPr>
        <p:spPr/>
        <p:txBody>
          <a:bodyPr/>
          <a:lstStyle/>
          <a:p>
            <a:fld id="{86740345-B226-4D9B-93E9-191DDCDAE828}" type="slidenum">
              <a:rPr lang="en-US" smtClean="0"/>
              <a:t>‹#›</a:t>
            </a:fld>
            <a:endParaRPr lang="en-US"/>
          </a:p>
        </p:txBody>
      </p:sp>
    </p:spTree>
    <p:extLst>
      <p:ext uri="{BB962C8B-B14F-4D97-AF65-F5344CB8AC3E}">
        <p14:creationId xmlns:p14="http://schemas.microsoft.com/office/powerpoint/2010/main" val="4059674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96B588-BE66-46BF-A222-5E104434A2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829347-FF3F-4ED4-AC7C-AC19F45B4D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863EF3-A7D6-4DF9-8C12-49392342A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3E2E7B-E5AA-4454-BC56-0225659FAF3F}" type="datetimeFigureOut">
              <a:rPr lang="en-US" smtClean="0"/>
              <a:t>9/11/20</a:t>
            </a:fld>
            <a:endParaRPr lang="en-US"/>
          </a:p>
        </p:txBody>
      </p:sp>
      <p:sp>
        <p:nvSpPr>
          <p:cNvPr id="5" name="Footer Placeholder 4">
            <a:extLst>
              <a:ext uri="{FF2B5EF4-FFF2-40B4-BE49-F238E27FC236}">
                <a16:creationId xmlns:a16="http://schemas.microsoft.com/office/drawing/2014/main" id="{238FAD21-3AF4-4243-B55F-A92C342F0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898E88-1259-4A27-A580-F3CC835344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40345-B226-4D9B-93E9-191DDCDAE828}" type="slidenum">
              <a:rPr lang="en-US" smtClean="0"/>
              <a:t>‹#›</a:t>
            </a:fld>
            <a:endParaRPr lang="en-US"/>
          </a:p>
        </p:txBody>
      </p:sp>
    </p:spTree>
    <p:extLst>
      <p:ext uri="{BB962C8B-B14F-4D97-AF65-F5344CB8AC3E}">
        <p14:creationId xmlns:p14="http://schemas.microsoft.com/office/powerpoint/2010/main" val="244882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02D981FD-9917-4FDA-8A0B-7FCAE9F6D9D7}" type="datetimeFigureOut">
              <a:rPr lang="en-US" smtClean="0"/>
              <a:pPr/>
              <a:t>9/11/20</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3C238BBD-F00C-4855-B3EB-5BCEAA976F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9" r:id="rId1"/>
    <p:sldLayoutId id="2147483686" r:id="rId2"/>
    <p:sldLayoutId id="2147483662" r:id="rId3"/>
    <p:sldLayoutId id="2147483693" r:id="rId4"/>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latin typeface="Calibri" panose="020F0502020204030204" pitchFamily="34" charset="0"/>
                <a:cs typeface="Calibri" panose="020F0502020204030204" pitchFamily="34" charset="0"/>
              </a:defRPr>
            </a:lvl1pPr>
          </a:lstStyle>
          <a:p>
            <a:r>
              <a:rPr lang="en-US" dirty="0"/>
              <a:t>Casa de Esperanza </a:t>
            </a:r>
            <a:r>
              <a:rPr lang="en-US" sz="1200" dirty="0"/>
              <a:t>© </a:t>
            </a:r>
            <a:r>
              <a:rPr lang="en-US" dirty="0"/>
              <a:t>2020</a:t>
            </a:r>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200" b="0">
                <a:solidFill>
                  <a:srgbClr val="FFFFFF"/>
                </a:solidFill>
                <a:latin typeface="Calibri" panose="020F0502020204030204" pitchFamily="34" charset="0"/>
                <a:cs typeface="Calibri" panose="020F0502020204030204" pitchFamily="34" charset="0"/>
              </a:defRPr>
            </a:lvl1pPr>
          </a:lstStyle>
          <a:p>
            <a:fld id="{3C238BBD-F00C-4855-B3EB-5BCEAA976F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66" r:id="rId2"/>
    <p:sldLayoutId id="2147483664" r:id="rId3"/>
    <p:sldLayoutId id="2147483690" r:id="rId4"/>
    <p:sldLayoutId id="2147483691" r:id="rId5"/>
    <p:sldLayoutId id="2147483692" r:id="rId6"/>
    <p:sldLayoutId id="2147483695" r:id="rId7"/>
    <p:sldLayoutId id="2147483696" r:id="rId8"/>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pgomezstordy@casadeesperanza.org" TargetMode="External"/><Relationship Id="rId4" Type="http://schemas.openxmlformats.org/officeDocument/2006/relationships/hyperlink" Target="mailto:Rhidalgo@casadeesperanza.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image" Target="../media/image21.jpe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comments" Target="../comments/commen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hyperlink" Target="https://www.vfmn.org/immigration-resource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7.xml"/><Relationship Id="rId1" Type="http://schemas.openxmlformats.org/officeDocument/2006/relationships/video" Target="https://www.youtube.com/embed/q5ZJzEeJbe0" TargetMode="Externa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7.xml"/><Relationship Id="rId5" Type="http://schemas.openxmlformats.org/officeDocument/2006/relationships/image" Target="../media/image29.png"/><Relationship Id="rId4" Type="http://schemas.openxmlformats.org/officeDocument/2006/relationships/hyperlink" Target="https://telelanguage.com/limited-english-proficiency-lep-populations-by-u-s-stat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redlinels.com/how-many-languages-are-spoken-in-the-us/" TargetMode="External"/><Relationship Id="rId2" Type="http://schemas.openxmlformats.org/officeDocument/2006/relationships/notesSlide" Target="../notesSlides/notesSlide37.xml"/><Relationship Id="rId1" Type="http://schemas.openxmlformats.org/officeDocument/2006/relationships/slideLayout" Target="../slideLayouts/slideLayout17.xml"/><Relationship Id="rId6" Type="http://schemas.openxmlformats.org/officeDocument/2006/relationships/hyperlink" Target="https://creativecommons.org/licenses/by-nc-nd/3.0/" TargetMode="External"/><Relationship Id="rId5" Type="http://schemas.openxmlformats.org/officeDocument/2006/relationships/hyperlink" Target="http://www.labourpains.com/home" TargetMode="Externa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2.xml"/><Relationship Id="rId5" Type="http://schemas.openxmlformats.org/officeDocument/2006/relationships/image" Target="../media/image33.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hyperlink" Target="mailto:Rhidalgo@casadeesperanza.org" TargetMode="External"/><Relationship Id="rId3" Type="http://schemas.openxmlformats.org/officeDocument/2006/relationships/image" Target="../media/image38.png"/><Relationship Id="rId7" Type="http://schemas.openxmlformats.org/officeDocument/2006/relationships/hyperlink" Target="mailto:pgomezstordy@casadeesperanza.org" TargetMode="External"/><Relationship Id="rId2" Type="http://schemas.openxmlformats.org/officeDocument/2006/relationships/notesSlide" Target="../notesSlides/notesSlide45.xml"/><Relationship Id="rId1" Type="http://schemas.openxmlformats.org/officeDocument/2006/relationships/slideLayout" Target="../slideLayouts/slideLayout1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C87B-A880-459F-B9EF-C00BEF650C94}"/>
              </a:ext>
            </a:extLst>
          </p:cNvPr>
          <p:cNvSpPr>
            <a:spLocks noGrp="1"/>
          </p:cNvSpPr>
          <p:nvPr>
            <p:ph type="ctrTitle"/>
          </p:nvPr>
        </p:nvSpPr>
        <p:spPr>
          <a:xfrm>
            <a:off x="1345914" y="3067139"/>
            <a:ext cx="9208642" cy="1541981"/>
          </a:xfrm>
        </p:spPr>
        <p:txBody>
          <a:bodyPr>
            <a:noAutofit/>
          </a:bodyPr>
          <a:lstStyle/>
          <a:p>
            <a:pPr algn="ctr"/>
            <a:r>
              <a:rPr lang="en-US" sz="4000" dirty="0">
                <a:solidFill>
                  <a:srgbClr val="000000"/>
                </a:solidFill>
                <a:latin typeface="Arial" panose="020B0604020202020204" pitchFamily="34" charset="0"/>
                <a:cs typeface="Arial" panose="020B0604020202020204" pitchFamily="34" charset="0"/>
              </a:rPr>
              <a:t>Cultural Webinar Series:   </a:t>
            </a:r>
            <a:br>
              <a:rPr lang="en-US" sz="4000" dirty="0">
                <a:solidFill>
                  <a:srgbClr val="000000"/>
                </a:solidFill>
                <a:latin typeface="Arial" panose="020B0604020202020204" pitchFamily="34" charset="0"/>
                <a:cs typeface="Arial" panose="020B0604020202020204" pitchFamily="34" charset="0"/>
              </a:rPr>
            </a:br>
            <a:r>
              <a:rPr lang="en-US" sz="4000" dirty="0">
                <a:solidFill>
                  <a:srgbClr val="000000"/>
                </a:solidFill>
                <a:latin typeface="Arial" panose="020B0604020202020204" pitchFamily="34" charset="0"/>
                <a:cs typeface="Arial" panose="020B0604020202020204" pitchFamily="34" charset="0"/>
              </a:rPr>
              <a:t>Working with Latin@ Communities</a:t>
            </a:r>
          </a:p>
        </p:txBody>
      </p:sp>
      <p:pic>
        <p:nvPicPr>
          <p:cNvPr id="6" name="Picture 5">
            <a:extLst>
              <a:ext uri="{FF2B5EF4-FFF2-40B4-BE49-F238E27FC236}">
                <a16:creationId xmlns:a16="http://schemas.microsoft.com/office/drawing/2014/main" id="{AD14525C-A24C-5A43-B643-4652B277CE1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48100" y="0"/>
            <a:ext cx="4495800" cy="2819400"/>
          </a:xfrm>
          <a:prstGeom prst="rect">
            <a:avLst/>
          </a:prstGeom>
          <a:noFill/>
          <a:ln w="9525">
            <a:noFill/>
            <a:miter lim="800000"/>
            <a:headEnd/>
            <a:tailEnd/>
          </a:ln>
          <a:effectLst/>
        </p:spPr>
      </p:pic>
      <p:sp>
        <p:nvSpPr>
          <p:cNvPr id="8" name="Content Placeholder 3">
            <a:extLst>
              <a:ext uri="{FF2B5EF4-FFF2-40B4-BE49-F238E27FC236}">
                <a16:creationId xmlns:a16="http://schemas.microsoft.com/office/drawing/2014/main" id="{F26404E9-F7AA-40DB-9046-73C8C87DF483}"/>
              </a:ext>
            </a:extLst>
          </p:cNvPr>
          <p:cNvSpPr txBox="1">
            <a:spLocks/>
          </p:cNvSpPr>
          <p:nvPr/>
        </p:nvSpPr>
        <p:spPr>
          <a:xfrm>
            <a:off x="289815" y="4377648"/>
            <a:ext cx="4610957" cy="206535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600" dirty="0">
              <a:latin typeface="Calibri" pitchFamily="34" charset="0"/>
            </a:endParaRPr>
          </a:p>
          <a:p>
            <a:pPr marL="0" indent="0" algn="ctr">
              <a:buFont typeface="Arial" panose="020B0604020202020204" pitchFamily="34" charset="0"/>
              <a:buNone/>
            </a:pPr>
            <a:endParaRPr lang="en-US" sz="2600" b="1" dirty="0">
              <a:solidFill>
                <a:srgbClr val="000000"/>
              </a:solidFill>
              <a:latin typeface="Calibri" pitchFamily="34" charset="0"/>
            </a:endParaRPr>
          </a:p>
          <a:p>
            <a:pPr marL="0" indent="0">
              <a:buFont typeface="Arial" panose="020B0604020202020204" pitchFamily="34" charset="0"/>
              <a:buNone/>
            </a:pPr>
            <a:r>
              <a:rPr lang="en-US" sz="2600" b="1" dirty="0">
                <a:solidFill>
                  <a:srgbClr val="000000"/>
                </a:solidFill>
                <a:latin typeface="Calibri" pitchFamily="34" charset="0"/>
              </a:rPr>
              <a:t>Rosie Hidalgo</a:t>
            </a:r>
          </a:p>
          <a:p>
            <a:pPr marL="0" indent="0">
              <a:buFont typeface="Arial" panose="020B0604020202020204" pitchFamily="34" charset="0"/>
              <a:buNone/>
            </a:pPr>
            <a:r>
              <a:rPr lang="en-US" sz="2600" dirty="0">
                <a:solidFill>
                  <a:srgbClr val="000000"/>
                </a:solidFill>
                <a:latin typeface="Calibri" pitchFamily="34" charset="0"/>
              </a:rPr>
              <a:t>Senior Director of Public Policy</a:t>
            </a:r>
          </a:p>
          <a:p>
            <a:pPr marL="0" indent="0">
              <a:buFont typeface="Arial" panose="020B0604020202020204" pitchFamily="34" charset="0"/>
              <a:buNone/>
            </a:pPr>
            <a:r>
              <a:rPr lang="en-US" dirty="0">
                <a:hlinkClick r:id="rId4"/>
              </a:rPr>
              <a:t>Rhidalgo@casadeesperanza.org</a:t>
            </a:r>
            <a:endParaRPr lang="en-US" sz="2600" dirty="0">
              <a:solidFill>
                <a:srgbClr val="000000"/>
              </a:solidFill>
              <a:latin typeface="Calibri" pitchFamily="34" charset="0"/>
            </a:endParaRPr>
          </a:p>
          <a:p>
            <a:pPr marL="0" indent="0" algn="ctr">
              <a:buFont typeface="Arial" panose="020B0604020202020204" pitchFamily="34" charset="0"/>
              <a:buNone/>
            </a:pPr>
            <a:endParaRPr lang="en-US" sz="2600" dirty="0">
              <a:solidFill>
                <a:srgbClr val="000000"/>
              </a:solidFill>
              <a:latin typeface="Calibri" pitchFamily="34" charset="0"/>
            </a:endParaRPr>
          </a:p>
        </p:txBody>
      </p:sp>
      <p:sp>
        <p:nvSpPr>
          <p:cNvPr id="9" name="Content Placeholder 2">
            <a:extLst>
              <a:ext uri="{FF2B5EF4-FFF2-40B4-BE49-F238E27FC236}">
                <a16:creationId xmlns:a16="http://schemas.microsoft.com/office/drawing/2014/main" id="{D51A40FA-701F-436B-A2CC-E71179471DA0}"/>
              </a:ext>
            </a:extLst>
          </p:cNvPr>
          <p:cNvSpPr txBox="1">
            <a:spLocks/>
          </p:cNvSpPr>
          <p:nvPr/>
        </p:nvSpPr>
        <p:spPr>
          <a:xfrm>
            <a:off x="6831031" y="4309404"/>
            <a:ext cx="5071154" cy="2133600"/>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600" dirty="0">
              <a:latin typeface="Calibri" pitchFamily="34" charset="0"/>
            </a:endParaRPr>
          </a:p>
          <a:p>
            <a:endParaRPr lang="en-US" sz="2600" dirty="0">
              <a:latin typeface="Calibri" pitchFamily="34" charset="0"/>
            </a:endParaRPr>
          </a:p>
          <a:p>
            <a:pPr algn="r"/>
            <a:r>
              <a:rPr lang="en-US" sz="2600" b="1" dirty="0">
                <a:solidFill>
                  <a:srgbClr val="000000"/>
                </a:solidFill>
                <a:latin typeface="Calibri" pitchFamily="34" charset="0"/>
              </a:rPr>
              <a:t>Paula Gomez </a:t>
            </a:r>
            <a:r>
              <a:rPr lang="en-US" sz="2600" b="1" dirty="0" err="1">
                <a:solidFill>
                  <a:srgbClr val="000000"/>
                </a:solidFill>
                <a:latin typeface="Calibri" pitchFamily="34" charset="0"/>
              </a:rPr>
              <a:t>Stordy</a:t>
            </a:r>
            <a:endParaRPr lang="en-US" sz="2600" b="1" dirty="0">
              <a:solidFill>
                <a:srgbClr val="000000"/>
              </a:solidFill>
              <a:latin typeface="Calibri" pitchFamily="34" charset="0"/>
            </a:endParaRPr>
          </a:p>
          <a:p>
            <a:pPr algn="r"/>
            <a:r>
              <a:rPr lang="en-US" sz="2800" dirty="0">
                <a:solidFill>
                  <a:srgbClr val="000000"/>
                </a:solidFill>
                <a:latin typeface="Calibri" pitchFamily="34" charset="0"/>
              </a:rPr>
              <a:t>Senior Director of Training and TA</a:t>
            </a:r>
          </a:p>
          <a:p>
            <a:pPr algn="r"/>
            <a:r>
              <a:rPr lang="en-US" sz="2800" dirty="0">
                <a:hlinkClick r:id="rId5"/>
              </a:rPr>
              <a:t>pgomezstordy@casadeesperanza.org</a:t>
            </a:r>
            <a:endParaRPr lang="en-US" sz="2800" dirty="0"/>
          </a:p>
          <a:p>
            <a:endParaRPr lang="en-US" sz="2600" dirty="0">
              <a:solidFill>
                <a:srgbClr val="000000"/>
              </a:solidFill>
              <a:latin typeface="Calibri" pitchFamily="34" charset="0"/>
            </a:endParaRPr>
          </a:p>
        </p:txBody>
      </p:sp>
    </p:spTree>
    <p:extLst>
      <p:ext uri="{BB962C8B-B14F-4D97-AF65-F5344CB8AC3E}">
        <p14:creationId xmlns:p14="http://schemas.microsoft.com/office/powerpoint/2010/main" val="1776775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39583" y="497203"/>
            <a:ext cx="8705850" cy="6066289"/>
          </a:xfrm>
          <a:prstGeom prst="rect">
            <a:avLst/>
          </a:prstGeom>
          <a:noFill/>
          <a:ln w="9525">
            <a:noFill/>
            <a:miter lim="800000"/>
            <a:headEnd/>
            <a:tailEnd/>
          </a:ln>
        </p:spPr>
      </p:pic>
      <p:sp>
        <p:nvSpPr>
          <p:cNvPr id="3" name="TextBox 2">
            <a:extLst>
              <a:ext uri="{FF2B5EF4-FFF2-40B4-BE49-F238E27FC236}">
                <a16:creationId xmlns:a16="http://schemas.microsoft.com/office/drawing/2014/main" id="{A604E56B-919D-4DA5-8BC1-AFB2A1F0EA4B}"/>
              </a:ext>
            </a:extLst>
          </p:cNvPr>
          <p:cNvSpPr txBox="1"/>
          <p:nvPr/>
        </p:nvSpPr>
        <p:spPr>
          <a:xfrm>
            <a:off x="4953000" y="6440382"/>
            <a:ext cx="1571264" cy="246221"/>
          </a:xfrm>
          <a:prstGeom prst="rect">
            <a:avLst/>
          </a:prstGeom>
          <a:noFill/>
        </p:spPr>
        <p:txBody>
          <a:bodyPr wrap="none" rtlCol="0">
            <a:spAutoFit/>
          </a:bodyPr>
          <a:lstStyle/>
          <a:p>
            <a:r>
              <a:rPr lang="es-PR" sz="1000" dirty="0">
                <a:latin typeface="Calibri" pitchFamily="34" charset="0"/>
              </a:rPr>
              <a:t>Casa de Esperanza © 2019</a:t>
            </a:r>
          </a:p>
        </p:txBody>
      </p:sp>
    </p:spTree>
    <p:extLst>
      <p:ext uri="{BB962C8B-B14F-4D97-AF65-F5344CB8AC3E}">
        <p14:creationId xmlns:p14="http://schemas.microsoft.com/office/powerpoint/2010/main" val="3968609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US" sz="3000" dirty="0">
                <a:solidFill>
                  <a:schemeClr val="tx1"/>
                </a:solidFill>
                <a:latin typeface="+mj-lt"/>
              </a:rPr>
              <a:t>Importance of Strengths-Based Advocacy</a:t>
            </a:r>
          </a:p>
        </p:txBody>
      </p:sp>
      <p:sp>
        <p:nvSpPr>
          <p:cNvPr id="8195" name="Content Placeholder 2"/>
          <p:cNvSpPr>
            <a:spLocks noGrp="1"/>
          </p:cNvSpPr>
          <p:nvPr>
            <p:ph idx="1"/>
          </p:nvPr>
        </p:nvSpPr>
        <p:spPr/>
        <p:txBody>
          <a:bodyPr/>
          <a:lstStyle/>
          <a:p>
            <a:r>
              <a:rPr lang="en-US" dirty="0">
                <a:latin typeface="+mn-lt"/>
              </a:rPr>
              <a:t>Acknowledging the survivor’s courage and strength</a:t>
            </a:r>
          </a:p>
          <a:p>
            <a:r>
              <a:rPr lang="en-US" dirty="0">
                <a:latin typeface="+mn-lt"/>
              </a:rPr>
              <a:t>Asking the survivor what her/his goals and priorities are</a:t>
            </a:r>
          </a:p>
          <a:p>
            <a:r>
              <a:rPr lang="en-US" dirty="0">
                <a:latin typeface="+mn-lt"/>
              </a:rPr>
              <a:t>Understanding and building community resources and networks</a:t>
            </a:r>
          </a:p>
          <a:p>
            <a:r>
              <a:rPr lang="en-US" dirty="0">
                <a:latin typeface="+mn-lt"/>
              </a:rPr>
              <a:t>Strengthening Community Engagement</a:t>
            </a:r>
          </a:p>
          <a:p>
            <a:pPr marL="0" indent="0">
              <a:buNone/>
            </a:pPr>
            <a:endParaRPr lang="en-US" dirty="0">
              <a:latin typeface="Calibri" panose="020F0502020204030204" pitchFamily="34" charset="0"/>
            </a:endParaRPr>
          </a:p>
          <a:p>
            <a:pPr marL="0" indent="0">
              <a:buNone/>
            </a:pPr>
            <a:endParaRPr lang="en-US" dirty="0"/>
          </a:p>
        </p:txBody>
      </p:sp>
      <p:pic>
        <p:nvPicPr>
          <p:cNvPr id="1026" name="Picture 2" descr="C:\Users\rhidalgo.CASA\Pictures\United  we dream.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33444" y="3962400"/>
            <a:ext cx="2840562" cy="22142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hidalgo.CASA\Pictures\immigrant.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57064" y="3962400"/>
            <a:ext cx="343457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693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6"/>
          <p:cNvSpPr txBox="1">
            <a:spLocks noGrp="1"/>
          </p:cNvSpPr>
          <p:nvPr>
            <p:ph type="title"/>
          </p:nvPr>
        </p:nvSpPr>
        <p:spPr>
          <a:prstGeom prst="rect">
            <a:avLst/>
          </a:prstGeom>
        </p:spPr>
        <p:txBody>
          <a:bodyPr spcFirstLastPara="1" vert="horz" wrap="square" lIns="91425" tIns="91425" rIns="91425" bIns="91425" rtlCol="0" anchor="t" anchorCtr="0">
            <a:noAutofit/>
          </a:bodyPr>
          <a:lstStyle/>
          <a:p>
            <a:r>
              <a:rPr lang="en" dirty="0">
                <a:solidFill>
                  <a:srgbClr val="000000"/>
                </a:solidFill>
              </a:rPr>
              <a:t>Cultural Orientations </a:t>
            </a:r>
            <a:endParaRPr dirty="0">
              <a:solidFill>
                <a:srgbClr val="000000"/>
              </a:solidFill>
            </a:endParaRPr>
          </a:p>
        </p:txBody>
      </p:sp>
      <p:sp>
        <p:nvSpPr>
          <p:cNvPr id="191" name="Google Shape;191;p36"/>
          <p:cNvSpPr txBox="1">
            <a:spLocks noGrp="1"/>
          </p:cNvSpPr>
          <p:nvPr>
            <p:ph type="body" idx="1"/>
          </p:nvPr>
        </p:nvSpPr>
        <p:spPr>
          <a:prstGeom prst="rect">
            <a:avLst/>
          </a:prstGeom>
        </p:spPr>
        <p:txBody>
          <a:bodyPr spcFirstLastPara="1" vert="horz" wrap="square" lIns="91425" tIns="91425" rIns="91425" bIns="91425" rtlCol="0" anchor="t" anchorCtr="0">
            <a:noAutofit/>
          </a:bodyPr>
          <a:lstStyle/>
          <a:p>
            <a:pPr marL="0" indent="0">
              <a:buNone/>
            </a:pPr>
            <a:r>
              <a:rPr lang="en" sz="3200" b="1" dirty="0">
                <a:solidFill>
                  <a:srgbClr val="000000"/>
                </a:solidFill>
              </a:rPr>
              <a:t>Group Oriented Culture</a:t>
            </a:r>
            <a:endParaRPr sz="3200" b="1" dirty="0">
              <a:solidFill>
                <a:srgbClr val="000000"/>
              </a:solidFill>
            </a:endParaRPr>
          </a:p>
          <a:p>
            <a:pPr marL="0" indent="0">
              <a:spcBef>
                <a:spcPts val="1600"/>
              </a:spcBef>
              <a:buNone/>
            </a:pPr>
            <a:endParaRPr sz="3200" dirty="0">
              <a:solidFill>
                <a:srgbClr val="000000"/>
              </a:solidFill>
            </a:endParaRPr>
          </a:p>
          <a:p>
            <a:pPr indent="-381000">
              <a:spcBef>
                <a:spcPts val="1600"/>
              </a:spcBef>
              <a:buClr>
                <a:srgbClr val="000000"/>
              </a:buClr>
              <a:buSzPts val="2400"/>
            </a:pPr>
            <a:r>
              <a:rPr lang="en" sz="3200" dirty="0">
                <a:solidFill>
                  <a:srgbClr val="000000"/>
                </a:solidFill>
              </a:rPr>
              <a:t>Storytelling/narrative</a:t>
            </a:r>
            <a:endParaRPr sz="3200" dirty="0">
              <a:solidFill>
                <a:srgbClr val="000000"/>
              </a:solidFill>
            </a:endParaRPr>
          </a:p>
          <a:p>
            <a:pPr marL="0" indent="0">
              <a:spcBef>
                <a:spcPts val="1600"/>
              </a:spcBef>
              <a:spcAft>
                <a:spcPts val="1600"/>
              </a:spcAft>
              <a:buNone/>
            </a:pPr>
            <a:endParaRPr sz="2400" dirty="0">
              <a:solidFill>
                <a:srgbClr val="000000"/>
              </a:solidFill>
            </a:endParaRPr>
          </a:p>
        </p:txBody>
      </p:sp>
      <p:sp>
        <p:nvSpPr>
          <p:cNvPr id="192" name="Google Shape;192;p36"/>
          <p:cNvSpPr txBox="1">
            <a:spLocks noGrp="1"/>
          </p:cNvSpPr>
          <p:nvPr>
            <p:ph type="body" idx="2"/>
          </p:nvPr>
        </p:nvSpPr>
        <p:spPr>
          <a:prstGeom prst="rect">
            <a:avLst/>
          </a:prstGeom>
        </p:spPr>
        <p:txBody>
          <a:bodyPr spcFirstLastPara="1" vert="horz" wrap="square" lIns="91425" tIns="91425" rIns="91425" bIns="91425" rtlCol="0" anchor="t" anchorCtr="0">
            <a:noAutofit/>
          </a:bodyPr>
          <a:lstStyle/>
          <a:p>
            <a:pPr marL="0" indent="0">
              <a:buNone/>
            </a:pPr>
            <a:r>
              <a:rPr lang="en" sz="3200" b="1" dirty="0">
                <a:solidFill>
                  <a:srgbClr val="000000"/>
                </a:solidFill>
              </a:rPr>
              <a:t>Individualistic Culture</a:t>
            </a:r>
            <a:endParaRPr sz="3200" b="1" dirty="0">
              <a:solidFill>
                <a:srgbClr val="000000"/>
              </a:solidFill>
            </a:endParaRPr>
          </a:p>
          <a:p>
            <a:pPr marL="0" indent="0">
              <a:spcBef>
                <a:spcPts val="1600"/>
              </a:spcBef>
              <a:buNone/>
            </a:pPr>
            <a:endParaRPr sz="3200" dirty="0">
              <a:solidFill>
                <a:srgbClr val="000000"/>
              </a:solidFill>
            </a:endParaRPr>
          </a:p>
          <a:p>
            <a:pPr indent="-381000">
              <a:spcBef>
                <a:spcPts val="1600"/>
              </a:spcBef>
              <a:buClr>
                <a:srgbClr val="000000"/>
              </a:buClr>
              <a:buSzPts val="2400"/>
            </a:pPr>
            <a:r>
              <a:rPr lang="en" sz="3200" dirty="0">
                <a:solidFill>
                  <a:srgbClr val="000000"/>
                </a:solidFill>
              </a:rPr>
              <a:t>Bottom line/Bullet list</a:t>
            </a:r>
            <a:endParaRPr sz="3200" dirty="0">
              <a:solidFill>
                <a:srgbClr val="000000"/>
              </a:solidFill>
            </a:endParaRPr>
          </a:p>
          <a:p>
            <a:pPr marL="0" indent="0">
              <a:spcBef>
                <a:spcPts val="1600"/>
              </a:spcBef>
              <a:buNone/>
            </a:pPr>
            <a:endParaRPr sz="2400" dirty="0">
              <a:solidFill>
                <a:srgbClr val="000000"/>
              </a:solidFill>
            </a:endParaRPr>
          </a:p>
          <a:p>
            <a:pPr marL="0" indent="0">
              <a:spcBef>
                <a:spcPts val="1600"/>
              </a:spcBef>
              <a:spcAft>
                <a:spcPts val="1600"/>
              </a:spcAft>
              <a:buNone/>
            </a:pPr>
            <a:endParaRPr sz="2400" dirty="0">
              <a:solidFill>
                <a:srgbClr val="000000"/>
              </a:solidFill>
            </a:endParaRPr>
          </a:p>
        </p:txBody>
      </p:sp>
      <p:sp>
        <p:nvSpPr>
          <p:cNvPr id="193" name="Google Shape;193;p36"/>
          <p:cNvSpPr txBox="1"/>
          <p:nvPr/>
        </p:nvSpPr>
        <p:spPr>
          <a:xfrm>
            <a:off x="7315200" y="6096000"/>
            <a:ext cx="4319400" cy="504900"/>
          </a:xfrm>
          <a:prstGeom prst="rect">
            <a:avLst/>
          </a:prstGeom>
          <a:noFill/>
          <a:ln>
            <a:noFill/>
          </a:ln>
        </p:spPr>
        <p:txBody>
          <a:bodyPr spcFirstLastPara="1" wrap="square" lIns="91425" tIns="91425" rIns="91425" bIns="91425" anchor="t" anchorCtr="0">
            <a:noAutofit/>
          </a:bodyPr>
          <a:lstStyle/>
          <a:p>
            <a:r>
              <a:rPr lang="en" sz="1800" dirty="0"/>
              <a:t>By Dr. Nicolas Caballeira</a:t>
            </a:r>
            <a:endParaRPr sz="1800" dirty="0"/>
          </a:p>
        </p:txBody>
      </p:sp>
    </p:spTree>
    <p:extLst>
      <p:ext uri="{BB962C8B-B14F-4D97-AF65-F5344CB8AC3E}">
        <p14:creationId xmlns:p14="http://schemas.microsoft.com/office/powerpoint/2010/main" val="569260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7"/>
          <p:cNvSpPr txBox="1">
            <a:spLocks noGrp="1"/>
          </p:cNvSpPr>
          <p:nvPr>
            <p:ph type="title"/>
          </p:nvPr>
        </p:nvSpPr>
        <p:spPr>
          <a:xfrm>
            <a:off x="1972850" y="1220175"/>
            <a:ext cx="8520600" cy="645000"/>
          </a:xfrm>
          <a:prstGeom prst="rect">
            <a:avLst/>
          </a:prstGeom>
        </p:spPr>
        <p:txBody>
          <a:bodyPr spcFirstLastPara="1" vert="horz" wrap="square" lIns="91425" tIns="91425" rIns="91425" bIns="91425" rtlCol="0" anchor="t" anchorCtr="0">
            <a:noAutofit/>
          </a:bodyPr>
          <a:lstStyle/>
          <a:p>
            <a:pPr algn="ctr"/>
            <a:r>
              <a:rPr lang="en">
                <a:solidFill>
                  <a:srgbClr val="000000"/>
                </a:solidFill>
              </a:rPr>
              <a:t>Essential Cultural Orientations</a:t>
            </a:r>
            <a:endParaRPr>
              <a:solidFill>
                <a:srgbClr val="000000"/>
              </a:solidFill>
            </a:endParaRPr>
          </a:p>
        </p:txBody>
      </p:sp>
      <p:sp>
        <p:nvSpPr>
          <p:cNvPr id="199" name="Google Shape;199;p37"/>
          <p:cNvSpPr txBox="1">
            <a:spLocks noGrp="1"/>
          </p:cNvSpPr>
          <p:nvPr>
            <p:ph type="body" idx="1"/>
          </p:nvPr>
        </p:nvSpPr>
        <p:spPr>
          <a:xfrm>
            <a:off x="1835700" y="2620725"/>
            <a:ext cx="8520600" cy="2805300"/>
          </a:xfrm>
          <a:prstGeom prst="rect">
            <a:avLst/>
          </a:prstGeom>
        </p:spPr>
        <p:txBody>
          <a:bodyPr spcFirstLastPara="1" vert="horz" wrap="square" lIns="91425" tIns="91425" rIns="91425" bIns="91425" rtlCol="0" anchor="t" anchorCtr="0">
            <a:noAutofit/>
          </a:bodyPr>
          <a:lstStyle/>
          <a:p>
            <a:pPr marL="0" indent="0" algn="ctr">
              <a:spcBef>
                <a:spcPts val="1000"/>
              </a:spcBef>
              <a:buNone/>
            </a:pPr>
            <a:r>
              <a:rPr lang="en" dirty="0">
                <a:solidFill>
                  <a:srgbClr val="000000"/>
                </a:solidFill>
                <a:latin typeface="Arial"/>
                <a:ea typeface="Arial"/>
                <a:cs typeface="Arial"/>
                <a:sym typeface="Arial"/>
              </a:rPr>
              <a:t>I------------------------&lt;</a:t>
            </a:r>
            <a:r>
              <a:rPr lang="en" b="1" dirty="0">
                <a:solidFill>
                  <a:srgbClr val="000000"/>
                </a:solidFill>
                <a:latin typeface="Arial"/>
                <a:ea typeface="Arial"/>
                <a:cs typeface="Arial"/>
                <a:sym typeface="Arial"/>
              </a:rPr>
              <a:t>SELF</a:t>
            </a:r>
            <a:r>
              <a:rPr lang="en" dirty="0">
                <a:solidFill>
                  <a:srgbClr val="000000"/>
                </a:solidFill>
                <a:latin typeface="Arial"/>
                <a:ea typeface="Arial"/>
                <a:cs typeface="Arial"/>
                <a:sym typeface="Arial"/>
              </a:rPr>
              <a:t>&gt;---------------------------We</a:t>
            </a:r>
            <a:endParaRPr dirty="0">
              <a:solidFill>
                <a:srgbClr val="000000"/>
              </a:solidFill>
              <a:latin typeface="Arial"/>
              <a:ea typeface="Arial"/>
              <a:cs typeface="Arial"/>
              <a:sym typeface="Arial"/>
            </a:endParaRPr>
          </a:p>
          <a:p>
            <a:pPr marL="0" indent="0" algn="ctr">
              <a:spcBef>
                <a:spcPts val="1000"/>
              </a:spcBef>
              <a:buNone/>
            </a:pPr>
            <a:r>
              <a:rPr lang="en" dirty="0">
                <a:solidFill>
                  <a:srgbClr val="000000"/>
                </a:solidFill>
                <a:latin typeface="Arial"/>
                <a:ea typeface="Arial"/>
                <a:cs typeface="Arial"/>
                <a:sym typeface="Arial"/>
              </a:rPr>
              <a:t>doing----------------&lt;</a:t>
            </a:r>
            <a:r>
              <a:rPr lang="en" b="1" dirty="0">
                <a:solidFill>
                  <a:srgbClr val="000000"/>
                </a:solidFill>
                <a:latin typeface="Arial"/>
                <a:ea typeface="Arial"/>
                <a:cs typeface="Arial"/>
                <a:sym typeface="Arial"/>
              </a:rPr>
              <a:t>WORTH</a:t>
            </a:r>
            <a:r>
              <a:rPr lang="en" dirty="0">
                <a:solidFill>
                  <a:srgbClr val="000000"/>
                </a:solidFill>
                <a:latin typeface="Arial"/>
                <a:ea typeface="Arial"/>
                <a:cs typeface="Arial"/>
                <a:sym typeface="Arial"/>
              </a:rPr>
              <a:t>&gt;---------------------being</a:t>
            </a:r>
            <a:endParaRPr dirty="0">
              <a:solidFill>
                <a:srgbClr val="000000"/>
              </a:solidFill>
              <a:latin typeface="Arial"/>
              <a:ea typeface="Arial"/>
              <a:cs typeface="Arial"/>
              <a:sym typeface="Arial"/>
            </a:endParaRPr>
          </a:p>
          <a:p>
            <a:pPr marL="0" indent="0" algn="ctr">
              <a:spcBef>
                <a:spcPts val="1000"/>
              </a:spcBef>
              <a:buNone/>
            </a:pPr>
            <a:r>
              <a:rPr lang="en" dirty="0">
                <a:solidFill>
                  <a:srgbClr val="000000"/>
                </a:solidFill>
                <a:latin typeface="Arial"/>
                <a:ea typeface="Arial"/>
                <a:cs typeface="Arial"/>
                <a:sym typeface="Arial"/>
              </a:rPr>
              <a:t>boundaries-------&lt;</a:t>
            </a:r>
            <a:r>
              <a:rPr lang="en" b="1" dirty="0">
                <a:solidFill>
                  <a:srgbClr val="000000"/>
                </a:solidFill>
                <a:latin typeface="Arial"/>
                <a:ea typeface="Arial"/>
                <a:cs typeface="Arial"/>
                <a:sym typeface="Arial"/>
              </a:rPr>
              <a:t>RELATIONSHIPS</a:t>
            </a:r>
            <a:r>
              <a:rPr lang="en" dirty="0">
                <a:solidFill>
                  <a:srgbClr val="000000"/>
                </a:solidFill>
                <a:latin typeface="Arial"/>
                <a:ea typeface="Arial"/>
                <a:cs typeface="Arial"/>
                <a:sym typeface="Arial"/>
              </a:rPr>
              <a:t>&gt;----------Intimacy</a:t>
            </a:r>
            <a:endParaRPr dirty="0">
              <a:solidFill>
                <a:srgbClr val="000000"/>
              </a:solidFill>
              <a:latin typeface="Arial"/>
              <a:ea typeface="Arial"/>
              <a:cs typeface="Arial"/>
              <a:sym typeface="Arial"/>
            </a:endParaRPr>
          </a:p>
          <a:p>
            <a:pPr marL="0" indent="0">
              <a:spcAft>
                <a:spcPts val="1600"/>
              </a:spcAft>
              <a:buNone/>
            </a:pPr>
            <a:endParaRPr dirty="0">
              <a:solidFill>
                <a:srgbClr val="000000"/>
              </a:solidFill>
            </a:endParaRPr>
          </a:p>
        </p:txBody>
      </p:sp>
    </p:spTree>
    <p:extLst>
      <p:ext uri="{BB962C8B-B14F-4D97-AF65-F5344CB8AC3E}">
        <p14:creationId xmlns:p14="http://schemas.microsoft.com/office/powerpoint/2010/main" val="4028771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9"/>
          <p:cNvSpPr txBox="1">
            <a:spLocks noGrp="1"/>
          </p:cNvSpPr>
          <p:nvPr>
            <p:ph type="title"/>
          </p:nvPr>
        </p:nvSpPr>
        <p:spPr>
          <a:xfrm>
            <a:off x="1835700" y="1229975"/>
            <a:ext cx="8520600" cy="645000"/>
          </a:xfrm>
          <a:prstGeom prst="rect">
            <a:avLst/>
          </a:prstGeom>
        </p:spPr>
        <p:txBody>
          <a:bodyPr spcFirstLastPara="1" vert="horz" wrap="square" lIns="91425" tIns="91425" rIns="91425" bIns="91425" rtlCol="0" anchor="t" anchorCtr="0">
            <a:noAutofit/>
          </a:bodyPr>
          <a:lstStyle/>
          <a:p>
            <a:pPr algn="ctr"/>
            <a:r>
              <a:rPr lang="en">
                <a:solidFill>
                  <a:srgbClr val="000000"/>
                </a:solidFill>
              </a:rPr>
              <a:t>Culturally Relevant Communication</a:t>
            </a:r>
            <a:endParaRPr>
              <a:solidFill>
                <a:srgbClr val="000000"/>
              </a:solidFill>
            </a:endParaRPr>
          </a:p>
        </p:txBody>
      </p:sp>
      <p:sp>
        <p:nvSpPr>
          <p:cNvPr id="210" name="Google Shape;210;p39"/>
          <p:cNvSpPr txBox="1">
            <a:spLocks noGrp="1"/>
          </p:cNvSpPr>
          <p:nvPr>
            <p:ph type="body" idx="1"/>
          </p:nvPr>
        </p:nvSpPr>
        <p:spPr>
          <a:xfrm>
            <a:off x="1796500" y="1932150"/>
            <a:ext cx="8520600" cy="3935250"/>
          </a:xfrm>
          <a:prstGeom prst="rect">
            <a:avLst/>
          </a:prstGeom>
        </p:spPr>
        <p:txBody>
          <a:bodyPr spcFirstLastPara="1" vert="horz" wrap="square" lIns="91425" tIns="91425" rIns="91425" bIns="91425" rtlCol="0" anchor="t" anchorCtr="0">
            <a:noAutofit/>
          </a:bodyPr>
          <a:lstStyle/>
          <a:p>
            <a:pPr marL="0" indent="0" algn="ctr">
              <a:spcBef>
                <a:spcPts val="1000"/>
              </a:spcBef>
              <a:buNone/>
            </a:pPr>
            <a:r>
              <a:rPr lang="en" sz="3200" b="1" dirty="0">
                <a:solidFill>
                  <a:srgbClr val="000000"/>
                </a:solidFill>
                <a:latin typeface="Arial"/>
                <a:ea typeface="Arial"/>
                <a:cs typeface="Arial"/>
                <a:sym typeface="Arial"/>
              </a:rPr>
              <a:t>Observe</a:t>
            </a:r>
            <a:endParaRPr sz="3200" b="1" dirty="0">
              <a:solidFill>
                <a:srgbClr val="000000"/>
              </a:solidFill>
              <a:latin typeface="Arial"/>
              <a:ea typeface="Arial"/>
              <a:cs typeface="Arial"/>
              <a:sym typeface="Arial"/>
            </a:endParaRPr>
          </a:p>
          <a:p>
            <a:pPr marL="0" indent="0" algn="ctr">
              <a:spcBef>
                <a:spcPts val="1000"/>
              </a:spcBef>
              <a:buNone/>
            </a:pPr>
            <a:r>
              <a:rPr lang="en" sz="3200" dirty="0">
                <a:solidFill>
                  <a:srgbClr val="000000"/>
                </a:solidFill>
                <a:latin typeface="Arial"/>
                <a:ea typeface="Arial"/>
                <a:cs typeface="Arial"/>
                <a:sym typeface="Arial"/>
              </a:rPr>
              <a:t>Actions, words, thoughts expressed</a:t>
            </a:r>
            <a:endParaRPr sz="3200" dirty="0">
              <a:solidFill>
                <a:srgbClr val="000000"/>
              </a:solidFill>
              <a:latin typeface="Arial"/>
              <a:ea typeface="Arial"/>
              <a:cs typeface="Arial"/>
              <a:sym typeface="Arial"/>
            </a:endParaRPr>
          </a:p>
          <a:p>
            <a:pPr marL="0" indent="0" algn="ctr">
              <a:spcBef>
                <a:spcPts val="1000"/>
              </a:spcBef>
              <a:buNone/>
            </a:pPr>
            <a:r>
              <a:rPr lang="en" sz="3200" b="1" dirty="0">
                <a:solidFill>
                  <a:srgbClr val="000000"/>
                </a:solidFill>
                <a:latin typeface="Arial"/>
                <a:ea typeface="Arial"/>
                <a:cs typeface="Arial"/>
                <a:sym typeface="Arial"/>
              </a:rPr>
              <a:t>Reflect</a:t>
            </a:r>
            <a:endParaRPr sz="3200" b="1" dirty="0">
              <a:solidFill>
                <a:srgbClr val="000000"/>
              </a:solidFill>
              <a:latin typeface="Arial"/>
              <a:ea typeface="Arial"/>
              <a:cs typeface="Arial"/>
              <a:sym typeface="Arial"/>
            </a:endParaRPr>
          </a:p>
          <a:p>
            <a:pPr marL="0" indent="0" algn="ctr">
              <a:spcBef>
                <a:spcPts val="1000"/>
              </a:spcBef>
              <a:buNone/>
            </a:pPr>
            <a:r>
              <a:rPr lang="en" sz="3200" dirty="0">
                <a:solidFill>
                  <a:srgbClr val="000000"/>
                </a:solidFill>
                <a:latin typeface="Arial"/>
                <a:ea typeface="Arial"/>
                <a:cs typeface="Arial"/>
                <a:sym typeface="Arial"/>
              </a:rPr>
              <a:t>What this means</a:t>
            </a:r>
            <a:endParaRPr sz="3200" dirty="0">
              <a:solidFill>
                <a:srgbClr val="000000"/>
              </a:solidFill>
              <a:latin typeface="Arial"/>
              <a:ea typeface="Arial"/>
              <a:cs typeface="Arial"/>
              <a:sym typeface="Arial"/>
            </a:endParaRPr>
          </a:p>
          <a:p>
            <a:pPr marL="0" indent="0" algn="ctr">
              <a:spcBef>
                <a:spcPts val="1000"/>
              </a:spcBef>
              <a:buNone/>
            </a:pPr>
            <a:r>
              <a:rPr lang="en" sz="3200" b="1" dirty="0">
                <a:solidFill>
                  <a:srgbClr val="000000"/>
                </a:solidFill>
                <a:latin typeface="Arial"/>
                <a:ea typeface="Arial"/>
                <a:cs typeface="Arial"/>
                <a:sym typeface="Arial"/>
              </a:rPr>
              <a:t>Act</a:t>
            </a:r>
            <a:endParaRPr sz="3200" b="1" dirty="0">
              <a:solidFill>
                <a:srgbClr val="000000"/>
              </a:solidFill>
              <a:latin typeface="Arial"/>
              <a:ea typeface="Arial"/>
              <a:cs typeface="Arial"/>
              <a:sym typeface="Arial"/>
            </a:endParaRPr>
          </a:p>
          <a:p>
            <a:pPr marL="0" indent="0" algn="ctr">
              <a:spcBef>
                <a:spcPts val="1000"/>
              </a:spcBef>
              <a:buNone/>
            </a:pPr>
            <a:r>
              <a:rPr lang="en" sz="3200" dirty="0">
                <a:solidFill>
                  <a:srgbClr val="000000"/>
                </a:solidFill>
                <a:latin typeface="Arial"/>
                <a:ea typeface="Arial"/>
                <a:cs typeface="Arial"/>
                <a:sym typeface="Arial"/>
              </a:rPr>
              <a:t>Match the communication style</a:t>
            </a:r>
            <a:endParaRPr sz="3200" dirty="0">
              <a:solidFill>
                <a:srgbClr val="000000"/>
              </a:solidFill>
              <a:latin typeface="Arial"/>
              <a:ea typeface="Arial"/>
              <a:cs typeface="Arial"/>
              <a:sym typeface="Arial"/>
            </a:endParaRPr>
          </a:p>
          <a:p>
            <a:pPr marL="0" indent="0">
              <a:spcAft>
                <a:spcPts val="1600"/>
              </a:spcAft>
              <a:buNone/>
            </a:pPr>
            <a:endParaRPr sz="3000" dirty="0"/>
          </a:p>
        </p:txBody>
      </p:sp>
    </p:spTree>
    <p:extLst>
      <p:ext uri="{BB962C8B-B14F-4D97-AF65-F5344CB8AC3E}">
        <p14:creationId xmlns:p14="http://schemas.microsoft.com/office/powerpoint/2010/main" val="2047459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81200" y="609600"/>
          <a:ext cx="82296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4648200" y="6488669"/>
            <a:ext cx="2667000" cy="276999"/>
          </a:xfrm>
          <a:prstGeom prst="rect">
            <a:avLst/>
          </a:prstGeom>
        </p:spPr>
        <p:txBody>
          <a:bodyPr wrap="square">
            <a:spAutoFit/>
          </a:bodyPr>
          <a:lstStyle/>
          <a:p>
            <a:pPr algn="ctr"/>
            <a:r>
              <a:rPr lang="es-PR" sz="1200" dirty="0">
                <a:latin typeface="Calibri" pitchFamily="34" charset="0"/>
              </a:rPr>
              <a:t>Casa de Esperanza © 2018</a:t>
            </a:r>
          </a:p>
        </p:txBody>
      </p:sp>
    </p:spTree>
    <p:extLst>
      <p:ext uri="{BB962C8B-B14F-4D97-AF65-F5344CB8AC3E}">
        <p14:creationId xmlns:p14="http://schemas.microsoft.com/office/powerpoint/2010/main" val="144809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05923336"/>
              </p:ext>
            </p:extLst>
          </p:nvPr>
        </p:nvGraphicFramePr>
        <p:xfrm>
          <a:off x="1905000" y="152400"/>
          <a:ext cx="8382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TextBox 4"/>
          <p:cNvSpPr txBox="1">
            <a:spLocks noChangeArrowheads="1"/>
          </p:cNvSpPr>
          <p:nvPr/>
        </p:nvSpPr>
        <p:spPr bwMode="auto">
          <a:xfrm>
            <a:off x="1524000" y="6627168"/>
            <a:ext cx="5486400" cy="230832"/>
          </a:xfrm>
          <a:prstGeom prst="rect">
            <a:avLst/>
          </a:prstGeom>
          <a:noFill/>
          <a:ln w="9525">
            <a:noFill/>
            <a:miter lim="800000"/>
            <a:headEnd/>
            <a:tailEnd/>
          </a:ln>
        </p:spPr>
        <p:txBody>
          <a:bodyPr wrap="square">
            <a:spAutoFit/>
          </a:bodyPr>
          <a:lstStyle/>
          <a:p>
            <a:r>
              <a:rPr lang="en-US" sz="900" dirty="0">
                <a:latin typeface="Calibri" pitchFamily="34" charset="0"/>
              </a:rPr>
              <a:t>Domestic violence: Intersectionality and Culturally Competent Practice edited by </a:t>
            </a:r>
            <a:r>
              <a:rPr lang="en-US" sz="900" dirty="0" err="1">
                <a:latin typeface="Calibri" pitchFamily="34" charset="0"/>
              </a:rPr>
              <a:t>Lettie</a:t>
            </a:r>
            <a:r>
              <a:rPr lang="en-US" sz="900" dirty="0">
                <a:latin typeface="Calibri" pitchFamily="34" charset="0"/>
              </a:rPr>
              <a:t> L. Lockhart  and Fran </a:t>
            </a:r>
            <a:r>
              <a:rPr lang="en-US" sz="900" dirty="0" err="1">
                <a:latin typeface="Calibri" pitchFamily="34" charset="0"/>
              </a:rPr>
              <a:t>Danis</a:t>
            </a:r>
            <a:endParaRPr lang="en-US" sz="900" dirty="0">
              <a:latin typeface="Calibri" pitchFamily="34" charset="0"/>
            </a:endParaRPr>
          </a:p>
        </p:txBody>
      </p:sp>
      <p:pic>
        <p:nvPicPr>
          <p:cNvPr id="5" name="Picture 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448800" y="5799138"/>
            <a:ext cx="1219200" cy="1058862"/>
          </a:xfrm>
          <a:prstGeom prst="rect">
            <a:avLst/>
          </a:prstGeom>
          <a:noFill/>
          <a:ln w="9525">
            <a:noFill/>
            <a:miter lim="800000"/>
            <a:headEnd/>
            <a:tailEnd/>
          </a:ln>
        </p:spPr>
      </p:pic>
    </p:spTree>
    <p:extLst>
      <p:ext uri="{BB962C8B-B14F-4D97-AF65-F5344CB8AC3E}">
        <p14:creationId xmlns:p14="http://schemas.microsoft.com/office/powerpoint/2010/main" val="3586842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14238669"/>
              </p:ext>
            </p:extLst>
          </p:nvPr>
        </p:nvGraphicFramePr>
        <p:xfrm>
          <a:off x="1524000" y="152400"/>
          <a:ext cx="9144000" cy="6335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6"/>
          <p:cNvSpPr>
            <a:spLocks noChangeArrowheads="1"/>
          </p:cNvSpPr>
          <p:nvPr/>
        </p:nvSpPr>
        <p:spPr bwMode="auto">
          <a:xfrm>
            <a:off x="4648200" y="6488113"/>
            <a:ext cx="2667000" cy="277812"/>
          </a:xfrm>
          <a:prstGeom prst="rect">
            <a:avLst/>
          </a:prstGeom>
          <a:noFill/>
          <a:ln w="9525">
            <a:noFill/>
            <a:miter lim="800000"/>
            <a:headEnd/>
            <a:tailEnd/>
          </a:ln>
        </p:spPr>
        <p:txBody>
          <a:bodyPr>
            <a:spAutoFit/>
          </a:bodyPr>
          <a:lstStyle/>
          <a:p>
            <a:pPr algn="ctr"/>
            <a:r>
              <a:rPr lang="es-PR" sz="1200" dirty="0">
                <a:latin typeface="Calibri" pitchFamily="34" charset="0"/>
              </a:rPr>
              <a:t>Casa de Esperanza © 2018</a:t>
            </a:r>
          </a:p>
        </p:txBody>
      </p:sp>
      <p:pic>
        <p:nvPicPr>
          <p:cNvPr id="5" name="Picture 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448800" y="5799138"/>
            <a:ext cx="1219200" cy="1058862"/>
          </a:xfrm>
          <a:prstGeom prst="rect">
            <a:avLst/>
          </a:prstGeom>
          <a:noFill/>
          <a:ln w="9525">
            <a:noFill/>
            <a:miter lim="800000"/>
            <a:headEnd/>
            <a:tailEnd/>
          </a:ln>
        </p:spPr>
      </p:pic>
    </p:spTree>
    <p:extLst>
      <p:ext uri="{BB962C8B-B14F-4D97-AF65-F5344CB8AC3E}">
        <p14:creationId xmlns:p14="http://schemas.microsoft.com/office/powerpoint/2010/main" val="422987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31357095"/>
              </p:ext>
            </p:extLst>
          </p:nvPr>
        </p:nvGraphicFramePr>
        <p:xfrm>
          <a:off x="1524000" y="152400"/>
          <a:ext cx="91440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6"/>
          <p:cNvSpPr>
            <a:spLocks noChangeArrowheads="1"/>
          </p:cNvSpPr>
          <p:nvPr/>
        </p:nvSpPr>
        <p:spPr bwMode="auto">
          <a:xfrm>
            <a:off x="4648200" y="6488113"/>
            <a:ext cx="2667000" cy="277812"/>
          </a:xfrm>
          <a:prstGeom prst="rect">
            <a:avLst/>
          </a:prstGeom>
          <a:noFill/>
          <a:ln w="9525">
            <a:noFill/>
            <a:miter lim="800000"/>
            <a:headEnd/>
            <a:tailEnd/>
          </a:ln>
        </p:spPr>
        <p:txBody>
          <a:bodyPr>
            <a:spAutoFit/>
          </a:bodyPr>
          <a:lstStyle/>
          <a:p>
            <a:pPr algn="ctr"/>
            <a:r>
              <a:rPr lang="es-PR" sz="1200" dirty="0">
                <a:latin typeface="Calibri" pitchFamily="34" charset="0"/>
              </a:rPr>
              <a:t>Casa de Esperanza © 2018</a:t>
            </a:r>
          </a:p>
        </p:txBody>
      </p:sp>
      <p:pic>
        <p:nvPicPr>
          <p:cNvPr id="5" name="Picture 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448800" y="5799138"/>
            <a:ext cx="1219200" cy="1058862"/>
          </a:xfrm>
          <a:prstGeom prst="rect">
            <a:avLst/>
          </a:prstGeom>
          <a:noFill/>
          <a:ln w="9525">
            <a:noFill/>
            <a:miter lim="800000"/>
            <a:headEnd/>
            <a:tailEnd/>
          </a:ln>
        </p:spPr>
      </p:pic>
    </p:spTree>
    <p:extLst>
      <p:ext uri="{BB962C8B-B14F-4D97-AF65-F5344CB8AC3E}">
        <p14:creationId xmlns:p14="http://schemas.microsoft.com/office/powerpoint/2010/main" val="916825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0"/>
          <p:cNvSpPr txBox="1">
            <a:spLocks noGrp="1"/>
          </p:cNvSpPr>
          <p:nvPr>
            <p:ph type="title"/>
          </p:nvPr>
        </p:nvSpPr>
        <p:spPr>
          <a:xfrm>
            <a:off x="2033550" y="1223650"/>
            <a:ext cx="8124900" cy="3611400"/>
          </a:xfrm>
          <a:prstGeom prst="rect">
            <a:avLst/>
          </a:prstGeom>
        </p:spPr>
        <p:txBody>
          <a:bodyPr spcFirstLastPara="1" vert="horz" wrap="square" lIns="91425" tIns="91425" rIns="91425" bIns="91425" rtlCol="0" anchor="ctr" anchorCtr="0">
            <a:noAutofit/>
          </a:bodyPr>
          <a:lstStyle/>
          <a:p>
            <a:r>
              <a:rPr lang="en" b="0" dirty="0">
                <a:solidFill>
                  <a:srgbClr val="000000"/>
                </a:solidFill>
              </a:rPr>
              <a:t> </a:t>
            </a:r>
            <a:r>
              <a:rPr lang="en" sz="4800" dirty="0">
                <a:solidFill>
                  <a:srgbClr val="000000"/>
                </a:solidFill>
                <a:ea typeface="Lato"/>
                <a:cs typeface="Lato"/>
                <a:sym typeface="Lato"/>
              </a:rPr>
              <a:t>Absence of both</a:t>
            </a:r>
            <a:endParaRPr sz="4800" dirty="0">
              <a:solidFill>
                <a:srgbClr val="000000"/>
              </a:solidFill>
              <a:ea typeface="Lato"/>
              <a:cs typeface="Lato"/>
              <a:sym typeface="Lato"/>
            </a:endParaRPr>
          </a:p>
          <a:p>
            <a:r>
              <a:rPr lang="en-US" sz="4800" dirty="0">
                <a:solidFill>
                  <a:srgbClr val="000000"/>
                </a:solidFill>
                <a:ea typeface="Lato"/>
                <a:cs typeface="Lato"/>
                <a:sym typeface="Lato"/>
              </a:rPr>
              <a:t>T</a:t>
            </a:r>
            <a:r>
              <a:rPr lang="en" sz="4800" dirty="0">
                <a:solidFill>
                  <a:srgbClr val="000000"/>
                </a:solidFill>
                <a:ea typeface="Lato"/>
                <a:cs typeface="Lato"/>
                <a:sym typeface="Lato"/>
              </a:rPr>
              <a:t>rauma-informed awareness &amp; </a:t>
            </a:r>
            <a:endParaRPr sz="4800" dirty="0">
              <a:solidFill>
                <a:srgbClr val="000000"/>
              </a:solidFill>
              <a:ea typeface="Lato"/>
              <a:cs typeface="Lato"/>
              <a:sym typeface="Lato"/>
            </a:endParaRPr>
          </a:p>
          <a:p>
            <a:r>
              <a:rPr lang="en" sz="4800" dirty="0">
                <a:solidFill>
                  <a:srgbClr val="000000"/>
                </a:solidFill>
                <a:ea typeface="Lato"/>
                <a:cs typeface="Lato"/>
                <a:sym typeface="Lato"/>
              </a:rPr>
              <a:t>cultural awareness </a:t>
            </a:r>
            <a:br>
              <a:rPr lang="en" sz="4800" dirty="0">
                <a:solidFill>
                  <a:srgbClr val="000000"/>
                </a:solidFill>
                <a:ea typeface="Lato"/>
                <a:cs typeface="Lato"/>
                <a:sym typeface="Lato"/>
              </a:rPr>
            </a:br>
            <a:r>
              <a:rPr lang="en" sz="4800" dirty="0">
                <a:solidFill>
                  <a:srgbClr val="000000"/>
                </a:solidFill>
                <a:ea typeface="Lato"/>
                <a:cs typeface="Lato"/>
                <a:sym typeface="Lato"/>
              </a:rPr>
              <a:t>will impact  judgment </a:t>
            </a:r>
            <a:endParaRPr sz="4800" dirty="0">
              <a:solidFill>
                <a:srgbClr val="000000"/>
              </a:solidFill>
              <a:ea typeface="Lato"/>
              <a:cs typeface="Lato"/>
              <a:sym typeface="Lato"/>
            </a:endParaRPr>
          </a:p>
        </p:txBody>
      </p:sp>
    </p:spTree>
    <p:extLst>
      <p:ext uri="{BB962C8B-B14F-4D97-AF65-F5344CB8AC3E}">
        <p14:creationId xmlns:p14="http://schemas.microsoft.com/office/powerpoint/2010/main" val="10559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14" y="-263"/>
            <a:ext cx="10515600" cy="1325563"/>
          </a:xfrm>
        </p:spPr>
        <p:txBody>
          <a:bodyPr/>
          <a:lstStyle/>
          <a:p>
            <a:r>
              <a:rPr lang="en-US" sz="3200" dirty="0">
                <a:latin typeface="Calibri" pitchFamily="34" charset="0"/>
              </a:rPr>
              <a:t>Casa de Esperanza</a:t>
            </a:r>
            <a:endParaRPr lang="en-US" sz="3200" dirty="0"/>
          </a:p>
        </p:txBody>
      </p:sp>
      <p:sp>
        <p:nvSpPr>
          <p:cNvPr id="3" name="Content Placeholder 2"/>
          <p:cNvSpPr>
            <a:spLocks noGrp="1"/>
          </p:cNvSpPr>
          <p:nvPr>
            <p:ph idx="1"/>
          </p:nvPr>
        </p:nvSpPr>
        <p:spPr>
          <a:xfrm>
            <a:off x="745965" y="1325300"/>
            <a:ext cx="4802080" cy="2295464"/>
          </a:xfrm>
        </p:spPr>
        <p:txBody>
          <a:bodyPr>
            <a:normAutofit/>
          </a:bodyPr>
          <a:lstStyle/>
          <a:p>
            <a:pPr marL="0" indent="0">
              <a:spcBef>
                <a:spcPct val="0"/>
              </a:spcBef>
              <a:buNone/>
            </a:pPr>
            <a:r>
              <a:rPr lang="en-US" sz="2200" dirty="0">
                <a:latin typeface="Arial" panose="020B0604020202020204" pitchFamily="34" charset="0"/>
                <a:cs typeface="Arial" panose="020B0604020202020204" pitchFamily="34" charset="0"/>
              </a:rPr>
              <a:t>Starting from a small group of Latina activists in St. Paul, Minnesota in 1982, Casa de Esperanza has grown into one of the largest Latin@ domestic violence organizations in the country.</a:t>
            </a:r>
            <a:br>
              <a:rPr lang="en-US" sz="2000" dirty="0">
                <a:solidFill>
                  <a:schemeClr val="accent4">
                    <a:lumMod val="75000"/>
                  </a:schemeClr>
                </a:solidFill>
                <a:latin typeface="Calibri" pitchFamily="34" charset="0"/>
              </a:rPr>
            </a:br>
            <a:endParaRPr lang="en-US" sz="2000" dirty="0">
              <a:solidFill>
                <a:schemeClr val="accent4">
                  <a:lumMod val="60000"/>
                  <a:lumOff val="40000"/>
                </a:schemeClr>
              </a:solidFill>
              <a:latin typeface="Calibri" pitchFamily="34" charset="0"/>
            </a:endParaRPr>
          </a:p>
        </p:txBody>
      </p:sp>
      <p:sp>
        <p:nvSpPr>
          <p:cNvPr id="10" name="Content Placeholder 9"/>
          <p:cNvSpPr>
            <a:spLocks noGrp="1"/>
          </p:cNvSpPr>
          <p:nvPr>
            <p:ph sz="half" idx="4294967295"/>
          </p:nvPr>
        </p:nvSpPr>
        <p:spPr>
          <a:xfrm>
            <a:off x="6096000" y="2852739"/>
            <a:ext cx="4572000" cy="3089275"/>
          </a:xfrm>
          <a:prstGeom prst="rect">
            <a:avLst/>
          </a:prstGeom>
        </p:spPr>
        <p:txBody>
          <a:bodyPr>
            <a:noAutofit/>
          </a:bodyPr>
          <a:lstStyle/>
          <a:p>
            <a:r>
              <a:rPr lang="en-US" sz="2000" dirty="0">
                <a:latin typeface="Arial" panose="020B0604020202020204" pitchFamily="34" charset="0"/>
                <a:cs typeface="Arial" panose="020B0604020202020204" pitchFamily="34" charset="0"/>
              </a:rPr>
              <a:t>We recognize that it is the community that will end domestic violence, not any system or organization. </a:t>
            </a:r>
          </a:p>
          <a:p>
            <a:r>
              <a:rPr lang="en-US" sz="2000" dirty="0">
                <a:latin typeface="Arial" panose="020B0604020202020204" pitchFamily="34" charset="0"/>
                <a:cs typeface="Arial" panose="020B0604020202020204" pitchFamily="34" charset="0"/>
              </a:rPr>
              <a:t>We emphasize developing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social capital (i.e. trust,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reciprocity, information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and cooperation) because we believe it decreases domestic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violence.</a:t>
            </a:r>
          </a:p>
        </p:txBody>
      </p:sp>
      <p:pic>
        <p:nvPicPr>
          <p:cNvPr id="307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45965" y="3620764"/>
            <a:ext cx="2745392" cy="2968790"/>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0D6A540A-A935-4C5A-BC3F-8CD46ABC2A89}"/>
              </a:ext>
            </a:extLst>
          </p:cNvPr>
          <p:cNvSpPr/>
          <p:nvPr/>
        </p:nvSpPr>
        <p:spPr>
          <a:xfrm>
            <a:off x="7535175" y="5722374"/>
            <a:ext cx="2650511" cy="963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37BFB76D-80EF-4ECA-9217-C14E92ABB877}"/>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5967437" y="416496"/>
            <a:ext cx="3566909" cy="2181811"/>
          </a:xfrm>
          <a:prstGeom prst="rect">
            <a:avLst/>
          </a:prstGeom>
          <a:noFill/>
          <a:ln>
            <a:noFill/>
          </a:ln>
        </p:spPr>
      </p:pic>
      <p:sp>
        <p:nvSpPr>
          <p:cNvPr id="16" name="TextBox 15">
            <a:extLst>
              <a:ext uri="{FF2B5EF4-FFF2-40B4-BE49-F238E27FC236}">
                <a16:creationId xmlns:a16="http://schemas.microsoft.com/office/drawing/2014/main" id="{0F15CB3C-9862-4EE5-9599-0F50A81B33C1}"/>
              </a:ext>
            </a:extLst>
          </p:cNvPr>
          <p:cNvSpPr txBox="1"/>
          <p:nvPr/>
        </p:nvSpPr>
        <p:spPr>
          <a:xfrm>
            <a:off x="4486447" y="6492875"/>
            <a:ext cx="1389440" cy="207916"/>
          </a:xfrm>
          <a:prstGeom prst="rect">
            <a:avLst/>
          </a:prstGeom>
          <a:noFill/>
        </p:spPr>
        <p:txBody>
          <a:bodyPr wrap="square" rtlCol="0">
            <a:spAutoFit/>
          </a:bodyPr>
          <a:lstStyle/>
          <a:p>
            <a:r>
              <a:rPr lang="es-PR" sz="750" dirty="0"/>
              <a:t>Casa de Esperanza © 2019</a:t>
            </a:r>
          </a:p>
        </p:txBody>
      </p:sp>
    </p:spTree>
    <p:extLst>
      <p:ext uri="{BB962C8B-B14F-4D97-AF65-F5344CB8AC3E}">
        <p14:creationId xmlns:p14="http://schemas.microsoft.com/office/powerpoint/2010/main" val="931409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1"/>
            <a:ext cx="8229600" cy="932395"/>
          </a:xfrm>
        </p:spPr>
        <p:txBody>
          <a:bodyPr/>
          <a:lstStyle/>
          <a:p>
            <a:r>
              <a:rPr lang="en-US" dirty="0">
                <a:solidFill>
                  <a:schemeClr val="tx1"/>
                </a:solidFill>
                <a:latin typeface="Arial" panose="020B0604020202020204" pitchFamily="34" charset="0"/>
                <a:cs typeface="Arial" panose="020B0604020202020204" pitchFamily="34" charset="0"/>
              </a:rPr>
              <a:t>Organizational commitment</a:t>
            </a:r>
          </a:p>
        </p:txBody>
      </p:sp>
      <p:pic>
        <p:nvPicPr>
          <p:cNvPr id="4" name="Picture 2"/>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bwMode="auto">
          <a:xfrm>
            <a:off x="657546" y="1371601"/>
            <a:ext cx="10561834" cy="4952998"/>
          </a:xfrm>
          <a:prstGeom prst="rect">
            <a:avLst/>
          </a:prstGeom>
          <a:noFill/>
          <a:ln w="9525">
            <a:noFill/>
            <a:miter lim="800000"/>
            <a:headEnd/>
            <a:tailEnd/>
          </a:ln>
        </p:spPr>
      </p:pic>
      <p:sp>
        <p:nvSpPr>
          <p:cNvPr id="5" name="Rectangle 4">
            <a:extLst>
              <a:ext uri="{FF2B5EF4-FFF2-40B4-BE49-F238E27FC236}">
                <a16:creationId xmlns:a16="http://schemas.microsoft.com/office/drawing/2014/main" id="{D817E742-8D46-436B-A663-F91F577D7F54}"/>
              </a:ext>
            </a:extLst>
          </p:cNvPr>
          <p:cNvSpPr/>
          <p:nvPr/>
        </p:nvSpPr>
        <p:spPr>
          <a:xfrm>
            <a:off x="5029200" y="6486638"/>
            <a:ext cx="3200400" cy="307777"/>
          </a:xfrm>
          <a:prstGeom prst="rect">
            <a:avLst/>
          </a:prstGeom>
        </p:spPr>
        <p:txBody>
          <a:bodyPr wrap="square">
            <a:spAutoFit/>
          </a:bodyPr>
          <a:lstStyle/>
          <a:p>
            <a:r>
              <a:rPr lang="es-PR" sz="1400" dirty="0">
                <a:latin typeface="Myriad Pro" pitchFamily="34" charset="0"/>
                <a:cs typeface="Helvetica" pitchFamily="34" charset="0"/>
              </a:rPr>
              <a:t>Casa de Esperanza © 2019</a:t>
            </a:r>
          </a:p>
        </p:txBody>
      </p:sp>
      <p:pic>
        <p:nvPicPr>
          <p:cNvPr id="6" name="Picture 5">
            <a:extLst>
              <a:ext uri="{FF2B5EF4-FFF2-40B4-BE49-F238E27FC236}">
                <a16:creationId xmlns:a16="http://schemas.microsoft.com/office/drawing/2014/main" id="{937B5012-AE0A-41D2-BAEF-BAC16ACB44E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677400" y="5997172"/>
            <a:ext cx="990600" cy="860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2057401" y="1371600"/>
            <a:ext cx="8075981" cy="0"/>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140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D790C-4089-AF4F-9C87-7F012CEC8CD6}"/>
              </a:ext>
            </a:extLst>
          </p:cNvPr>
          <p:cNvSpPr>
            <a:spLocks noGrp="1"/>
          </p:cNvSpPr>
          <p:nvPr>
            <p:ph type="title"/>
          </p:nvPr>
        </p:nvSpPr>
        <p:spPr/>
        <p:txBody>
          <a:bodyPr/>
          <a:lstStyle/>
          <a:p>
            <a:r>
              <a:rPr lang="en-US" dirty="0">
                <a:solidFill>
                  <a:schemeClr val="tx1"/>
                </a:solidFill>
              </a:rPr>
              <a:t>Outreach or Engagement?</a:t>
            </a:r>
          </a:p>
        </p:txBody>
      </p:sp>
      <p:sp>
        <p:nvSpPr>
          <p:cNvPr id="3" name="Content Placeholder 2">
            <a:extLst>
              <a:ext uri="{FF2B5EF4-FFF2-40B4-BE49-F238E27FC236}">
                <a16:creationId xmlns:a16="http://schemas.microsoft.com/office/drawing/2014/main" id="{3BC4062B-16A9-964B-A685-F0C596C616EE}"/>
              </a:ext>
            </a:extLst>
          </p:cNvPr>
          <p:cNvSpPr>
            <a:spLocks noGrp="1"/>
          </p:cNvSpPr>
          <p:nvPr>
            <p:ph idx="1"/>
          </p:nvPr>
        </p:nvSpPr>
        <p:spPr>
          <a:xfrm>
            <a:off x="529333" y="1621699"/>
            <a:ext cx="7886700" cy="4351338"/>
          </a:xfrm>
        </p:spPr>
        <p:txBody>
          <a:bodyPr/>
          <a:lstStyle/>
          <a:p>
            <a:endParaRPr lang="en-US" dirty="0"/>
          </a:p>
          <a:p>
            <a:r>
              <a:rPr lang="en-US" dirty="0"/>
              <a:t>What kind of relationship do you have with community members?</a:t>
            </a:r>
          </a:p>
          <a:p>
            <a:endParaRPr lang="en-US" dirty="0"/>
          </a:p>
          <a:p>
            <a:r>
              <a:rPr lang="en-US" dirty="0"/>
              <a:t>How do your organizational policies and structures support community engagement?</a:t>
            </a:r>
          </a:p>
          <a:p>
            <a:endParaRPr lang="en-US" dirty="0"/>
          </a:p>
          <a:p>
            <a:r>
              <a:rPr lang="en-US" dirty="0"/>
              <a:t>How are you getting people involved? When?</a:t>
            </a:r>
          </a:p>
          <a:p>
            <a:pPr marL="0" indent="0">
              <a:buNone/>
            </a:pPr>
            <a:endParaRPr lang="en-US" dirty="0"/>
          </a:p>
        </p:txBody>
      </p:sp>
      <p:sp>
        <p:nvSpPr>
          <p:cNvPr id="4" name="Slide Number Placeholder 3">
            <a:extLst>
              <a:ext uri="{FF2B5EF4-FFF2-40B4-BE49-F238E27FC236}">
                <a16:creationId xmlns:a16="http://schemas.microsoft.com/office/drawing/2014/main" id="{3B082421-551C-E64F-99A9-E7E621CF641E}"/>
              </a:ext>
            </a:extLst>
          </p:cNvPr>
          <p:cNvSpPr>
            <a:spLocks noGrp="1"/>
          </p:cNvSpPr>
          <p:nvPr>
            <p:ph type="sldNum" sz="quarter" idx="12"/>
          </p:nvPr>
        </p:nvSpPr>
        <p:spPr/>
        <p:txBody>
          <a:bodyPr/>
          <a:lstStyle/>
          <a:p>
            <a:fld id="{282180D8-0A9C-2942-A039-54FC10BA7CBF}" type="slidenum">
              <a:rPr lang="en-US" smtClean="0"/>
              <a:pPr/>
              <a:t>21</a:t>
            </a:fld>
            <a:endParaRPr lang="en-US" dirty="0"/>
          </a:p>
        </p:txBody>
      </p:sp>
      <p:sp>
        <p:nvSpPr>
          <p:cNvPr id="5" name="Footer Placeholder 4">
            <a:extLst>
              <a:ext uri="{FF2B5EF4-FFF2-40B4-BE49-F238E27FC236}">
                <a16:creationId xmlns:a16="http://schemas.microsoft.com/office/drawing/2014/main" id="{77B824C0-8882-4DB0-8EEF-270CB1C939C4}"/>
              </a:ext>
            </a:extLst>
          </p:cNvPr>
          <p:cNvSpPr>
            <a:spLocks noGrp="1"/>
          </p:cNvSpPr>
          <p:nvPr>
            <p:ph type="ftr" sz="quarter" idx="11"/>
          </p:nvPr>
        </p:nvSpPr>
        <p:spPr/>
        <p:txBody>
          <a:bodyPr/>
          <a:lstStyle/>
          <a:p>
            <a:r>
              <a:rPr lang="en-US"/>
              <a:t>Casa de Esperanza 2020</a:t>
            </a:r>
            <a:endParaRPr lang="en-US" dirty="0"/>
          </a:p>
        </p:txBody>
      </p:sp>
      <p:cxnSp>
        <p:nvCxnSpPr>
          <p:cNvPr id="6" name="Straight Connector 5">
            <a:extLst>
              <a:ext uri="{FF2B5EF4-FFF2-40B4-BE49-F238E27FC236}">
                <a16:creationId xmlns:a16="http://schemas.microsoft.com/office/drawing/2014/main" id="{6B50A6C7-4CCF-49BB-AEA7-A630D376FC39}"/>
              </a:ext>
            </a:extLst>
          </p:cNvPr>
          <p:cNvCxnSpPr/>
          <p:nvPr/>
        </p:nvCxnSpPr>
        <p:spPr>
          <a:xfrm>
            <a:off x="2057401" y="1524000"/>
            <a:ext cx="8075981" cy="0"/>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76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8229600" cy="990600"/>
          </a:xfrm>
        </p:spPr>
        <p:txBody>
          <a:bodyPr>
            <a:normAutofit fontScale="90000"/>
          </a:bodyPr>
          <a:lstStyle/>
          <a:p>
            <a:r>
              <a:rPr lang="en-US" dirty="0">
                <a:solidFill>
                  <a:srgbClr val="FF6600"/>
                </a:solidFill>
                <a:latin typeface="+mj-lt"/>
              </a:rPr>
              <a:t>Outreach vs. Community Engagement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9218761"/>
              </p:ext>
            </p:extLst>
          </p:nvPr>
        </p:nvGraphicFramePr>
        <p:xfrm>
          <a:off x="236305" y="1066800"/>
          <a:ext cx="11691990" cy="5158466"/>
        </p:xfrm>
        <a:graphic>
          <a:graphicData uri="http://schemas.openxmlformats.org/drawingml/2006/table">
            <a:tbl>
              <a:tblPr firstRow="1" bandRow="1">
                <a:tableStyleId>{5C22544A-7EE6-4342-B048-85BDC9FD1C3A}</a:tableStyleId>
              </a:tblPr>
              <a:tblGrid>
                <a:gridCol w="5845995">
                  <a:extLst>
                    <a:ext uri="{9D8B030D-6E8A-4147-A177-3AD203B41FA5}">
                      <a16:colId xmlns:a16="http://schemas.microsoft.com/office/drawing/2014/main" val="20000"/>
                    </a:ext>
                  </a:extLst>
                </a:gridCol>
                <a:gridCol w="5845995">
                  <a:extLst>
                    <a:ext uri="{9D8B030D-6E8A-4147-A177-3AD203B41FA5}">
                      <a16:colId xmlns:a16="http://schemas.microsoft.com/office/drawing/2014/main" val="20001"/>
                    </a:ext>
                  </a:extLst>
                </a:gridCol>
              </a:tblGrid>
              <a:tr h="441960">
                <a:tc>
                  <a:txBody>
                    <a:bodyPr/>
                    <a:lstStyle/>
                    <a:p>
                      <a:r>
                        <a:rPr lang="en-US" dirty="0"/>
                        <a:t>Outreach</a:t>
                      </a:r>
                    </a:p>
                  </a:txBody>
                  <a:tcPr marL="68580" marR="68580"/>
                </a:tc>
                <a:tc>
                  <a:txBody>
                    <a:bodyPr/>
                    <a:lstStyle/>
                    <a:p>
                      <a:r>
                        <a:rPr lang="en-US" dirty="0"/>
                        <a:t>Community Engagement</a:t>
                      </a:r>
                    </a:p>
                  </a:txBody>
                  <a:tcPr marL="68580" marR="68580"/>
                </a:tc>
                <a:extLst>
                  <a:ext uri="{0D108BD9-81ED-4DB2-BD59-A6C34878D82A}">
                    <a16:rowId xmlns:a16="http://schemas.microsoft.com/office/drawing/2014/main" val="10000"/>
                  </a:ext>
                </a:extLst>
              </a:tr>
              <a:tr h="593147">
                <a:tc>
                  <a:txBody>
                    <a:bodyPr/>
                    <a:lstStyle/>
                    <a:p>
                      <a:r>
                        <a:rPr lang="en-US" dirty="0"/>
                        <a:t>Relationships</a:t>
                      </a:r>
                      <a:r>
                        <a:rPr lang="en-US" baseline="0" dirty="0"/>
                        <a:t> are for the purpose of completing a project</a:t>
                      </a:r>
                      <a:endParaRPr lang="en-US" dirty="0"/>
                    </a:p>
                  </a:txBody>
                  <a:tcPr marL="68580" marR="68580"/>
                </a:tc>
                <a:tc>
                  <a:txBody>
                    <a:bodyPr/>
                    <a:lstStyle/>
                    <a:p>
                      <a:r>
                        <a:rPr lang="en-US" dirty="0"/>
                        <a:t>Is continually</a:t>
                      </a:r>
                      <a:r>
                        <a:rPr lang="en-US" baseline="0" dirty="0"/>
                        <a:t> built between and among people and groups. Continuous</a:t>
                      </a:r>
                      <a:endParaRPr lang="en-US" dirty="0"/>
                    </a:p>
                  </a:txBody>
                  <a:tcPr marL="68580" marR="68580"/>
                </a:tc>
                <a:extLst>
                  <a:ext uri="{0D108BD9-81ED-4DB2-BD59-A6C34878D82A}">
                    <a16:rowId xmlns:a16="http://schemas.microsoft.com/office/drawing/2014/main" val="10001"/>
                  </a:ext>
                </a:extLst>
              </a:tr>
              <a:tr h="847353">
                <a:tc>
                  <a:txBody>
                    <a:bodyPr/>
                    <a:lstStyle/>
                    <a:p>
                      <a:r>
                        <a:rPr lang="en-US" dirty="0"/>
                        <a:t>Relationship can be limited to</a:t>
                      </a:r>
                      <a:r>
                        <a:rPr lang="en-US" baseline="0" dirty="0"/>
                        <a:t> a few community members</a:t>
                      </a:r>
                      <a:endParaRPr lang="en-US" dirty="0"/>
                    </a:p>
                  </a:txBody>
                  <a:tcPr marL="68580" marR="68580"/>
                </a:tc>
                <a:tc>
                  <a:txBody>
                    <a:bodyPr/>
                    <a:lstStyle/>
                    <a:p>
                      <a:r>
                        <a:rPr lang="en-US" dirty="0"/>
                        <a:t>Relationship</a:t>
                      </a:r>
                      <a:r>
                        <a:rPr lang="en-US" baseline="0" dirty="0"/>
                        <a:t> are built not just with current leaders, but also with people with an interest and potential</a:t>
                      </a:r>
                      <a:endParaRPr lang="en-US" dirty="0"/>
                    </a:p>
                  </a:txBody>
                  <a:tcPr marL="68580" marR="68580"/>
                </a:tc>
                <a:extLst>
                  <a:ext uri="{0D108BD9-81ED-4DB2-BD59-A6C34878D82A}">
                    <a16:rowId xmlns:a16="http://schemas.microsoft.com/office/drawing/2014/main" val="10002"/>
                  </a:ext>
                </a:extLst>
              </a:tr>
              <a:tr h="847353">
                <a:tc>
                  <a:txBody>
                    <a:bodyPr/>
                    <a:lstStyle/>
                    <a:p>
                      <a:r>
                        <a:rPr lang="en-US" dirty="0"/>
                        <a:t>Relationships are short term,</a:t>
                      </a:r>
                      <a:r>
                        <a:rPr lang="en-US" baseline="0" dirty="0"/>
                        <a:t> so staff have to rebuild them as other projects or issues come up</a:t>
                      </a:r>
                      <a:endParaRPr lang="en-US" dirty="0"/>
                    </a:p>
                  </a:txBody>
                  <a:tcPr marL="68580" marR="68580"/>
                </a:tc>
                <a:tc>
                  <a:txBody>
                    <a:bodyPr/>
                    <a:lstStyle/>
                    <a:p>
                      <a:r>
                        <a:rPr lang="en-US" dirty="0"/>
                        <a:t>Relationships are transformational and long-term, community</a:t>
                      </a:r>
                      <a:r>
                        <a:rPr lang="en-US" baseline="0" dirty="0"/>
                        <a:t> can engage in projects as they come up</a:t>
                      </a:r>
                      <a:endParaRPr lang="en-US" dirty="0"/>
                    </a:p>
                  </a:txBody>
                  <a:tcPr marL="68580" marR="68580"/>
                </a:tc>
                <a:extLst>
                  <a:ext uri="{0D108BD9-81ED-4DB2-BD59-A6C34878D82A}">
                    <a16:rowId xmlns:a16="http://schemas.microsoft.com/office/drawing/2014/main" val="10003"/>
                  </a:ext>
                </a:extLst>
              </a:tr>
              <a:tr h="1101560">
                <a:tc>
                  <a:txBody>
                    <a:bodyPr/>
                    <a:lstStyle/>
                    <a:p>
                      <a:r>
                        <a:rPr lang="en-US" dirty="0"/>
                        <a:t>Activities include distributing flyers, surveys, focus groups, workshops</a:t>
                      </a:r>
                    </a:p>
                  </a:txBody>
                  <a:tcPr marL="68580" marR="68580"/>
                </a:tc>
                <a:tc>
                  <a:txBody>
                    <a:bodyPr/>
                    <a:lstStyle/>
                    <a:p>
                      <a:r>
                        <a:rPr lang="en-US" dirty="0"/>
                        <a:t>Activities</a:t>
                      </a:r>
                      <a:r>
                        <a:rPr lang="en-US" baseline="0" dirty="0"/>
                        <a:t> include listening sessions, one-on-one meetings, celebrations, leadership development, community building projects</a:t>
                      </a:r>
                      <a:endParaRPr lang="en-US" dirty="0"/>
                    </a:p>
                  </a:txBody>
                  <a:tcPr marL="68580" marR="68580"/>
                </a:tc>
                <a:extLst>
                  <a:ext uri="{0D108BD9-81ED-4DB2-BD59-A6C34878D82A}">
                    <a16:rowId xmlns:a16="http://schemas.microsoft.com/office/drawing/2014/main" val="10004"/>
                  </a:ext>
                </a:extLst>
              </a:tr>
              <a:tr h="593147">
                <a:tc>
                  <a:txBody>
                    <a:bodyPr/>
                    <a:lstStyle/>
                    <a:p>
                      <a:r>
                        <a:rPr lang="en-US" dirty="0"/>
                        <a:t>Staff/institutions</a:t>
                      </a:r>
                      <a:r>
                        <a:rPr lang="en-US" baseline="0" dirty="0"/>
                        <a:t> generate ideas they think the community will support</a:t>
                      </a:r>
                      <a:endParaRPr lang="en-US" dirty="0"/>
                    </a:p>
                  </a:txBody>
                  <a:tcPr marL="68580" marR="68580"/>
                </a:tc>
                <a:tc>
                  <a:txBody>
                    <a:bodyPr/>
                    <a:lstStyle/>
                    <a:p>
                      <a:r>
                        <a:rPr lang="en-US" dirty="0"/>
                        <a:t>Staff/institutions</a:t>
                      </a:r>
                      <a:r>
                        <a:rPr lang="en-US" baseline="0" dirty="0"/>
                        <a:t> support community members in generation their own ideas</a:t>
                      </a:r>
                      <a:endParaRPr lang="en-US" dirty="0"/>
                    </a:p>
                  </a:txBody>
                  <a:tcPr marL="68580" marR="68580"/>
                </a:tc>
                <a:extLst>
                  <a:ext uri="{0D108BD9-81ED-4DB2-BD59-A6C34878D82A}">
                    <a16:rowId xmlns:a16="http://schemas.microsoft.com/office/drawing/2014/main" val="10005"/>
                  </a:ext>
                </a:extLst>
              </a:tr>
              <a:tr h="151235">
                <a:tc>
                  <a:txBody>
                    <a:bodyPr/>
                    <a:lstStyle/>
                    <a:p>
                      <a:r>
                        <a:rPr lang="en-US" dirty="0"/>
                        <a:t>Staff/institutions generate solutions to a problem</a:t>
                      </a:r>
                      <a:r>
                        <a:rPr lang="en-US" baseline="0" dirty="0"/>
                        <a:t> they have defined</a:t>
                      </a:r>
                      <a:endParaRPr lang="en-US" dirty="0"/>
                    </a:p>
                  </a:txBody>
                  <a:tcPr marL="68580" marR="68580"/>
                </a:tc>
                <a:tc>
                  <a:txBody>
                    <a:bodyPr/>
                    <a:lstStyle/>
                    <a:p>
                      <a:r>
                        <a:rPr lang="en-US" dirty="0"/>
                        <a:t>Staff/institutions engage</a:t>
                      </a:r>
                      <a:r>
                        <a:rPr lang="en-US" baseline="0" dirty="0"/>
                        <a:t> in continual self-reflection to incorporate people’s ideas, feedback, talent</a:t>
                      </a:r>
                      <a:endParaRPr lang="en-US" dirty="0"/>
                    </a:p>
                  </a:txBody>
                  <a:tcPr marL="68580" marR="68580"/>
                </a:tc>
                <a:extLst>
                  <a:ext uri="{0D108BD9-81ED-4DB2-BD59-A6C34878D82A}">
                    <a16:rowId xmlns:a16="http://schemas.microsoft.com/office/drawing/2014/main" val="10006"/>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Fuerza Unida</a:t>
            </a:r>
          </a:p>
        </p:txBody>
      </p:sp>
      <p:cxnSp>
        <p:nvCxnSpPr>
          <p:cNvPr id="7" name="Straight Connector 6"/>
          <p:cNvCxnSpPr/>
          <p:nvPr/>
        </p:nvCxnSpPr>
        <p:spPr>
          <a:xfrm>
            <a:off x="2057401" y="1600200"/>
            <a:ext cx="8075981" cy="0"/>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0" y="6324601"/>
            <a:ext cx="1571264" cy="246221"/>
          </a:xfrm>
          <a:prstGeom prst="rect">
            <a:avLst/>
          </a:prstGeom>
          <a:noFill/>
        </p:spPr>
        <p:txBody>
          <a:bodyPr wrap="none" rtlCol="0">
            <a:spAutoFit/>
          </a:bodyPr>
          <a:lstStyle/>
          <a:p>
            <a:r>
              <a:rPr lang="es-PR" sz="1000" dirty="0">
                <a:latin typeface="Calibri" pitchFamily="34" charset="0"/>
              </a:rPr>
              <a:t>Casa de Esperanza © 2014</a:t>
            </a:r>
          </a:p>
        </p:txBody>
      </p:sp>
      <p:sp>
        <p:nvSpPr>
          <p:cNvPr id="11" name="Content Placeholder 2"/>
          <p:cNvSpPr>
            <a:spLocks noGrp="1"/>
          </p:cNvSpPr>
          <p:nvPr>
            <p:ph sz="half" idx="1"/>
          </p:nvPr>
        </p:nvSpPr>
        <p:spPr>
          <a:xfrm>
            <a:off x="1981200" y="1752601"/>
            <a:ext cx="8229600" cy="4525963"/>
          </a:xfrm>
        </p:spPr>
        <p:txBody>
          <a:bodyPr>
            <a:normAutofit fontScale="92500" lnSpcReduction="10000"/>
          </a:bodyPr>
          <a:lstStyle/>
          <a:p>
            <a:pPr>
              <a:spcBef>
                <a:spcPts val="0"/>
              </a:spcBef>
            </a:pPr>
            <a:r>
              <a:rPr lang="en-US" dirty="0">
                <a:latin typeface="Calibri" pitchFamily="34" charset="0"/>
              </a:rPr>
              <a:t>Listens to the stories and hopes of Latin@s to inform the development of strategies that engage the community in ending domestic violence and addressing other community identified priorities.</a:t>
            </a:r>
          </a:p>
          <a:p>
            <a:pPr>
              <a:spcBef>
                <a:spcPts val="0"/>
              </a:spcBef>
              <a:buNone/>
            </a:pPr>
            <a:endParaRPr lang="en-US" dirty="0">
              <a:latin typeface="Calibri" pitchFamily="34" charset="0"/>
            </a:endParaRPr>
          </a:p>
          <a:p>
            <a:pPr>
              <a:spcBef>
                <a:spcPts val="0"/>
              </a:spcBef>
            </a:pPr>
            <a:r>
              <a:rPr lang="en-US" dirty="0">
                <a:latin typeface="Calibri" pitchFamily="34" charset="0"/>
              </a:rPr>
              <a:t>Develops skills in leadership necessary to support, educate and encourage Latin@ communities to live healthy lives free of violence.</a:t>
            </a:r>
          </a:p>
          <a:p>
            <a:pPr>
              <a:spcBef>
                <a:spcPts val="0"/>
              </a:spcBef>
            </a:pPr>
            <a:endParaRPr lang="en-US" dirty="0">
              <a:latin typeface="Calibri" pitchFamily="34" charset="0"/>
            </a:endParaRPr>
          </a:p>
          <a:p>
            <a:pPr>
              <a:spcBef>
                <a:spcPts val="0"/>
              </a:spcBef>
            </a:pPr>
            <a:r>
              <a:rPr lang="en-US" dirty="0">
                <a:latin typeface="Calibri" pitchFamily="34" charset="0"/>
              </a:rPr>
              <a:t>Prepares community members as first responders and as “bridges” to the community – community leads the change.</a:t>
            </a:r>
          </a:p>
          <a:p>
            <a:endParaRPr lang="es-PR" sz="2400" dirty="0"/>
          </a:p>
        </p:txBody>
      </p:sp>
    </p:spTree>
    <p:extLst>
      <p:ext uri="{BB962C8B-B14F-4D97-AF65-F5344CB8AC3E}">
        <p14:creationId xmlns:p14="http://schemas.microsoft.com/office/powerpoint/2010/main" val="3549827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err="1">
                <a:solidFill>
                  <a:schemeClr val="tx1"/>
                </a:solidFill>
                <a:latin typeface="+mj-lt"/>
              </a:rPr>
              <a:t>Listening</a:t>
            </a:r>
            <a:r>
              <a:rPr lang="es-MX" dirty="0">
                <a:solidFill>
                  <a:schemeClr val="tx1"/>
                </a:solidFill>
                <a:latin typeface="+mj-lt"/>
              </a:rPr>
              <a:t> </a:t>
            </a:r>
            <a:r>
              <a:rPr lang="es-MX" dirty="0" err="1">
                <a:solidFill>
                  <a:schemeClr val="tx1"/>
                </a:solidFill>
                <a:latin typeface="+mj-lt"/>
              </a:rPr>
              <a:t>Process</a:t>
            </a:r>
            <a:r>
              <a:rPr lang="es-MX" dirty="0">
                <a:solidFill>
                  <a:schemeClr val="tx1"/>
                </a:solidFill>
                <a:latin typeface="+mj-lt"/>
              </a:rPr>
              <a:t>/CE Framework</a:t>
            </a:r>
          </a:p>
        </p:txBody>
      </p:sp>
      <p:pic>
        <p:nvPicPr>
          <p:cNvPr id="5" name="Content Placeholder 4" descr="A wheel containing the following concepts: adapt, followed by listen, then analyze, share, and act. Then the wheel starts again. "/>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886200" y="1549401"/>
            <a:ext cx="4664596" cy="4483843"/>
          </a:xfrm>
          <a:prstGeom prst="rect">
            <a:avLst/>
          </a:prstGeom>
        </p:spPr>
      </p:pic>
      <p:sp>
        <p:nvSpPr>
          <p:cNvPr id="4" name="Slide Number Placeholder 3"/>
          <p:cNvSpPr>
            <a:spLocks noGrp="1"/>
          </p:cNvSpPr>
          <p:nvPr>
            <p:ph type="sldNum" sz="quarter" idx="12"/>
          </p:nvPr>
        </p:nvSpPr>
        <p:spPr/>
        <p:txBody>
          <a:bodyPr/>
          <a:lstStyle/>
          <a:p>
            <a:fld id="{282180D8-0A9C-2942-A039-54FC10BA7CBF}" type="slidenum">
              <a:rPr lang="en-US" smtClean="0"/>
              <a:pPr/>
              <a:t>24</a:t>
            </a:fld>
            <a:endParaRPr lang="en-US" dirty="0"/>
          </a:p>
        </p:txBody>
      </p:sp>
      <p:sp>
        <p:nvSpPr>
          <p:cNvPr id="3" name="Footer Placeholder 2">
            <a:extLst>
              <a:ext uri="{FF2B5EF4-FFF2-40B4-BE49-F238E27FC236}">
                <a16:creationId xmlns:a16="http://schemas.microsoft.com/office/drawing/2014/main" id="{8CC5DAC9-038E-432C-B674-87A54468F4A9}"/>
              </a:ext>
            </a:extLst>
          </p:cNvPr>
          <p:cNvSpPr>
            <a:spLocks noGrp="1"/>
          </p:cNvSpPr>
          <p:nvPr>
            <p:ph type="ftr" sz="quarter" idx="11"/>
          </p:nvPr>
        </p:nvSpPr>
        <p:spPr/>
        <p:txBody>
          <a:bodyPr/>
          <a:lstStyle/>
          <a:p>
            <a:r>
              <a:rPr lang="en-US"/>
              <a:t>Casa de Esperanza 2020</a:t>
            </a:r>
            <a:endParaRPr lang="en-US" dirty="0"/>
          </a:p>
        </p:txBody>
      </p:sp>
    </p:spTree>
    <p:extLst>
      <p:ext uri="{BB962C8B-B14F-4D97-AF65-F5344CB8AC3E}">
        <p14:creationId xmlns:p14="http://schemas.microsoft.com/office/powerpoint/2010/main" val="3163374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 result for strength based counseling"/>
          <p:cNvPicPr>
            <a:picLocks noChangeAspect="1" noChangeArrowheads="1"/>
          </p:cNvPicPr>
          <p:nvPr/>
        </p:nvPicPr>
        <p:blipFill>
          <a:blip r:embed="rId3" cstate="print"/>
          <a:srcRect/>
          <a:stretch>
            <a:fillRect/>
          </a:stretch>
        </p:blipFill>
        <p:spPr bwMode="auto">
          <a:xfrm>
            <a:off x="678094" y="779124"/>
            <a:ext cx="3844247" cy="5750083"/>
          </a:xfrm>
          <a:prstGeom prst="rect">
            <a:avLst/>
          </a:prstGeom>
          <a:noFill/>
        </p:spPr>
      </p:pic>
      <p:sp>
        <p:nvSpPr>
          <p:cNvPr id="4" name="TextBox 3">
            <a:extLst>
              <a:ext uri="{FF2B5EF4-FFF2-40B4-BE49-F238E27FC236}">
                <a16:creationId xmlns:a16="http://schemas.microsoft.com/office/drawing/2014/main" id="{0EB95DA1-3748-4C09-BF55-5180E117341E}"/>
              </a:ext>
            </a:extLst>
          </p:cNvPr>
          <p:cNvSpPr txBox="1"/>
          <p:nvPr/>
        </p:nvSpPr>
        <p:spPr>
          <a:xfrm>
            <a:off x="7900827" y="4527479"/>
            <a:ext cx="3513762" cy="461665"/>
          </a:xfrm>
          <a:prstGeom prst="rect">
            <a:avLst/>
          </a:prstGeom>
          <a:noFill/>
        </p:spPr>
        <p:txBody>
          <a:bodyPr wrap="square" rtlCol="0">
            <a:spAutoFit/>
          </a:bodyPr>
          <a:lstStyle/>
          <a:p>
            <a:r>
              <a:rPr lang="en-US" sz="2400" dirty="0"/>
              <a:t>Lupe Serrano</a:t>
            </a:r>
          </a:p>
        </p:txBody>
      </p:sp>
      <p:sp>
        <p:nvSpPr>
          <p:cNvPr id="5" name="TextBox 4">
            <a:extLst>
              <a:ext uri="{FF2B5EF4-FFF2-40B4-BE49-F238E27FC236}">
                <a16:creationId xmlns:a16="http://schemas.microsoft.com/office/drawing/2014/main" id="{94731382-69A7-4684-A05B-81DCBCB8B49E}"/>
              </a:ext>
            </a:extLst>
          </p:cNvPr>
          <p:cNvSpPr txBox="1"/>
          <p:nvPr/>
        </p:nvSpPr>
        <p:spPr>
          <a:xfrm>
            <a:off x="4931596" y="1436132"/>
            <a:ext cx="6906802" cy="2308324"/>
          </a:xfrm>
          <a:prstGeom prst="rect">
            <a:avLst/>
          </a:prstGeom>
          <a:noFill/>
        </p:spPr>
        <p:txBody>
          <a:bodyPr wrap="square" rtlCol="0">
            <a:spAutoFit/>
          </a:bodyPr>
          <a:lstStyle/>
          <a:p>
            <a:r>
              <a:rPr lang="en-US" sz="3600" dirty="0"/>
              <a:t>“When you start with problems, you create programs, when you start with strengths, you create opportunities.”</a:t>
            </a:r>
          </a:p>
        </p:txBody>
      </p:sp>
    </p:spTree>
    <p:extLst>
      <p:ext uri="{BB962C8B-B14F-4D97-AF65-F5344CB8AC3E}">
        <p14:creationId xmlns:p14="http://schemas.microsoft.com/office/powerpoint/2010/main" val="3398690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E94F11"/>
                </a:solidFill>
              </a:rPr>
              <a:t>Fuerza Unida Amig@s</a:t>
            </a:r>
            <a:endParaRPr lang="en-US" dirty="0"/>
          </a:p>
        </p:txBody>
      </p:sp>
      <p:cxnSp>
        <p:nvCxnSpPr>
          <p:cNvPr id="8" name="Straight Connector 7"/>
          <p:cNvCxnSpPr/>
          <p:nvPr/>
        </p:nvCxnSpPr>
        <p:spPr>
          <a:xfrm>
            <a:off x="2057401" y="1524000"/>
            <a:ext cx="8075981" cy="0"/>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00800" y="6324601"/>
            <a:ext cx="1571264" cy="246221"/>
          </a:xfrm>
          <a:prstGeom prst="rect">
            <a:avLst/>
          </a:prstGeom>
          <a:noFill/>
        </p:spPr>
        <p:txBody>
          <a:bodyPr wrap="none" rtlCol="0">
            <a:spAutoFit/>
          </a:bodyPr>
          <a:lstStyle/>
          <a:p>
            <a:r>
              <a:rPr lang="es-PR" sz="1000" dirty="0">
                <a:latin typeface="Calibri" pitchFamily="34" charset="0"/>
              </a:rPr>
              <a:t>Casa de Esperanza © 2014</a:t>
            </a:r>
          </a:p>
        </p:txBody>
      </p:sp>
      <p:pic>
        <p:nvPicPr>
          <p:cNvPr id="2050" name="Picture 2" descr="S:\Photos\CE\Amig@s training\Amig@s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1" y="1676400"/>
            <a:ext cx="5791199" cy="4572000"/>
          </a:xfrm>
          <a:prstGeom prst="rect">
            <a:avLst/>
          </a:prstGeom>
          <a:ln>
            <a:noFill/>
          </a:ln>
          <a:effectLst>
            <a:softEdge rad="112500"/>
          </a:effectLst>
        </p:spPr>
      </p:pic>
      <p:pic>
        <p:nvPicPr>
          <p:cNvPr id="2051" name="Picture 3" descr="S:\Photos\CE\Listening session's WC 0216\2013-02-16 Listening session check in WC 021613\Listening session check in WC 021613 01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9739" y="1524000"/>
            <a:ext cx="4632362" cy="2489200"/>
          </a:xfrm>
          <a:prstGeom prst="rect">
            <a:avLst/>
          </a:prstGeom>
          <a:ln>
            <a:noFill/>
          </a:ln>
          <a:effectLst>
            <a:softEdge rad="112500"/>
          </a:effectLst>
        </p:spPr>
      </p:pic>
      <p:pic>
        <p:nvPicPr>
          <p:cNvPr id="2052" name="Picture 4" descr="S:\Photos\CE\TDV2014\Delfina y Mujeres en Accion y Poder-00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9739" y="4013200"/>
            <a:ext cx="4888901" cy="2616200"/>
          </a:xfrm>
          <a:prstGeom prst="rect">
            <a:avLst/>
          </a:prstGeom>
          <a:ln>
            <a:noFill/>
          </a:ln>
          <a:effectLst>
            <a:softEdge rad="112500"/>
          </a:effectLst>
        </p:spPr>
      </p:pic>
    </p:spTree>
    <p:extLst>
      <p:ext uri="{BB962C8B-B14F-4D97-AF65-F5344CB8AC3E}">
        <p14:creationId xmlns:p14="http://schemas.microsoft.com/office/powerpoint/2010/main" val="4292045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mj-lt"/>
              </a:rPr>
              <a:t>Key Message: Invite Men to Participate</a:t>
            </a:r>
          </a:p>
        </p:txBody>
      </p:sp>
      <p:sp>
        <p:nvSpPr>
          <p:cNvPr id="5" name="Content Placeholder 4"/>
          <p:cNvSpPr>
            <a:spLocks noGrp="1"/>
          </p:cNvSpPr>
          <p:nvPr>
            <p:ph idx="1"/>
          </p:nvPr>
        </p:nvSpPr>
        <p:spPr/>
        <p:txBody>
          <a:bodyPr/>
          <a:lstStyle/>
          <a:p>
            <a:pPr>
              <a:buNone/>
            </a:pPr>
            <a:r>
              <a:rPr lang="en-US" sz="3600" dirty="0" err="1">
                <a:latin typeface="+mn-lt"/>
              </a:rPr>
              <a:t>Te</a:t>
            </a:r>
            <a:r>
              <a:rPr lang="en-US" sz="3600" dirty="0">
                <a:latin typeface="+mn-lt"/>
              </a:rPr>
              <a:t> </a:t>
            </a:r>
            <a:r>
              <a:rPr lang="en-US" sz="3600" dirty="0" err="1">
                <a:latin typeface="+mn-lt"/>
              </a:rPr>
              <a:t>Envito</a:t>
            </a:r>
            <a:r>
              <a:rPr lang="en-US" sz="3600" dirty="0">
                <a:latin typeface="+mn-lt"/>
              </a:rPr>
              <a:t> Campaign</a:t>
            </a:r>
          </a:p>
          <a:p>
            <a:pPr>
              <a:buNone/>
            </a:pPr>
            <a:r>
              <a:rPr lang="en-US" sz="3600" dirty="0">
                <a:latin typeface="+mn-lt"/>
              </a:rPr>
              <a:t>Engaging Latino Men in DV Prevention Toolkit</a:t>
            </a:r>
          </a:p>
          <a:p>
            <a:endParaRPr lang="en-US" dirty="0"/>
          </a:p>
        </p:txBody>
      </p:sp>
      <p:cxnSp>
        <p:nvCxnSpPr>
          <p:cNvPr id="4" name="Straight Connector 3"/>
          <p:cNvCxnSpPr/>
          <p:nvPr/>
        </p:nvCxnSpPr>
        <p:spPr>
          <a:xfrm>
            <a:off x="2057401" y="1524000"/>
            <a:ext cx="8075981" cy="0"/>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51" name="Picture 3" descr="C:\Users\pmoen\Desktop\Special Projects Manager\Men &amp; Boys Toolkit\WEBSITE\Website Proofs\Web proof B capture 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3505200"/>
            <a:ext cx="6469216" cy="2819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69340"/>
            <a:ext cx="9080740" cy="1524000"/>
          </a:xfrm>
          <a:prstGeom prst="rect">
            <a:avLst/>
          </a:prstGeom>
          <a:solidFill>
            <a:srgbClr val="20B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pPr algn="l"/>
            <a:r>
              <a:rPr lang="en-US" sz="5400" dirty="0">
                <a:solidFill>
                  <a:schemeClr val="accent5">
                    <a:lumMod val="75000"/>
                  </a:schemeClr>
                </a:solidFill>
                <a:latin typeface="+mj-lt"/>
              </a:rPr>
              <a:t>DECIMOS NO MÁS</a:t>
            </a:r>
          </a:p>
        </p:txBody>
      </p:sp>
      <p:sp>
        <p:nvSpPr>
          <p:cNvPr id="3" name="Content Placeholder 2"/>
          <p:cNvSpPr>
            <a:spLocks noGrp="1"/>
          </p:cNvSpPr>
          <p:nvPr>
            <p:ph idx="1"/>
          </p:nvPr>
        </p:nvSpPr>
        <p:spPr>
          <a:xfrm>
            <a:off x="425570" y="1926629"/>
            <a:ext cx="8229600" cy="944563"/>
          </a:xfrm>
        </p:spPr>
        <p:txBody>
          <a:bodyPr>
            <a:normAutofit/>
          </a:bodyPr>
          <a:lstStyle/>
          <a:p>
            <a:pPr>
              <a:buNone/>
            </a:pPr>
            <a:r>
              <a:rPr lang="en-US" dirty="0">
                <a:latin typeface="Arial" pitchFamily="34" charset="0"/>
                <a:cs typeface="Arial" pitchFamily="34" charset="0"/>
              </a:rPr>
              <a:t>Preparing the Next Generation</a:t>
            </a:r>
          </a:p>
          <a:p>
            <a:pPr>
              <a:buNone/>
            </a:pPr>
            <a:endParaRPr lang="en-US" dirty="0">
              <a:latin typeface="Arial" pitchFamily="34" charset="0"/>
              <a:cs typeface="Arial" pitchFamily="34" charset="0"/>
            </a:endParaRPr>
          </a:p>
        </p:txBody>
      </p:sp>
      <p:pic>
        <p:nvPicPr>
          <p:cNvPr id="1027" name="Picture 3" descr="C:\Users\sfleming\Creative Cloud Files\NLN docs\No Mas\Decimos no mas w casa text logo cop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79957" y="5405975"/>
            <a:ext cx="3408362" cy="1030287"/>
          </a:xfrm>
          <a:prstGeom prst="rect">
            <a:avLst/>
          </a:prstGeom>
          <a:noFill/>
        </p:spPr>
      </p:pic>
      <p:sp>
        <p:nvSpPr>
          <p:cNvPr id="9" name="Rectangle 8"/>
          <p:cNvSpPr/>
          <p:nvPr/>
        </p:nvSpPr>
        <p:spPr>
          <a:xfrm>
            <a:off x="391274" y="2668251"/>
            <a:ext cx="7848600" cy="2893100"/>
          </a:xfrm>
          <a:prstGeom prst="rect">
            <a:avLst/>
          </a:prstGeom>
        </p:spPr>
        <p:txBody>
          <a:bodyPr wrap="square">
            <a:spAutoFit/>
          </a:bodyPr>
          <a:lstStyle/>
          <a:p>
            <a:r>
              <a:rPr lang="en-US" sz="2600" i="1" dirty="0">
                <a:latin typeface="Arial" pitchFamily="34" charset="0"/>
                <a:cs typeface="Arial" pitchFamily="34" charset="0"/>
              </a:rPr>
              <a:t>Nearly </a:t>
            </a:r>
            <a:r>
              <a:rPr lang="en-US" sz="2600" b="1" i="1" dirty="0">
                <a:solidFill>
                  <a:srgbClr val="FF7544"/>
                </a:solidFill>
                <a:latin typeface="Arial" pitchFamily="34" charset="0"/>
                <a:cs typeface="Arial" pitchFamily="34" charset="0"/>
              </a:rPr>
              <a:t>two-thirds</a:t>
            </a:r>
            <a:r>
              <a:rPr lang="en-US" sz="2600" i="1" dirty="0">
                <a:latin typeface="Arial" pitchFamily="34" charset="0"/>
                <a:cs typeface="Arial" pitchFamily="34" charset="0"/>
              </a:rPr>
              <a:t> of </a:t>
            </a:r>
            <a:r>
              <a:rPr lang="en-US" sz="2600" i="1" dirty="0" err="1">
                <a:latin typeface="Arial" pitchFamily="34" charset="0"/>
                <a:cs typeface="Arial" pitchFamily="34" charset="0"/>
              </a:rPr>
              <a:t>Latin@s</a:t>
            </a:r>
            <a:r>
              <a:rPr lang="en-US" sz="2600" i="1" dirty="0">
                <a:latin typeface="Arial" pitchFamily="34" charset="0"/>
                <a:cs typeface="Arial" pitchFamily="34" charset="0"/>
              </a:rPr>
              <a:t> </a:t>
            </a:r>
            <a:r>
              <a:rPr lang="en-US" sz="2600" b="1" i="1" dirty="0">
                <a:solidFill>
                  <a:srgbClr val="FF7544"/>
                </a:solidFill>
                <a:latin typeface="Arial" pitchFamily="34" charset="0"/>
                <a:cs typeface="Arial" pitchFamily="34" charset="0"/>
              </a:rPr>
              <a:t>(60%) </a:t>
            </a:r>
            <a:r>
              <a:rPr lang="en-US" sz="2600" i="1" dirty="0">
                <a:latin typeface="Arial" pitchFamily="34" charset="0"/>
                <a:cs typeface="Arial" pitchFamily="34" charset="0"/>
              </a:rPr>
              <a:t>are willing to get involved in efforts to address domestic violence and sexual assault.</a:t>
            </a:r>
          </a:p>
          <a:p>
            <a:endParaRPr lang="en-US" sz="2600" i="1" dirty="0">
              <a:latin typeface="Arial" pitchFamily="34" charset="0"/>
              <a:cs typeface="Arial" pitchFamily="34" charset="0"/>
            </a:endParaRPr>
          </a:p>
          <a:p>
            <a:r>
              <a:rPr lang="en-US" sz="2600" i="1" dirty="0">
                <a:latin typeface="Arial" pitchFamily="34" charset="0"/>
                <a:cs typeface="Arial" pitchFamily="34" charset="0"/>
              </a:rPr>
              <a:t>More than </a:t>
            </a:r>
            <a:r>
              <a:rPr lang="en-US" sz="2600" b="1" i="1" dirty="0">
                <a:solidFill>
                  <a:srgbClr val="FF7544"/>
                </a:solidFill>
                <a:latin typeface="Arial" pitchFamily="34" charset="0"/>
                <a:cs typeface="Arial" pitchFamily="34" charset="0"/>
              </a:rPr>
              <a:t>4 in 5 </a:t>
            </a:r>
            <a:r>
              <a:rPr lang="en-US" sz="2600" i="1" dirty="0" err="1">
                <a:latin typeface="Arial" pitchFamily="34" charset="0"/>
                <a:cs typeface="Arial" pitchFamily="34" charset="0"/>
              </a:rPr>
              <a:t>Latin@s</a:t>
            </a:r>
            <a:r>
              <a:rPr lang="en-US" sz="2600" i="1" dirty="0">
                <a:latin typeface="Arial" pitchFamily="34" charset="0"/>
                <a:cs typeface="Arial" pitchFamily="34" charset="0"/>
              </a:rPr>
              <a:t> </a:t>
            </a:r>
            <a:r>
              <a:rPr lang="en-US" sz="2600" b="1" i="1" dirty="0">
                <a:solidFill>
                  <a:srgbClr val="FF7544"/>
                </a:solidFill>
                <a:latin typeface="Arial" pitchFamily="34" charset="0"/>
                <a:cs typeface="Arial" pitchFamily="34" charset="0"/>
              </a:rPr>
              <a:t>(83%) </a:t>
            </a:r>
            <a:r>
              <a:rPr lang="en-US" sz="2600" i="1" dirty="0">
                <a:latin typeface="Arial" pitchFamily="34" charset="0"/>
                <a:cs typeface="Arial" pitchFamily="34" charset="0"/>
              </a:rPr>
              <a:t>are willing to talk to their children and the children in their lives about healthy relationships.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latin typeface="+mj-lt"/>
              </a:rPr>
              <a:t>Community Engagement and Collaboration</a:t>
            </a:r>
          </a:p>
        </p:txBody>
      </p:sp>
      <p:sp>
        <p:nvSpPr>
          <p:cNvPr id="3" name="Content Placeholder 2"/>
          <p:cNvSpPr>
            <a:spLocks noGrp="1"/>
          </p:cNvSpPr>
          <p:nvPr>
            <p:ph idx="1"/>
          </p:nvPr>
        </p:nvSpPr>
        <p:spPr/>
        <p:txBody>
          <a:bodyPr>
            <a:normAutofit/>
          </a:bodyPr>
          <a:lstStyle/>
          <a:p>
            <a:pPr>
              <a:buNone/>
            </a:pPr>
            <a:endParaRPr lang="en-US" dirty="0"/>
          </a:p>
          <a:p>
            <a:pPr>
              <a:buNone/>
            </a:pPr>
            <a:endParaRPr lang="en-US" dirty="0"/>
          </a:p>
          <a:p>
            <a:endParaRPr lang="en-US" dirty="0"/>
          </a:p>
          <a:p>
            <a:pPr>
              <a:buNone/>
            </a:pPr>
            <a:endParaRPr lang="en-US" dirty="0"/>
          </a:p>
        </p:txBody>
      </p:sp>
      <p:cxnSp>
        <p:nvCxnSpPr>
          <p:cNvPr id="4" name="Straight Connector 3"/>
          <p:cNvCxnSpPr/>
          <p:nvPr/>
        </p:nvCxnSpPr>
        <p:spPr>
          <a:xfrm>
            <a:off x="2057401" y="1524000"/>
            <a:ext cx="8075981" cy="0"/>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72611" y="1600200"/>
            <a:ext cx="10972800" cy="3970318"/>
          </a:xfrm>
          <a:prstGeom prst="rect">
            <a:avLst/>
          </a:prstGeom>
        </p:spPr>
        <p:txBody>
          <a:bodyPr wrap="square">
            <a:spAutoFit/>
          </a:bodyPr>
          <a:lstStyle/>
          <a:p>
            <a:pPr>
              <a:buNone/>
            </a:pPr>
            <a:r>
              <a:rPr lang="en-US" sz="2800" dirty="0"/>
              <a:t>That means that when we engage community in these conversations, we need to be prepared to </a:t>
            </a:r>
          </a:p>
          <a:p>
            <a:pPr>
              <a:buNone/>
            </a:pPr>
            <a:r>
              <a:rPr lang="en-US" sz="2800" dirty="0"/>
              <a:t>1. listen to community</a:t>
            </a:r>
          </a:p>
          <a:p>
            <a:r>
              <a:rPr lang="en-US" sz="2800" dirty="0"/>
              <a:t>2.  take action on what community is telling us.  </a:t>
            </a:r>
          </a:p>
          <a:p>
            <a:pPr>
              <a:buNone/>
            </a:pPr>
            <a:endParaRPr lang="en-US" sz="2800" dirty="0"/>
          </a:p>
          <a:p>
            <a:pPr>
              <a:buNone/>
            </a:pPr>
            <a:r>
              <a:rPr lang="en-US" sz="2800" dirty="0"/>
              <a:t>Our work becomes about being responsive to community identified needs, where we work to put the tools, resources and supports in the hands of community so that they take leadership in getting involved.</a:t>
            </a:r>
          </a:p>
        </p:txBody>
      </p:sp>
      <p:sp>
        <p:nvSpPr>
          <p:cNvPr id="8" name="Footer Placeholder 7">
            <a:extLst>
              <a:ext uri="{FF2B5EF4-FFF2-40B4-BE49-F238E27FC236}">
                <a16:creationId xmlns:a16="http://schemas.microsoft.com/office/drawing/2014/main" id="{3E189127-370B-4AAD-8723-46FAA52BEA7E}"/>
              </a:ext>
            </a:extLst>
          </p:cNvPr>
          <p:cNvSpPr>
            <a:spLocks noGrp="1"/>
          </p:cNvSpPr>
          <p:nvPr>
            <p:ph type="ftr" sz="quarter" idx="11"/>
          </p:nvPr>
        </p:nvSpPr>
        <p:spPr/>
        <p:txBody>
          <a:bodyPr/>
          <a:lstStyle/>
          <a:p>
            <a:r>
              <a:rPr lang="en-US"/>
              <a:t>Casa de Esperanza 2020</a:t>
            </a:r>
            <a:endParaRPr lang="en-US" dirty="0"/>
          </a:p>
        </p:txBody>
      </p:sp>
      <p:sp>
        <p:nvSpPr>
          <p:cNvPr id="9" name="Slide Number Placeholder 8">
            <a:extLst>
              <a:ext uri="{FF2B5EF4-FFF2-40B4-BE49-F238E27FC236}">
                <a16:creationId xmlns:a16="http://schemas.microsoft.com/office/drawing/2014/main" id="{02FA4B92-57CD-40A2-B875-84B5DFAA1160}"/>
              </a:ext>
            </a:extLst>
          </p:cNvPr>
          <p:cNvSpPr>
            <a:spLocks noGrp="1"/>
          </p:cNvSpPr>
          <p:nvPr>
            <p:ph type="sldNum" sz="quarter" idx="12"/>
          </p:nvPr>
        </p:nvSpPr>
        <p:spPr/>
        <p:txBody>
          <a:bodyPr/>
          <a:lstStyle/>
          <a:p>
            <a:fld id="{3C238BBD-F00C-4855-B3EB-5BCEAA976F4C}" type="slidenum">
              <a:rPr lang="en-US" smtClean="0"/>
              <a:pPr/>
              <a:t>29</a:t>
            </a:fld>
            <a:endParaRPr lang="en-US" dirty="0"/>
          </a:p>
        </p:txBody>
      </p:sp>
    </p:spTree>
    <p:extLst>
      <p:ext uri="{BB962C8B-B14F-4D97-AF65-F5344CB8AC3E}">
        <p14:creationId xmlns:p14="http://schemas.microsoft.com/office/powerpoint/2010/main" val="510871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17" y="95725"/>
            <a:ext cx="11784458" cy="1325563"/>
          </a:xfrm>
        </p:spPr>
        <p:txBody>
          <a:bodyPr>
            <a:normAutofit/>
          </a:bodyPr>
          <a:lstStyle/>
          <a:p>
            <a:r>
              <a:rPr lang="en-US" sz="3200" dirty="0">
                <a:latin typeface="Arial" panose="020B0604020202020204" pitchFamily="34" charset="0"/>
                <a:cs typeface="Arial" panose="020B0604020202020204" pitchFamily="34" charset="0"/>
              </a:rPr>
              <a:t>The National Latin@ Network for Healthy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Families and Communities</a:t>
            </a:r>
          </a:p>
        </p:txBody>
      </p:sp>
      <p:sp>
        <p:nvSpPr>
          <p:cNvPr id="3" name="Content Placeholder 2"/>
          <p:cNvSpPr>
            <a:spLocks noGrp="1"/>
          </p:cNvSpPr>
          <p:nvPr>
            <p:ph idx="1"/>
          </p:nvPr>
        </p:nvSpPr>
        <p:spPr>
          <a:xfrm>
            <a:off x="481602" y="2060195"/>
            <a:ext cx="8889298" cy="1325563"/>
          </a:xfrm>
        </p:spPr>
        <p:txBody>
          <a:bodyPr>
            <a:normAutofit fontScale="85000" lnSpcReduction="20000"/>
          </a:bodyPr>
          <a:lstStyle/>
          <a:p>
            <a:pPr marL="0" indent="0">
              <a:buNone/>
            </a:pPr>
            <a:r>
              <a:rPr lang="en-US" sz="2600" dirty="0">
                <a:latin typeface="Arial" panose="020B0604020202020204" pitchFamily="34" charset="0"/>
                <a:cs typeface="Arial" panose="020B0604020202020204" pitchFamily="34" charset="0"/>
              </a:rPr>
              <a:t>The National Latin@ Network is a project of Casa de Esperanza and is a national resource center focused on ending domestic violence and sexual assault while promoting the health and well-being of Latin@ communities around the country.</a:t>
            </a:r>
            <a:br>
              <a:rPr lang="en-US" sz="2600" dirty="0">
                <a:latin typeface="Calibri" pitchFamily="34" charset="0"/>
              </a:rPr>
            </a:br>
            <a:r>
              <a:rPr lang="en-US" sz="2600" dirty="0">
                <a:latin typeface="Calibri" pitchFamily="34" charset="0"/>
              </a:rPr>
              <a:t>   </a:t>
            </a:r>
          </a:p>
          <a:p>
            <a:pPr marL="0" indent="0">
              <a:buNone/>
            </a:pPr>
            <a:endParaRPr lang="en-US" sz="3200" dirty="0">
              <a:solidFill>
                <a:schemeClr val="accent4">
                  <a:lumMod val="75000"/>
                </a:schemeClr>
              </a:solidFill>
              <a:latin typeface="Calibri" pitchFamily="34" charset="0"/>
            </a:endParaRPr>
          </a:p>
        </p:txBody>
      </p:sp>
      <p:pic>
        <p:nvPicPr>
          <p:cNvPr id="9" name="Content Placeholder 5" descr="Austin Conference.PNG">
            <a:extLst>
              <a:ext uri="{FF2B5EF4-FFF2-40B4-BE49-F238E27FC236}">
                <a16:creationId xmlns:a16="http://schemas.microsoft.com/office/drawing/2014/main" id="{9AE82125-E651-4E21-A486-0EDED063EB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6998"/>
          <a:stretch/>
        </p:blipFill>
        <p:spPr>
          <a:xfrm>
            <a:off x="5472313" y="3998133"/>
            <a:ext cx="6130742" cy="2477148"/>
          </a:xfrm>
          <a:prstGeom prst="rect">
            <a:avLst/>
          </a:prstGeom>
        </p:spPr>
      </p:pic>
      <p:pic>
        <p:nvPicPr>
          <p:cNvPr id="13" name="Picture 6">
            <a:extLst>
              <a:ext uri="{FF2B5EF4-FFF2-40B4-BE49-F238E27FC236}">
                <a16:creationId xmlns:a16="http://schemas.microsoft.com/office/drawing/2014/main" id="{55BAA13B-27C5-41C6-9CCF-275E9A6A578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353778" y="1754007"/>
            <a:ext cx="2543697" cy="1937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A0E46343-42DC-468C-AFBA-DEF3166B0BC5}"/>
              </a:ext>
            </a:extLst>
          </p:cNvPr>
          <p:cNvSpPr txBox="1"/>
          <p:nvPr/>
        </p:nvSpPr>
        <p:spPr>
          <a:xfrm>
            <a:off x="4780192" y="6514876"/>
            <a:ext cx="1389440" cy="207916"/>
          </a:xfrm>
          <a:prstGeom prst="rect">
            <a:avLst/>
          </a:prstGeom>
          <a:noFill/>
        </p:spPr>
        <p:txBody>
          <a:bodyPr wrap="square" rtlCol="0">
            <a:spAutoFit/>
          </a:bodyPr>
          <a:lstStyle/>
          <a:p>
            <a:r>
              <a:rPr lang="es-PR" sz="750" dirty="0"/>
              <a:t>Casa de Esperanza © 2019</a:t>
            </a:r>
          </a:p>
        </p:txBody>
      </p:sp>
      <p:sp>
        <p:nvSpPr>
          <p:cNvPr id="4" name="TextBox 3">
            <a:extLst>
              <a:ext uri="{FF2B5EF4-FFF2-40B4-BE49-F238E27FC236}">
                <a16:creationId xmlns:a16="http://schemas.microsoft.com/office/drawing/2014/main" id="{19DDB0D8-10FF-4C8E-88E1-8DB7338CDF54}"/>
              </a:ext>
            </a:extLst>
          </p:cNvPr>
          <p:cNvSpPr txBox="1"/>
          <p:nvPr/>
        </p:nvSpPr>
        <p:spPr>
          <a:xfrm>
            <a:off x="113017" y="3966104"/>
            <a:ext cx="4037744" cy="1631216"/>
          </a:xfrm>
          <a:prstGeom prst="rect">
            <a:avLst/>
          </a:prstGeom>
          <a:noFill/>
        </p:spPr>
        <p:txBody>
          <a:bodyPr wrap="square" rtlCol="0">
            <a:spAutoFit/>
          </a:bodyPr>
          <a:lstStyle/>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Education and awareness</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Policy Advocacy</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Capacity building and Training</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Research</a:t>
            </a:r>
          </a:p>
        </p:txBody>
      </p:sp>
      <p:sp>
        <p:nvSpPr>
          <p:cNvPr id="5" name="TextBox 4">
            <a:extLst>
              <a:ext uri="{FF2B5EF4-FFF2-40B4-BE49-F238E27FC236}">
                <a16:creationId xmlns:a16="http://schemas.microsoft.com/office/drawing/2014/main" id="{A63C21DB-74FC-46DF-8F1C-5138EFB3ED2C}"/>
              </a:ext>
            </a:extLst>
          </p:cNvPr>
          <p:cNvSpPr txBox="1"/>
          <p:nvPr/>
        </p:nvSpPr>
        <p:spPr>
          <a:xfrm>
            <a:off x="472612" y="3153383"/>
            <a:ext cx="4695289"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main goals of the National Latin@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Network are: </a:t>
            </a:r>
          </a:p>
        </p:txBody>
      </p:sp>
    </p:spTree>
    <p:extLst>
      <p:ext uri="{BB962C8B-B14F-4D97-AF65-F5344CB8AC3E}">
        <p14:creationId xmlns:p14="http://schemas.microsoft.com/office/powerpoint/2010/main" val="4075192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alleywatch.com/wp-content/uploads/2013/06/collaboration.jpg">
            <a:extLst>
              <a:ext uri="{FF2B5EF4-FFF2-40B4-BE49-F238E27FC236}">
                <a16:creationId xmlns:a16="http://schemas.microsoft.com/office/drawing/2014/main" id="{BDE5AF78-C377-4502-8163-760FC4BA5FDC}"/>
              </a:ext>
            </a:extLst>
          </p:cNvPr>
          <p:cNvPicPr>
            <a:picLocks noChangeAspect="1" noChangeArrowheads="1"/>
          </p:cNvPicPr>
          <p:nvPr/>
        </p:nvPicPr>
        <p:blipFill>
          <a:blip r:embed="rId3" cstate="print"/>
          <a:srcRect/>
          <a:stretch>
            <a:fillRect/>
          </a:stretch>
        </p:blipFill>
        <p:spPr bwMode="auto">
          <a:xfrm>
            <a:off x="2489261" y="2666437"/>
            <a:ext cx="6850283" cy="3773945"/>
          </a:xfrm>
          <a:prstGeom prst="rect">
            <a:avLst/>
          </a:prstGeom>
          <a:noFill/>
        </p:spPr>
      </p:pic>
      <p:sp>
        <p:nvSpPr>
          <p:cNvPr id="13" name="Title 2">
            <a:extLst>
              <a:ext uri="{FF2B5EF4-FFF2-40B4-BE49-F238E27FC236}">
                <a16:creationId xmlns:a16="http://schemas.microsoft.com/office/drawing/2014/main" id="{B4953875-F104-4693-A3F2-5DC73A95279C}"/>
              </a:ext>
            </a:extLst>
          </p:cNvPr>
          <p:cNvSpPr>
            <a:spLocks noGrp="1"/>
          </p:cNvSpPr>
          <p:nvPr>
            <p:ph type="title"/>
          </p:nvPr>
        </p:nvSpPr>
        <p:spPr>
          <a:xfrm>
            <a:off x="2020544" y="459315"/>
            <a:ext cx="8018806" cy="1975656"/>
          </a:xfrm>
        </p:spPr>
        <p:txBody>
          <a:bodyPr>
            <a:noAutofit/>
          </a:bodyPr>
          <a:lstStyle/>
          <a:p>
            <a:r>
              <a:rPr lang="en-US" sz="3600" b="1" dirty="0">
                <a:solidFill>
                  <a:schemeClr val="tx1"/>
                </a:solidFill>
              </a:rPr>
              <a:t>Coordinated </a:t>
            </a:r>
            <a:r>
              <a:rPr lang="en-US" sz="3600" b="1" dirty="0">
                <a:solidFill>
                  <a:srgbClr val="FF0000"/>
                </a:solidFill>
              </a:rPr>
              <a:t>Community</a:t>
            </a:r>
            <a:r>
              <a:rPr lang="en-US" sz="3600" b="1" dirty="0">
                <a:solidFill>
                  <a:schemeClr val="tx1"/>
                </a:solidFill>
              </a:rPr>
              <a:t> Response – not just Systems Response</a:t>
            </a:r>
          </a:p>
        </p:txBody>
      </p:sp>
      <p:cxnSp>
        <p:nvCxnSpPr>
          <p:cNvPr id="4" name="Straight Connector 3">
            <a:extLst>
              <a:ext uri="{FF2B5EF4-FFF2-40B4-BE49-F238E27FC236}">
                <a16:creationId xmlns:a16="http://schemas.microsoft.com/office/drawing/2014/main" id="{03EFED80-6223-4E4C-A0F7-7A73C22E08EB}"/>
              </a:ext>
            </a:extLst>
          </p:cNvPr>
          <p:cNvCxnSpPr>
            <a:cxnSpLocks/>
          </p:cNvCxnSpPr>
          <p:nvPr/>
        </p:nvCxnSpPr>
        <p:spPr>
          <a:xfrm>
            <a:off x="1905000" y="1468272"/>
            <a:ext cx="8018806" cy="0"/>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F696876-5F7C-443C-87D7-BD5B54A03A5B}"/>
              </a:ext>
            </a:extLst>
          </p:cNvPr>
          <p:cNvSpPr txBox="1"/>
          <p:nvPr/>
        </p:nvSpPr>
        <p:spPr>
          <a:xfrm>
            <a:off x="4953000" y="6440382"/>
            <a:ext cx="1571264" cy="246221"/>
          </a:xfrm>
          <a:prstGeom prst="rect">
            <a:avLst/>
          </a:prstGeom>
          <a:noFill/>
        </p:spPr>
        <p:txBody>
          <a:bodyPr wrap="none" rtlCol="0">
            <a:spAutoFit/>
          </a:bodyPr>
          <a:lstStyle/>
          <a:p>
            <a:r>
              <a:rPr lang="es-PR" sz="1000" dirty="0">
                <a:latin typeface="Calibri" pitchFamily="34" charset="0"/>
              </a:rPr>
              <a:t>Casa de Esperanza © 2019</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2"/>
          <p:cNvSpPr txBox="1">
            <a:spLocks noGrp="1"/>
          </p:cNvSpPr>
          <p:nvPr>
            <p:ph type="title"/>
          </p:nvPr>
        </p:nvSpPr>
        <p:spPr>
          <a:xfrm>
            <a:off x="82193" y="411709"/>
            <a:ext cx="11969394" cy="99060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2"/>
              </a:buClr>
              <a:buSzPts val="4400"/>
            </a:pPr>
            <a:r>
              <a:rPr lang="en-US" i="0" u="none" strike="noStrike" cap="none" dirty="0">
                <a:solidFill>
                  <a:schemeClr val="tx1"/>
                </a:solidFill>
                <a:latin typeface="+mj-lt"/>
                <a:ea typeface="Questrial"/>
                <a:cs typeface="Calibri" panose="020F0502020204030204" pitchFamily="34" charset="0"/>
                <a:sym typeface="Questrial"/>
              </a:rPr>
              <a:t>Improving </a:t>
            </a:r>
            <a:r>
              <a:rPr lang="en-US" dirty="0">
                <a:solidFill>
                  <a:schemeClr val="tx1"/>
                </a:solidFill>
                <a:latin typeface="+mj-lt"/>
                <a:ea typeface="Questrial"/>
                <a:cs typeface="Calibri" panose="020F0502020204030204" pitchFamily="34" charset="0"/>
                <a:sym typeface="Questrial"/>
              </a:rPr>
              <a:t>Access to Safety and Well-Being – </a:t>
            </a:r>
            <a:r>
              <a:rPr lang="en-US" dirty="0">
                <a:solidFill>
                  <a:schemeClr val="tx1"/>
                </a:solidFill>
                <a:latin typeface="+mj-lt"/>
                <a:ea typeface="Questrial"/>
                <a:sym typeface="Questrial"/>
              </a:rPr>
              <a:t>Broadening</a:t>
            </a:r>
            <a:r>
              <a:rPr lang="en-US" dirty="0">
                <a:solidFill>
                  <a:schemeClr val="tx1"/>
                </a:solidFill>
                <a:latin typeface="+mj-lt"/>
                <a:ea typeface="Questrial"/>
                <a:cs typeface="Calibri" panose="020F0502020204030204" pitchFamily="34" charset="0"/>
                <a:sym typeface="Questrial"/>
              </a:rPr>
              <a:t> the Lens</a:t>
            </a:r>
            <a:endParaRPr lang="en-US" i="0" u="none" strike="noStrike" cap="none" dirty="0">
              <a:solidFill>
                <a:schemeClr val="tx1"/>
              </a:solidFill>
              <a:latin typeface="+mj-lt"/>
              <a:ea typeface="Questrial"/>
              <a:cs typeface="Calibri" panose="020F0502020204030204" pitchFamily="34" charset="0"/>
              <a:sym typeface="Questrial"/>
            </a:endParaRPr>
          </a:p>
        </p:txBody>
      </p:sp>
      <p:sp>
        <p:nvSpPr>
          <p:cNvPr id="390" name="Google Shape;390;p52"/>
          <p:cNvSpPr txBox="1">
            <a:spLocks noGrp="1"/>
          </p:cNvSpPr>
          <p:nvPr>
            <p:ph type="body" idx="1"/>
          </p:nvPr>
        </p:nvSpPr>
        <p:spPr>
          <a:xfrm>
            <a:off x="254372" y="1610493"/>
            <a:ext cx="8153400" cy="4952999"/>
          </a:xfrm>
          <a:prstGeom prst="rect">
            <a:avLst/>
          </a:prstGeom>
          <a:noFill/>
          <a:ln>
            <a:noFill/>
          </a:ln>
        </p:spPr>
        <p:txBody>
          <a:bodyPr spcFirstLastPara="1" vert="horz" wrap="square" lIns="91425" tIns="45700" rIns="91425" bIns="45700" rtlCol="0" anchor="t" anchorCtr="0">
            <a:noAutofit/>
          </a:bodyPr>
          <a:lstStyle/>
          <a:p>
            <a:pPr marL="777240" lvl="1" indent="-457200">
              <a:lnSpc>
                <a:spcPct val="90000"/>
              </a:lnSpc>
              <a:spcBef>
                <a:spcPts val="1000"/>
              </a:spcBef>
              <a:buClr>
                <a:schemeClr val="dk1"/>
              </a:buClr>
              <a:buSzPts val="2800"/>
            </a:pPr>
            <a:r>
              <a:rPr lang="en-US" sz="2400" dirty="0">
                <a:solidFill>
                  <a:schemeClr val="dk1"/>
                </a:solidFill>
                <a:latin typeface="+mn-lt"/>
                <a:ea typeface="Questrial"/>
                <a:sym typeface="Questrial"/>
              </a:rPr>
              <a:t>Supporting culturally specific community-based organizations </a:t>
            </a:r>
          </a:p>
          <a:p>
            <a:pPr marL="777240" lvl="1" indent="-457200">
              <a:lnSpc>
                <a:spcPct val="90000"/>
              </a:lnSpc>
              <a:spcBef>
                <a:spcPts val="1000"/>
              </a:spcBef>
              <a:buClr>
                <a:schemeClr val="dk1"/>
              </a:buClr>
              <a:buSzPts val="2800"/>
            </a:pPr>
            <a:r>
              <a:rPr lang="en-US" sz="2400" dirty="0">
                <a:solidFill>
                  <a:schemeClr val="dk1"/>
                </a:solidFill>
                <a:latin typeface="+mn-lt"/>
                <a:ea typeface="Questrial"/>
                <a:sym typeface="Questrial"/>
              </a:rPr>
              <a:t>Alternative pathways to safety</a:t>
            </a:r>
          </a:p>
          <a:p>
            <a:pPr marL="777240" lvl="1" indent="-457200">
              <a:lnSpc>
                <a:spcPct val="90000"/>
              </a:lnSpc>
              <a:spcBef>
                <a:spcPts val="1000"/>
              </a:spcBef>
              <a:buClr>
                <a:schemeClr val="dk1"/>
              </a:buClr>
              <a:buSzPts val="2800"/>
            </a:pPr>
            <a:r>
              <a:rPr lang="en-US" sz="2400" dirty="0">
                <a:solidFill>
                  <a:schemeClr val="dk1"/>
                </a:solidFill>
                <a:latin typeface="+mn-lt"/>
                <a:ea typeface="Questrial"/>
                <a:sym typeface="Questrial"/>
              </a:rPr>
              <a:t>Community Engagement – not just Community Outreach</a:t>
            </a:r>
          </a:p>
          <a:p>
            <a:pPr marL="777240" lvl="1" indent="-457200">
              <a:lnSpc>
                <a:spcPct val="90000"/>
              </a:lnSpc>
              <a:spcBef>
                <a:spcPts val="1000"/>
              </a:spcBef>
              <a:buClr>
                <a:schemeClr val="dk1"/>
              </a:buClr>
              <a:buSzPts val="2800"/>
            </a:pPr>
            <a:r>
              <a:rPr lang="en-US" sz="2400" dirty="0">
                <a:solidFill>
                  <a:schemeClr val="dk1"/>
                </a:solidFill>
                <a:latin typeface="+mn-lt"/>
                <a:ea typeface="Questrial"/>
                <a:sym typeface="Questrial"/>
              </a:rPr>
              <a:t>Alternative Justice Responses </a:t>
            </a:r>
          </a:p>
          <a:p>
            <a:pPr marL="777240" lvl="1" indent="-457200">
              <a:lnSpc>
                <a:spcPct val="90000"/>
              </a:lnSpc>
              <a:spcBef>
                <a:spcPts val="1000"/>
              </a:spcBef>
              <a:buClr>
                <a:schemeClr val="dk1"/>
              </a:buClr>
              <a:buSzPts val="2800"/>
            </a:pPr>
            <a:r>
              <a:rPr lang="en-US" sz="2400" dirty="0">
                <a:solidFill>
                  <a:schemeClr val="dk1"/>
                </a:solidFill>
                <a:latin typeface="+mn-lt"/>
                <a:ea typeface="Questrial"/>
                <a:sym typeface="Questrial"/>
              </a:rPr>
              <a:t>Programs for those who cause harm</a:t>
            </a:r>
          </a:p>
          <a:p>
            <a:pPr marL="777240" lvl="1" indent="-457200">
              <a:lnSpc>
                <a:spcPct val="90000"/>
              </a:lnSpc>
              <a:spcBef>
                <a:spcPts val="1000"/>
              </a:spcBef>
              <a:buClr>
                <a:schemeClr val="dk1"/>
              </a:buClr>
              <a:buSzPts val="2800"/>
            </a:pPr>
            <a:r>
              <a:rPr lang="en-US" sz="2400" dirty="0">
                <a:solidFill>
                  <a:schemeClr val="dk1"/>
                </a:solidFill>
                <a:latin typeface="+mn-lt"/>
                <a:ea typeface="Questrial"/>
                <a:sym typeface="Questrial"/>
              </a:rPr>
              <a:t>Prevention programming</a:t>
            </a:r>
          </a:p>
          <a:p>
            <a:pPr marL="777240" lvl="1" indent="-457200">
              <a:lnSpc>
                <a:spcPct val="90000"/>
              </a:lnSpc>
              <a:spcBef>
                <a:spcPts val="1000"/>
              </a:spcBef>
              <a:buClr>
                <a:schemeClr val="dk1"/>
              </a:buClr>
              <a:buSzPts val="2800"/>
            </a:pPr>
            <a:r>
              <a:rPr lang="en-US" sz="2400" dirty="0">
                <a:solidFill>
                  <a:schemeClr val="dk1"/>
                </a:solidFill>
                <a:latin typeface="+mn-lt"/>
                <a:ea typeface="Questrial"/>
                <a:sym typeface="Questrial"/>
              </a:rPr>
              <a:t>Youth-led Initiatives</a:t>
            </a:r>
          </a:p>
          <a:p>
            <a:pPr marL="777240" lvl="1" indent="-457200">
              <a:lnSpc>
                <a:spcPct val="90000"/>
              </a:lnSpc>
              <a:spcBef>
                <a:spcPts val="1000"/>
              </a:spcBef>
              <a:buClr>
                <a:schemeClr val="dk1"/>
              </a:buClr>
              <a:buSzPts val="2800"/>
            </a:pPr>
            <a:r>
              <a:rPr lang="en-US" sz="2400" dirty="0">
                <a:solidFill>
                  <a:schemeClr val="dk1"/>
                </a:solidFill>
                <a:latin typeface="+mn-lt"/>
                <a:ea typeface="Questrial"/>
                <a:sym typeface="Questrial"/>
              </a:rPr>
              <a:t>Workplace Safety and Economic Justice</a:t>
            </a:r>
          </a:p>
          <a:p>
            <a:pPr marL="777240" lvl="1" indent="-457200">
              <a:lnSpc>
                <a:spcPct val="90000"/>
              </a:lnSpc>
              <a:spcBef>
                <a:spcPts val="1000"/>
              </a:spcBef>
              <a:buClr>
                <a:schemeClr val="dk1"/>
              </a:buClr>
              <a:buSzPts val="2800"/>
            </a:pPr>
            <a:endParaRPr lang="en-US" sz="2800" dirty="0">
              <a:solidFill>
                <a:schemeClr val="dk1"/>
              </a:solidFill>
              <a:ea typeface="Questrial"/>
              <a:sym typeface="Questrial"/>
            </a:endParaRPr>
          </a:p>
          <a:p>
            <a:pPr marL="320040" indent="-209550">
              <a:spcBef>
                <a:spcPts val="700"/>
              </a:spcBef>
              <a:spcAft>
                <a:spcPts val="1600"/>
              </a:spcAft>
              <a:buClr>
                <a:schemeClr val="accent2"/>
              </a:buClr>
              <a:buSzPts val="1740"/>
              <a:buNone/>
            </a:pPr>
            <a:endParaRPr lang="en-US" sz="2900" dirty="0">
              <a:solidFill>
                <a:schemeClr val="dk1"/>
              </a:solidFill>
              <a:ea typeface="Questrial"/>
              <a:sym typeface="Questrial"/>
            </a:endParaRPr>
          </a:p>
        </p:txBody>
      </p:sp>
      <p:cxnSp>
        <p:nvCxnSpPr>
          <p:cNvPr id="4" name="Straight Connector 3">
            <a:extLst>
              <a:ext uri="{FF2B5EF4-FFF2-40B4-BE49-F238E27FC236}">
                <a16:creationId xmlns:a16="http://schemas.microsoft.com/office/drawing/2014/main" id="{42CA21B9-B677-49BA-BE9E-DD9C1268DB57}"/>
              </a:ext>
            </a:extLst>
          </p:cNvPr>
          <p:cNvCxnSpPr>
            <a:cxnSpLocks/>
          </p:cNvCxnSpPr>
          <p:nvPr/>
        </p:nvCxnSpPr>
        <p:spPr>
          <a:xfrm>
            <a:off x="1905000" y="1468272"/>
            <a:ext cx="8018806" cy="0"/>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228D9B6-4236-4E45-B79F-EB5685BA484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923806" y="4984656"/>
            <a:ext cx="1675181" cy="1455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0053DC6B-B183-4784-B467-788431499BA7}"/>
              </a:ext>
            </a:extLst>
          </p:cNvPr>
          <p:cNvSpPr txBox="1"/>
          <p:nvPr/>
        </p:nvSpPr>
        <p:spPr>
          <a:xfrm>
            <a:off x="4953000" y="6440382"/>
            <a:ext cx="1571264" cy="246221"/>
          </a:xfrm>
          <a:prstGeom prst="rect">
            <a:avLst/>
          </a:prstGeom>
          <a:noFill/>
        </p:spPr>
        <p:txBody>
          <a:bodyPr wrap="none" rtlCol="0">
            <a:spAutoFit/>
          </a:bodyPr>
          <a:lstStyle/>
          <a:p>
            <a:r>
              <a:rPr lang="es-PR" sz="1000" dirty="0">
                <a:latin typeface="Calibri" pitchFamily="34" charset="0"/>
              </a:rPr>
              <a:t>Casa de Esperanza © 2019</a:t>
            </a:r>
          </a:p>
        </p:txBody>
      </p:sp>
    </p:spTree>
    <p:extLst>
      <p:ext uri="{BB962C8B-B14F-4D97-AF65-F5344CB8AC3E}">
        <p14:creationId xmlns:p14="http://schemas.microsoft.com/office/powerpoint/2010/main" val="3218663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55" descr="Screen Shot 2017-08-15 at 10.16.41 AM.png"/>
          <p:cNvPicPr preferRelativeResize="0"/>
          <p:nvPr/>
        </p:nvPicPr>
        <p:blipFill rotWithShape="1">
          <a:blip r:embed="rId3">
            <a:alphaModFix/>
          </a:blip>
          <a:srcRect/>
          <a:stretch/>
        </p:blipFill>
        <p:spPr>
          <a:xfrm>
            <a:off x="527004" y="685480"/>
            <a:ext cx="4856654" cy="5746143"/>
          </a:xfrm>
          <a:prstGeom prst="rect">
            <a:avLst/>
          </a:prstGeom>
          <a:noFill/>
          <a:ln>
            <a:noFill/>
          </a:ln>
        </p:spPr>
      </p:pic>
      <p:sp>
        <p:nvSpPr>
          <p:cNvPr id="409" name="Google Shape;409;p55"/>
          <p:cNvSpPr txBox="1"/>
          <p:nvPr/>
        </p:nvSpPr>
        <p:spPr>
          <a:xfrm>
            <a:off x="9380102" y="5974013"/>
            <a:ext cx="1278238" cy="692497"/>
          </a:xfrm>
          <a:prstGeom prst="rect">
            <a:avLst/>
          </a:prstGeom>
          <a:noFill/>
          <a:ln>
            <a:noFill/>
          </a:ln>
        </p:spPr>
        <p:txBody>
          <a:bodyPr spcFirstLastPara="1" wrap="square" lIns="68569" tIns="34275" rIns="68569" bIns="34275" anchor="t" anchorCtr="0">
            <a:noAutofit/>
          </a:bodyPr>
          <a:lstStyle/>
          <a:p>
            <a:pPr>
              <a:buClr>
                <a:schemeClr val="dk1"/>
              </a:buClr>
              <a:buSzPts val="300"/>
            </a:pPr>
            <a:r>
              <a:rPr lang="es-AR" sz="900" dirty="0" err="1">
                <a:solidFill>
                  <a:schemeClr val="dk1"/>
                </a:solidFill>
                <a:latin typeface="Questrial"/>
                <a:ea typeface="Questrial"/>
                <a:cs typeface="Questrial"/>
                <a:sym typeface="Questrial"/>
              </a:rPr>
              <a:t>Developed</a:t>
            </a:r>
            <a:r>
              <a:rPr lang="es-AR" sz="900" dirty="0">
                <a:solidFill>
                  <a:schemeClr val="dk1"/>
                </a:solidFill>
                <a:latin typeface="Questrial"/>
                <a:ea typeface="Questrial"/>
                <a:cs typeface="Questrial"/>
                <a:sym typeface="Questrial"/>
              </a:rPr>
              <a:t> </a:t>
            </a:r>
            <a:r>
              <a:rPr lang="es-AR" sz="900" dirty="0" err="1">
                <a:solidFill>
                  <a:schemeClr val="dk1"/>
                </a:solidFill>
                <a:latin typeface="Questrial"/>
                <a:ea typeface="Questrial"/>
                <a:cs typeface="Questrial"/>
                <a:sym typeface="Questrial"/>
              </a:rPr>
              <a:t>by</a:t>
            </a:r>
            <a:r>
              <a:rPr lang="es-AR" sz="900" dirty="0">
                <a:solidFill>
                  <a:schemeClr val="dk1"/>
                </a:solidFill>
                <a:latin typeface="Questrial"/>
                <a:ea typeface="Questrial"/>
                <a:cs typeface="Questrial"/>
                <a:sym typeface="Questrial"/>
              </a:rPr>
              <a:t> </a:t>
            </a:r>
            <a:r>
              <a:rPr lang="es-AR" sz="900" dirty="0" err="1">
                <a:solidFill>
                  <a:schemeClr val="dk1"/>
                </a:solidFill>
                <a:latin typeface="Questrial"/>
                <a:ea typeface="Questrial"/>
                <a:cs typeface="Questrial"/>
                <a:sym typeface="Questrial"/>
              </a:rPr>
              <a:t>Violence</a:t>
            </a:r>
            <a:r>
              <a:rPr lang="es-AR" sz="900" dirty="0">
                <a:solidFill>
                  <a:schemeClr val="dk1"/>
                </a:solidFill>
                <a:latin typeface="Questrial"/>
                <a:ea typeface="Questrial"/>
                <a:cs typeface="Questrial"/>
                <a:sym typeface="Questrial"/>
              </a:rPr>
              <a:t> Free MN:</a:t>
            </a:r>
            <a:endParaRPr dirty="0"/>
          </a:p>
          <a:p>
            <a:pPr>
              <a:buClr>
                <a:schemeClr val="hlink"/>
              </a:buClr>
              <a:buSzPts val="300"/>
            </a:pPr>
            <a:r>
              <a:rPr lang="en-US" sz="900" dirty="0">
                <a:hlinkClick r:id="rId4"/>
              </a:rPr>
              <a:t>https://www.vfmn.org/immigration-resources</a:t>
            </a:r>
            <a:endParaRPr dirty="0">
              <a:solidFill>
                <a:schemeClr val="dk1"/>
              </a:solidFill>
              <a:latin typeface="Questrial"/>
              <a:ea typeface="Questrial"/>
              <a:cs typeface="Questrial"/>
              <a:sym typeface="Questrial"/>
            </a:endParaRPr>
          </a:p>
        </p:txBody>
      </p:sp>
      <p:sp>
        <p:nvSpPr>
          <p:cNvPr id="3" name="TextBox 2">
            <a:extLst>
              <a:ext uri="{FF2B5EF4-FFF2-40B4-BE49-F238E27FC236}">
                <a16:creationId xmlns:a16="http://schemas.microsoft.com/office/drawing/2014/main" id="{9FE995FE-85E0-4B12-B4F8-B8FABBAC5146}"/>
              </a:ext>
            </a:extLst>
          </p:cNvPr>
          <p:cNvSpPr txBox="1"/>
          <p:nvPr/>
        </p:nvSpPr>
        <p:spPr>
          <a:xfrm>
            <a:off x="6096000" y="1853040"/>
            <a:ext cx="5709007" cy="3139321"/>
          </a:xfrm>
          <a:prstGeom prst="rect">
            <a:avLst/>
          </a:prstGeom>
          <a:noFill/>
        </p:spPr>
        <p:txBody>
          <a:bodyPr wrap="square" rtlCol="0">
            <a:spAutoFit/>
          </a:bodyPr>
          <a:lstStyle/>
          <a:p>
            <a:r>
              <a:rPr lang="en-US" b="1" dirty="0"/>
              <a:t>Addresses – </a:t>
            </a:r>
          </a:p>
          <a:p>
            <a:pPr marL="285750" indent="-285750">
              <a:buFont typeface="Arial" panose="020B0604020202020204" pitchFamily="34" charset="0"/>
              <a:buChar char="•"/>
            </a:pPr>
            <a:r>
              <a:rPr lang="en-US" dirty="0"/>
              <a:t>Immigrant</a:t>
            </a:r>
          </a:p>
          <a:p>
            <a:pPr marL="285750" indent="-285750">
              <a:buFont typeface="Arial" panose="020B0604020202020204" pitchFamily="34" charset="0"/>
              <a:buChar char="•"/>
            </a:pPr>
            <a:r>
              <a:rPr lang="en-US" dirty="0"/>
              <a:t>Refugee</a:t>
            </a:r>
          </a:p>
          <a:p>
            <a:pPr marL="285750" indent="-285750">
              <a:buFont typeface="Arial" panose="020B0604020202020204" pitchFamily="34" charset="0"/>
              <a:buChar char="•"/>
            </a:pPr>
            <a:r>
              <a:rPr lang="en-US" dirty="0"/>
              <a:t>Undocumented</a:t>
            </a:r>
          </a:p>
          <a:p>
            <a:endParaRPr lang="en-US" dirty="0"/>
          </a:p>
          <a:p>
            <a:r>
              <a:rPr lang="en-US" b="1" dirty="0"/>
              <a:t>Includes - </a:t>
            </a:r>
          </a:p>
          <a:p>
            <a:r>
              <a:rPr lang="en-US" dirty="0"/>
              <a:t>We will not report you to </a:t>
            </a:r>
          </a:p>
          <a:p>
            <a:r>
              <a:rPr lang="en-US" dirty="0"/>
              <a:t>Immigration, ICE, or law enforcement</a:t>
            </a:r>
          </a:p>
          <a:p>
            <a:endParaRPr lang="en-US" dirty="0"/>
          </a:p>
          <a:p>
            <a:r>
              <a:rPr lang="en-US" dirty="0"/>
              <a:t>For more information, contact </a:t>
            </a:r>
          </a:p>
          <a:p>
            <a:r>
              <a:rPr lang="en-US" dirty="0"/>
              <a:t>www.MCBW.org</a:t>
            </a:r>
          </a:p>
        </p:txBody>
      </p:sp>
    </p:spTree>
    <p:extLst>
      <p:ext uri="{BB962C8B-B14F-4D97-AF65-F5344CB8AC3E}">
        <p14:creationId xmlns:p14="http://schemas.microsoft.com/office/powerpoint/2010/main" val="3239765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533400"/>
            <a:ext cx="10972800" cy="1819382"/>
          </a:xfrm>
        </p:spPr>
        <p:txBody>
          <a:bodyPr>
            <a:noAutofit/>
          </a:bodyPr>
          <a:lstStyle/>
          <a:p>
            <a:pPr algn="ctr"/>
            <a:r>
              <a:rPr lang="en-US" altLang="en-US" sz="3200" b="1" dirty="0">
                <a:solidFill>
                  <a:schemeClr val="tx1"/>
                </a:solidFill>
                <a:latin typeface="+mj-lt"/>
              </a:rPr>
              <a:t>Just because a program does not turn someone away, </a:t>
            </a:r>
            <a:br>
              <a:rPr lang="en-US" altLang="en-US" sz="3200" b="1" dirty="0">
                <a:solidFill>
                  <a:schemeClr val="tx1"/>
                </a:solidFill>
                <a:latin typeface="+mj-lt"/>
              </a:rPr>
            </a:br>
            <a:r>
              <a:rPr lang="en-US" altLang="en-US" sz="3200" b="1" dirty="0">
                <a:solidFill>
                  <a:schemeClr val="tx1"/>
                </a:solidFill>
                <a:latin typeface="+mj-lt"/>
              </a:rPr>
              <a:t>does that constitute “Meaningful Access?”</a:t>
            </a:r>
          </a:p>
        </p:txBody>
      </p:sp>
      <p:sp>
        <p:nvSpPr>
          <p:cNvPr id="18435" name="Rectangle 3"/>
          <p:cNvSpPr>
            <a:spLocks noGrp="1" noChangeArrowheads="1"/>
          </p:cNvSpPr>
          <p:nvPr>
            <p:ph type="body" idx="1"/>
          </p:nvPr>
        </p:nvSpPr>
        <p:spPr>
          <a:xfrm>
            <a:off x="1426925" y="2671280"/>
            <a:ext cx="8974956" cy="3024027"/>
          </a:xfrm>
        </p:spPr>
        <p:txBody>
          <a:bodyPr>
            <a:normAutofit fontScale="92500"/>
          </a:bodyPr>
          <a:lstStyle/>
          <a:p>
            <a:pPr>
              <a:buFontTx/>
              <a:buNone/>
            </a:pPr>
            <a:r>
              <a:rPr lang="en-US" altLang="en-US" sz="3600" dirty="0"/>
              <a:t>		</a:t>
            </a:r>
          </a:p>
          <a:p>
            <a:pPr>
              <a:buFontTx/>
              <a:buNone/>
            </a:pPr>
            <a:r>
              <a:rPr lang="en-US" altLang="en-US" sz="3600" dirty="0"/>
              <a:t>	</a:t>
            </a:r>
            <a:r>
              <a:rPr lang="en-US" altLang="en-US" sz="3900" dirty="0">
                <a:latin typeface="+mn-lt"/>
              </a:rPr>
              <a:t>In order for access to services to be </a:t>
            </a:r>
            <a:r>
              <a:rPr lang="en-US" altLang="en-US" sz="3900" b="1" dirty="0">
                <a:latin typeface="+mn-lt"/>
              </a:rPr>
              <a:t>“meaningful access,”</a:t>
            </a:r>
            <a:r>
              <a:rPr lang="en-US" altLang="en-US" sz="3900" dirty="0">
                <a:latin typeface="+mn-lt"/>
              </a:rPr>
              <a:t> it is necessary to ensure language access for individuals with Limited English Proficiency (</a:t>
            </a:r>
            <a:r>
              <a:rPr lang="en-US" altLang="en-US" sz="3900" b="1" dirty="0">
                <a:latin typeface="+mn-lt"/>
              </a:rPr>
              <a:t>LEP</a:t>
            </a:r>
            <a:r>
              <a:rPr lang="en-US" altLang="en-US" sz="3900" dirty="0">
                <a:latin typeface="+mn-lt"/>
              </a:rPr>
              <a:t>).</a:t>
            </a:r>
          </a:p>
        </p:txBody>
      </p:sp>
      <p:cxnSp>
        <p:nvCxnSpPr>
          <p:cNvPr id="4" name="Straight Connector 3">
            <a:extLst>
              <a:ext uri="{FF2B5EF4-FFF2-40B4-BE49-F238E27FC236}">
                <a16:creationId xmlns:a16="http://schemas.microsoft.com/office/drawing/2014/main" id="{2E1725B3-74EB-4B63-B36A-F80FCB4C200A}"/>
              </a:ext>
            </a:extLst>
          </p:cNvPr>
          <p:cNvCxnSpPr>
            <a:cxnSpLocks/>
          </p:cNvCxnSpPr>
          <p:nvPr/>
        </p:nvCxnSpPr>
        <p:spPr>
          <a:xfrm>
            <a:off x="1905000" y="1468272"/>
            <a:ext cx="8018806" cy="0"/>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D7167E4-6EA6-4F13-9235-41D4E14348CE}"/>
              </a:ext>
            </a:extLst>
          </p:cNvPr>
          <p:cNvSpPr txBox="1"/>
          <p:nvPr/>
        </p:nvSpPr>
        <p:spPr>
          <a:xfrm>
            <a:off x="5029200" y="6330288"/>
            <a:ext cx="1571264" cy="246221"/>
          </a:xfrm>
          <a:prstGeom prst="rect">
            <a:avLst/>
          </a:prstGeom>
          <a:noFill/>
        </p:spPr>
        <p:txBody>
          <a:bodyPr wrap="none" rtlCol="0">
            <a:spAutoFit/>
          </a:bodyPr>
          <a:lstStyle/>
          <a:p>
            <a:r>
              <a:rPr lang="es-PR" sz="1000" dirty="0">
                <a:latin typeface="Calibri" pitchFamily="34" charset="0"/>
              </a:rPr>
              <a:t>Casa de Esperanza © 2019</a:t>
            </a:r>
          </a:p>
        </p:txBody>
      </p:sp>
    </p:spTree>
    <p:extLst>
      <p:ext uri="{BB962C8B-B14F-4D97-AF65-F5344CB8AC3E}">
        <p14:creationId xmlns:p14="http://schemas.microsoft.com/office/powerpoint/2010/main" val="481771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513E-4E4C-4611-8A2F-47396CA5814F}"/>
              </a:ext>
            </a:extLst>
          </p:cNvPr>
          <p:cNvSpPr>
            <a:spLocks noGrp="1"/>
          </p:cNvSpPr>
          <p:nvPr>
            <p:ph type="title"/>
          </p:nvPr>
        </p:nvSpPr>
        <p:spPr/>
        <p:txBody>
          <a:bodyPr/>
          <a:lstStyle/>
          <a:p>
            <a:endParaRPr lang="en-US"/>
          </a:p>
        </p:txBody>
      </p:sp>
      <p:pic>
        <p:nvPicPr>
          <p:cNvPr id="4" name="Online Media 3">
            <a:hlinkClick r:id="" action="ppaction://media"/>
            <a:extLst>
              <a:ext uri="{FF2B5EF4-FFF2-40B4-BE49-F238E27FC236}">
                <a16:creationId xmlns:a16="http://schemas.microsoft.com/office/drawing/2014/main" id="{5A170978-BF3D-4FB1-AC2A-4AFD1BAE1E89}"/>
              </a:ext>
            </a:extLst>
          </p:cNvPr>
          <p:cNvPicPr>
            <a:picLocks noGrp="1" noRot="1" noChangeAspect="1"/>
          </p:cNvPicPr>
          <p:nvPr>
            <p:ph idx="1"/>
            <a:videoFile r:link="rId1"/>
          </p:nvPr>
        </p:nvPicPr>
        <p:blipFill>
          <a:blip r:embed="rId4" cstate="print"/>
          <a:stretch>
            <a:fillRect/>
          </a:stretch>
        </p:blipFill>
        <p:spPr>
          <a:xfrm>
            <a:off x="1524000" y="381000"/>
            <a:ext cx="9144000" cy="6477000"/>
          </a:xfrm>
          <a:prstGeom prst="rect">
            <a:avLst/>
          </a:prstGeom>
        </p:spPr>
      </p:pic>
    </p:spTree>
    <p:extLst>
      <p:ext uri="{BB962C8B-B14F-4D97-AF65-F5344CB8AC3E}">
        <p14:creationId xmlns:p14="http://schemas.microsoft.com/office/powerpoint/2010/main" val="2410089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6CD99-F5EF-4AD5-8064-A0450A99CE9B}"/>
              </a:ext>
            </a:extLst>
          </p:cNvPr>
          <p:cNvSpPr>
            <a:spLocks noGrp="1"/>
          </p:cNvSpPr>
          <p:nvPr>
            <p:ph type="title"/>
          </p:nvPr>
        </p:nvSpPr>
        <p:spPr/>
        <p:txBody>
          <a:bodyPr/>
          <a:lstStyle/>
          <a:p>
            <a:r>
              <a:rPr lang="en-US" dirty="0">
                <a:solidFill>
                  <a:schemeClr val="tx1"/>
                </a:solidFill>
              </a:rPr>
              <a:t>Thoughts/impressions?</a:t>
            </a:r>
          </a:p>
        </p:txBody>
      </p:sp>
      <p:sp>
        <p:nvSpPr>
          <p:cNvPr id="3" name="Slide Number Placeholder 2">
            <a:extLst>
              <a:ext uri="{FF2B5EF4-FFF2-40B4-BE49-F238E27FC236}">
                <a16:creationId xmlns:a16="http://schemas.microsoft.com/office/drawing/2014/main" id="{EC5E2D6C-4B1A-4094-99CE-D1A6BCF5834C}"/>
              </a:ext>
            </a:extLst>
          </p:cNvPr>
          <p:cNvSpPr>
            <a:spLocks noGrp="1"/>
          </p:cNvSpPr>
          <p:nvPr>
            <p:ph type="sldNum" idx="12"/>
          </p:nvPr>
        </p:nvSpPr>
        <p:spPr/>
        <p:txBody>
          <a:bodyPr/>
          <a:lstStyle/>
          <a:p>
            <a:pPr algn="r"/>
            <a:fld id="{00000000-1234-1234-1234-123412341234}" type="slidenum">
              <a:rPr lang="en" smtClean="0"/>
              <a:pPr algn="r"/>
              <a:t>35</a:t>
            </a:fld>
            <a:endParaRPr lang="en"/>
          </a:p>
        </p:txBody>
      </p:sp>
    </p:spTree>
    <p:extLst>
      <p:ext uri="{BB962C8B-B14F-4D97-AF65-F5344CB8AC3E}">
        <p14:creationId xmlns:p14="http://schemas.microsoft.com/office/powerpoint/2010/main" val="712322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8" name="Picture 6" descr="https://telelanguage.com/wp-content/uploads/2018/03/LEP-Population-in-United-States-300x261.png"/>
          <p:cNvPicPr>
            <a:picLocks noChangeAspect="1" noChangeArrowheads="1"/>
          </p:cNvPicPr>
          <p:nvPr/>
        </p:nvPicPr>
        <p:blipFill>
          <a:blip r:embed="rId3" cstate="print"/>
          <a:srcRect/>
          <a:stretch>
            <a:fillRect/>
          </a:stretch>
        </p:blipFill>
        <p:spPr bwMode="auto">
          <a:xfrm>
            <a:off x="3733800" y="1752601"/>
            <a:ext cx="4876800" cy="4242817"/>
          </a:xfrm>
          <a:prstGeom prst="rect">
            <a:avLst/>
          </a:prstGeom>
          <a:noFill/>
        </p:spPr>
      </p:pic>
      <p:sp>
        <p:nvSpPr>
          <p:cNvPr id="7" name="Rectangle 6"/>
          <p:cNvSpPr/>
          <p:nvPr/>
        </p:nvSpPr>
        <p:spPr>
          <a:xfrm>
            <a:off x="1524000" y="6096000"/>
            <a:ext cx="4572000" cy="400110"/>
          </a:xfrm>
          <a:prstGeom prst="rect">
            <a:avLst/>
          </a:prstGeom>
        </p:spPr>
        <p:txBody>
          <a:bodyPr wrap="square">
            <a:spAutoFit/>
          </a:bodyPr>
          <a:lstStyle/>
          <a:p>
            <a:r>
              <a:rPr lang="en-US" sz="1000" dirty="0">
                <a:latin typeface="Calibri" pitchFamily="34" charset="0"/>
                <a:hlinkClick r:id="rId4"/>
              </a:rPr>
              <a:t>https://telelanguage.com/limited-english-proficiency-lep-populations-by-u-s-state/</a:t>
            </a:r>
            <a:endParaRPr lang="en-US" sz="1000" dirty="0">
              <a:latin typeface="Calibri" pitchFamily="34" charset="0"/>
            </a:endParaRPr>
          </a:p>
          <a:p>
            <a:endParaRPr lang="en-US" sz="1000" dirty="0">
              <a:latin typeface="Calibri" pitchFamily="34" charset="0"/>
            </a:endParaRPr>
          </a:p>
        </p:txBody>
      </p:sp>
      <p:sp>
        <p:nvSpPr>
          <p:cNvPr id="5" name="Rectangle 2"/>
          <p:cNvSpPr>
            <a:spLocks noGrp="1" noChangeArrowheads="1"/>
          </p:cNvSpPr>
          <p:nvPr>
            <p:ph type="title"/>
          </p:nvPr>
        </p:nvSpPr>
        <p:spPr>
          <a:xfrm>
            <a:off x="1981200" y="533400"/>
            <a:ext cx="8229600" cy="990600"/>
          </a:xfrm>
        </p:spPr>
        <p:txBody>
          <a:bodyPr>
            <a:normAutofit/>
          </a:bodyPr>
          <a:lstStyle/>
          <a:p>
            <a:pPr fontAlgn="auto">
              <a:spcAft>
                <a:spcPts val="0"/>
              </a:spcAft>
              <a:defRPr/>
            </a:pPr>
            <a:r>
              <a:rPr lang="en-US" dirty="0">
                <a:solidFill>
                  <a:schemeClr val="tx1"/>
                </a:solidFill>
                <a:latin typeface="Calibri" pitchFamily="34" charset="0"/>
              </a:rPr>
              <a:t>Who are individuals with LEP?</a:t>
            </a:r>
          </a:p>
        </p:txBody>
      </p:sp>
      <p:cxnSp>
        <p:nvCxnSpPr>
          <p:cNvPr id="6" name="Straight Connector 5"/>
          <p:cNvCxnSpPr/>
          <p:nvPr/>
        </p:nvCxnSpPr>
        <p:spPr>
          <a:xfrm>
            <a:off x="2057401" y="1524000"/>
            <a:ext cx="8075981" cy="0"/>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5BDD5C7-3A34-4716-B360-4C2F2B994E7D}"/>
              </a:ext>
            </a:extLst>
          </p:cNvPr>
          <p:cNvSpPr txBox="1"/>
          <p:nvPr/>
        </p:nvSpPr>
        <p:spPr>
          <a:xfrm>
            <a:off x="5386568" y="6474340"/>
            <a:ext cx="1571264" cy="246221"/>
          </a:xfrm>
          <a:prstGeom prst="rect">
            <a:avLst/>
          </a:prstGeom>
          <a:noFill/>
        </p:spPr>
        <p:txBody>
          <a:bodyPr wrap="square" rtlCol="0">
            <a:spAutoFit/>
          </a:bodyPr>
          <a:lstStyle/>
          <a:p>
            <a:r>
              <a:rPr lang="es-PR" sz="1000" dirty="0">
                <a:latin typeface="Calibri" pitchFamily="34" charset="0"/>
              </a:rPr>
              <a:t>Casa de Esperanza © 2019</a:t>
            </a:r>
          </a:p>
        </p:txBody>
      </p:sp>
      <p:pic>
        <p:nvPicPr>
          <p:cNvPr id="9" name="Picture 8">
            <a:extLst>
              <a:ext uri="{FF2B5EF4-FFF2-40B4-BE49-F238E27FC236}">
                <a16:creationId xmlns:a16="http://schemas.microsoft.com/office/drawing/2014/main" id="{4E1D7352-B9A6-4835-986A-7B1AF53B456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736051" y="6038631"/>
            <a:ext cx="905841" cy="786713"/>
          </a:xfrm>
          <a:prstGeom prst="rect">
            <a:avLst/>
          </a:prstGeom>
          <a:noFill/>
          <a:ln w="9525">
            <a:noFill/>
            <a:miter lim="800000"/>
            <a:headEnd/>
            <a:tailEnd/>
          </a:ln>
        </p:spPr>
      </p:pic>
    </p:spTree>
    <p:extLst>
      <p:ext uri="{BB962C8B-B14F-4D97-AF65-F5344CB8AC3E}">
        <p14:creationId xmlns:p14="http://schemas.microsoft.com/office/powerpoint/2010/main" val="1800595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15403-A2EC-480E-8DF9-4C506DACB068}"/>
              </a:ext>
            </a:extLst>
          </p:cNvPr>
          <p:cNvSpPr>
            <a:spLocks noGrp="1"/>
          </p:cNvSpPr>
          <p:nvPr>
            <p:ph type="title"/>
          </p:nvPr>
        </p:nvSpPr>
        <p:spPr/>
        <p:txBody>
          <a:bodyPr>
            <a:normAutofit/>
          </a:bodyPr>
          <a:lstStyle/>
          <a:p>
            <a:r>
              <a:rPr lang="en-US" cap="all" dirty="0">
                <a:solidFill>
                  <a:srgbClr val="000000"/>
                </a:solidFill>
                <a:latin typeface="Calibri" panose="020F0502020204030204" pitchFamily="34" charset="0"/>
                <a:cs typeface="Calibri" panose="020F0502020204030204" pitchFamily="34" charset="0"/>
              </a:rPr>
              <a:t>Languages </a:t>
            </a:r>
            <a:r>
              <a:rPr lang="en-US" cap="all" dirty="0">
                <a:solidFill>
                  <a:srgbClr val="000000"/>
                </a:solidFill>
                <a:latin typeface="+mj-lt"/>
                <a:cs typeface="Calibri" panose="020F0502020204030204" pitchFamily="34" charset="0"/>
              </a:rPr>
              <a:t>Spoken</a:t>
            </a:r>
            <a:r>
              <a:rPr lang="en-US" cap="all" dirty="0">
                <a:solidFill>
                  <a:srgbClr val="000000"/>
                </a:solidFill>
                <a:latin typeface="Calibri" panose="020F0502020204030204" pitchFamily="34" charset="0"/>
                <a:cs typeface="Calibri" panose="020F0502020204030204" pitchFamily="34" charset="0"/>
              </a:rPr>
              <a:t> in the </a:t>
            </a:r>
            <a:r>
              <a:rPr lang="en-US" cap="all" dirty="0" err="1">
                <a:solidFill>
                  <a:srgbClr val="000000"/>
                </a:solidFill>
                <a:latin typeface="Calibri" panose="020F0502020204030204" pitchFamily="34" charset="0"/>
                <a:cs typeface="Calibri" panose="020F0502020204030204" pitchFamily="34" charset="0"/>
              </a:rPr>
              <a:t>u.s.</a:t>
            </a:r>
            <a:endParaRPr lang="en-US" dirty="0">
              <a:solidFill>
                <a:srgbClr val="00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B406D2A-978F-454E-A954-B7A4979A4D7B}"/>
              </a:ext>
            </a:extLst>
          </p:cNvPr>
          <p:cNvSpPr>
            <a:spLocks noGrp="1"/>
          </p:cNvSpPr>
          <p:nvPr>
            <p:ph idx="1"/>
          </p:nvPr>
        </p:nvSpPr>
        <p:spPr>
          <a:xfrm>
            <a:off x="653266" y="1709928"/>
            <a:ext cx="6168774" cy="3962400"/>
          </a:xfrm>
        </p:spPr>
        <p:txBody>
          <a:bodyPr>
            <a:noAutofit/>
          </a:bodyPr>
          <a:lstStyle/>
          <a:p>
            <a:pPr fontAlgn="base"/>
            <a:r>
              <a:rPr lang="en-US" sz="2800" dirty="0">
                <a:solidFill>
                  <a:srgbClr val="000000"/>
                </a:solidFill>
                <a:latin typeface="+mn-lt"/>
                <a:cs typeface="Calibri" panose="020F0502020204030204" pitchFamily="34" charset="0"/>
              </a:rPr>
              <a:t>1 out of 5 people living in the US can speak a language other than English in the home.</a:t>
            </a:r>
          </a:p>
          <a:p>
            <a:pPr fontAlgn="base">
              <a:buNone/>
            </a:pPr>
            <a:endParaRPr lang="en-US" sz="2800" dirty="0">
              <a:solidFill>
                <a:srgbClr val="000000"/>
              </a:solidFill>
              <a:latin typeface="+mn-lt"/>
              <a:cs typeface="Calibri" panose="020F0502020204030204" pitchFamily="34" charset="0"/>
            </a:endParaRPr>
          </a:p>
          <a:p>
            <a:pPr fontAlgn="base"/>
            <a:r>
              <a:rPr lang="en-US" sz="2800" dirty="0">
                <a:solidFill>
                  <a:srgbClr val="000000"/>
                </a:solidFill>
                <a:latin typeface="+mn-lt"/>
                <a:cs typeface="Calibri" panose="020F0502020204030204" pitchFamily="34" charset="0"/>
              </a:rPr>
              <a:t>Seven languages (Spanish, Chinese, Tagalog, Vietnamese, French, Korean, and German) each have over 1 million speakers in the US.</a:t>
            </a:r>
          </a:p>
        </p:txBody>
      </p:sp>
      <p:sp>
        <p:nvSpPr>
          <p:cNvPr id="4" name="Rectangle 3">
            <a:extLst>
              <a:ext uri="{FF2B5EF4-FFF2-40B4-BE49-F238E27FC236}">
                <a16:creationId xmlns:a16="http://schemas.microsoft.com/office/drawing/2014/main" id="{13690F27-6D4B-4E75-B3F7-2ACA45C7F55E}"/>
              </a:ext>
            </a:extLst>
          </p:cNvPr>
          <p:cNvSpPr/>
          <p:nvPr/>
        </p:nvSpPr>
        <p:spPr>
          <a:xfrm>
            <a:off x="653266" y="5672328"/>
            <a:ext cx="8458200" cy="400110"/>
          </a:xfrm>
          <a:prstGeom prst="rect">
            <a:avLst/>
          </a:prstGeom>
        </p:spPr>
        <p:txBody>
          <a:bodyPr wrap="square">
            <a:spAutoFit/>
          </a:bodyPr>
          <a:lstStyle/>
          <a:p>
            <a:r>
              <a:rPr lang="en-US" sz="1000">
                <a:solidFill>
                  <a:srgbClr val="000000"/>
                </a:solidFill>
                <a:latin typeface="Times New Roman" panose="02020603050405020304" pitchFamily="18" charset="0"/>
              </a:rPr>
              <a:t>Kushinka, M. (2017, August 23). How Many Languages Are Spoken in the US? [Infographic]. Retrieved July 13, 2018, from </a:t>
            </a:r>
            <a:r>
              <a:rPr lang="en-US" sz="1000">
                <a:solidFill>
                  <a:srgbClr val="333333"/>
                </a:solidFill>
                <a:latin typeface="Times New Roman" panose="02020603050405020304" pitchFamily="18" charset="0"/>
                <a:hlinkClick r:id="rId3"/>
              </a:rPr>
              <a:t>https://www.redlinels.com/how-many-languages-are-spoken-in-the-us/</a:t>
            </a:r>
            <a:r>
              <a:rPr lang="en-US" sz="1000">
                <a:solidFill>
                  <a:srgbClr val="333333"/>
                </a:solidFill>
                <a:latin typeface="Times New Roman" panose="02020603050405020304" pitchFamily="18" charset="0"/>
              </a:rPr>
              <a:t> </a:t>
            </a:r>
            <a:endParaRPr lang="en-US" sz="1000" dirty="0"/>
          </a:p>
        </p:txBody>
      </p:sp>
      <p:cxnSp>
        <p:nvCxnSpPr>
          <p:cNvPr id="6" name="Straight Connector 5"/>
          <p:cNvCxnSpPr/>
          <p:nvPr/>
        </p:nvCxnSpPr>
        <p:spPr>
          <a:xfrm>
            <a:off x="2057401" y="1524000"/>
            <a:ext cx="8075981" cy="0"/>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EBEA12C2-93A2-4CA2-BBD7-5FB775673E51}"/>
              </a:ext>
            </a:extLst>
          </p:cNvPr>
          <p:cNvSpPr>
            <a:spLocks noGrp="1"/>
          </p:cNvSpPr>
          <p:nvPr>
            <p:ph type="ftr" sz="quarter" idx="11"/>
          </p:nvPr>
        </p:nvSpPr>
        <p:spPr/>
        <p:txBody>
          <a:bodyPr/>
          <a:lstStyle/>
          <a:p>
            <a:r>
              <a:rPr lang="en-US"/>
              <a:t>Casa de Esperanza 2020</a:t>
            </a:r>
            <a:endParaRPr lang="en-US" dirty="0"/>
          </a:p>
        </p:txBody>
      </p:sp>
      <p:sp>
        <p:nvSpPr>
          <p:cNvPr id="8" name="Slide Number Placeholder 7">
            <a:extLst>
              <a:ext uri="{FF2B5EF4-FFF2-40B4-BE49-F238E27FC236}">
                <a16:creationId xmlns:a16="http://schemas.microsoft.com/office/drawing/2014/main" id="{AC4D1434-787B-493C-A0D4-04076748E60F}"/>
              </a:ext>
            </a:extLst>
          </p:cNvPr>
          <p:cNvSpPr>
            <a:spLocks noGrp="1"/>
          </p:cNvSpPr>
          <p:nvPr>
            <p:ph type="sldNum" sz="quarter" idx="12"/>
          </p:nvPr>
        </p:nvSpPr>
        <p:spPr/>
        <p:txBody>
          <a:bodyPr/>
          <a:lstStyle/>
          <a:p>
            <a:fld id="{3C238BBD-F00C-4855-B3EB-5BCEAA976F4C}" type="slidenum">
              <a:rPr lang="en-US" smtClean="0"/>
              <a:pPr/>
              <a:t>37</a:t>
            </a:fld>
            <a:endParaRPr lang="en-US" dirty="0"/>
          </a:p>
        </p:txBody>
      </p:sp>
      <p:pic>
        <p:nvPicPr>
          <p:cNvPr id="9" name="Picture 8" descr="A picture containing colorful, food&#10;&#10;Description automatically generated">
            <a:extLst>
              <a:ext uri="{FF2B5EF4-FFF2-40B4-BE49-F238E27FC236}">
                <a16:creationId xmlns:a16="http://schemas.microsoft.com/office/drawing/2014/main" id="{AA021B42-8188-4D95-93C5-301D3048C5BB}"/>
              </a:ext>
            </a:extLst>
          </p:cNvPr>
          <p:cNvPicPr>
            <a:picLocks noChangeAspect="1"/>
          </p:cNvPicPr>
          <p:nvPr/>
        </p:nvPicPr>
        <p:blipFill>
          <a:blip r:embed="rId4">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8363807" y="2636337"/>
            <a:ext cx="2823412" cy="3049818"/>
          </a:xfrm>
          <a:prstGeom prst="rect">
            <a:avLst/>
          </a:prstGeom>
        </p:spPr>
      </p:pic>
      <p:sp>
        <p:nvSpPr>
          <p:cNvPr id="10" name="TextBox 9">
            <a:extLst>
              <a:ext uri="{FF2B5EF4-FFF2-40B4-BE49-F238E27FC236}">
                <a16:creationId xmlns:a16="http://schemas.microsoft.com/office/drawing/2014/main" id="{1842BD9E-16AE-4EB7-A05D-F89E8C48AF00}"/>
              </a:ext>
            </a:extLst>
          </p:cNvPr>
          <p:cNvSpPr txBox="1"/>
          <p:nvPr/>
        </p:nvSpPr>
        <p:spPr>
          <a:xfrm>
            <a:off x="8363806" y="4817561"/>
            <a:ext cx="2321317" cy="369332"/>
          </a:xfrm>
          <a:prstGeom prst="rect">
            <a:avLst/>
          </a:prstGeom>
          <a:noFill/>
        </p:spPr>
        <p:txBody>
          <a:bodyPr wrap="square" rtlCol="0">
            <a:spAutoFit/>
          </a:bodyPr>
          <a:lstStyle/>
          <a:p>
            <a:r>
              <a:rPr lang="en-US" sz="900">
                <a:hlinkClick r:id="rId5" tooltip="http://www.labourpains.com/home"/>
              </a:rPr>
              <a:t>This Photo</a:t>
            </a:r>
            <a:r>
              <a:rPr lang="en-US" sz="900"/>
              <a:t> by Unknown Author is licensed under </a:t>
            </a:r>
            <a:r>
              <a:rPr lang="en-US" sz="900">
                <a:hlinkClick r:id="rId6" tooltip="https://creativecommons.org/licenses/by-nc-nd/3.0/"/>
              </a:rPr>
              <a:t>CC BY-NC-ND</a:t>
            </a:r>
            <a:endParaRPr lang="en-US" sz="900"/>
          </a:p>
        </p:txBody>
      </p:sp>
    </p:spTree>
    <p:extLst>
      <p:ext uri="{BB962C8B-B14F-4D97-AF65-F5344CB8AC3E}">
        <p14:creationId xmlns:p14="http://schemas.microsoft.com/office/powerpoint/2010/main" val="1181900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5164B-56F5-2246-B281-DB750F2BE4FD}"/>
              </a:ext>
            </a:extLst>
          </p:cNvPr>
          <p:cNvSpPr>
            <a:spLocks noGrp="1"/>
          </p:cNvSpPr>
          <p:nvPr>
            <p:ph type="title"/>
          </p:nvPr>
        </p:nvSpPr>
        <p:spPr>
          <a:xfrm>
            <a:off x="595901" y="381666"/>
            <a:ext cx="11496782" cy="910507"/>
          </a:xfrm>
        </p:spPr>
        <p:txBody>
          <a:bodyPr>
            <a:noAutofit/>
          </a:bodyPr>
          <a:lstStyle/>
          <a:p>
            <a:r>
              <a:rPr lang="en-US" altLang="ko-KR" sz="3600" dirty="0">
                <a:solidFill>
                  <a:schemeClr val="tx1"/>
                </a:solidFill>
                <a:cs typeface="Microsoft Sans Serif" pitchFamily="34" charset="0"/>
              </a:rPr>
              <a:t>Why provide Meaningful Language Access?</a:t>
            </a:r>
            <a:endParaRPr lang="en-US" sz="3600" dirty="0">
              <a:solidFill>
                <a:schemeClr val="tx1"/>
              </a:solidFill>
            </a:endParaRPr>
          </a:p>
        </p:txBody>
      </p:sp>
      <p:sp>
        <p:nvSpPr>
          <p:cNvPr id="4" name="Content Placeholder 3">
            <a:extLst>
              <a:ext uri="{FF2B5EF4-FFF2-40B4-BE49-F238E27FC236}">
                <a16:creationId xmlns:a16="http://schemas.microsoft.com/office/drawing/2014/main" id="{C0FBDBA8-31D0-784A-B16E-DEBEA4162164}"/>
              </a:ext>
            </a:extLst>
          </p:cNvPr>
          <p:cNvSpPr>
            <a:spLocks noGrp="1"/>
          </p:cNvSpPr>
          <p:nvPr>
            <p:ph sz="quarter" idx="13"/>
          </p:nvPr>
        </p:nvSpPr>
        <p:spPr>
          <a:xfrm>
            <a:off x="801385" y="1664633"/>
            <a:ext cx="6339646" cy="539933"/>
          </a:xfrm>
        </p:spPr>
        <p:txBody>
          <a:bodyPr>
            <a:normAutofit fontScale="92500" lnSpcReduction="20000"/>
          </a:bodyPr>
          <a:lstStyle/>
          <a:p>
            <a:pPr>
              <a:buNone/>
            </a:pPr>
            <a:r>
              <a:rPr lang="en-US" sz="3600" dirty="0"/>
              <a:t> 1. It’s the right thing to do</a:t>
            </a:r>
          </a:p>
          <a:p>
            <a:pPr indent="0">
              <a:buNone/>
            </a:pPr>
            <a:endParaRPr lang="en-US" dirty="0"/>
          </a:p>
          <a:p>
            <a:pPr indent="0">
              <a:buNone/>
            </a:pPr>
            <a:endParaRPr lang="en-US" dirty="0"/>
          </a:p>
          <a:p>
            <a:pPr marL="114297" lvl="1" indent="0">
              <a:buNone/>
            </a:pPr>
            <a:endParaRPr lang="en-US" sz="2400" dirty="0"/>
          </a:p>
          <a:p>
            <a:pPr marL="0" indent="0">
              <a:lnSpc>
                <a:spcPct val="110000"/>
              </a:lnSpc>
              <a:buNone/>
            </a:pPr>
            <a:endParaRPr lang="en-US" altLang="ko-KR" sz="1950" dirty="0">
              <a:cs typeface="Microsoft Sans Serif" pitchFamily="34" charset="0"/>
            </a:endParaRPr>
          </a:p>
        </p:txBody>
      </p:sp>
      <p:pic>
        <p:nvPicPr>
          <p:cNvPr id="9" name="Content Placeholder 8" descr="Safety">
            <a:extLst>
              <a:ext uri="{FF2B5EF4-FFF2-40B4-BE49-F238E27FC236}">
                <a16:creationId xmlns:a16="http://schemas.microsoft.com/office/drawing/2014/main" id="{F7B4D02F-4544-9947-9E42-44B0A277BED2}"/>
              </a:ext>
            </a:extLst>
          </p:cNvPr>
          <p:cNvPicPr>
            <a:picLocks noGrp="1" noChangeAspect="1"/>
          </p:cNvPicPr>
          <p:nvPr>
            <p:ph sz="quarter" idx="14"/>
          </p:nvPr>
        </p:nvPicPr>
        <p:blipFill>
          <a:blip r:embed="rId3" cstate="email">
            <a:extLst>
              <a:ext uri="{28A0092B-C50C-407E-A947-70E740481C1C}">
                <a14:useLocalDpi xmlns:a14="http://schemas.microsoft.com/office/drawing/2010/main"/>
              </a:ext>
            </a:extLst>
          </a:blip>
          <a:stretch>
            <a:fillRect/>
          </a:stretch>
        </p:blipFill>
        <p:spPr>
          <a:xfrm>
            <a:off x="8245490" y="1322152"/>
            <a:ext cx="1224894" cy="1224894"/>
          </a:xfrm>
        </p:spPr>
      </p:pic>
      <p:pic>
        <p:nvPicPr>
          <p:cNvPr id="11" name="Content Placeholder 10" descr="Heal">
            <a:extLst>
              <a:ext uri="{FF2B5EF4-FFF2-40B4-BE49-F238E27FC236}">
                <a16:creationId xmlns:a16="http://schemas.microsoft.com/office/drawing/2014/main" id="{379069B9-8931-E049-9662-FD98091EBCAD}"/>
              </a:ext>
            </a:extLst>
          </p:cNvPr>
          <p:cNvPicPr>
            <a:picLocks noGrp="1" noChangeAspect="1"/>
          </p:cNvPicPr>
          <p:nvPr>
            <p:ph sz="quarter" idx="15"/>
          </p:nvPr>
        </p:nvPicPr>
        <p:blipFill>
          <a:blip r:embed="rId4" cstate="email">
            <a:extLst>
              <a:ext uri="{28A0092B-C50C-407E-A947-70E740481C1C}">
                <a14:useLocalDpi xmlns:a14="http://schemas.microsoft.com/office/drawing/2010/main"/>
              </a:ext>
            </a:extLst>
          </a:blip>
          <a:stretch>
            <a:fillRect/>
          </a:stretch>
        </p:blipFill>
        <p:spPr>
          <a:xfrm>
            <a:off x="8381162" y="3183692"/>
            <a:ext cx="1224894" cy="921480"/>
          </a:xfrm>
        </p:spPr>
      </p:pic>
      <p:pic>
        <p:nvPicPr>
          <p:cNvPr id="13" name="Content Placeholder 12" descr="Justice">
            <a:extLst>
              <a:ext uri="{FF2B5EF4-FFF2-40B4-BE49-F238E27FC236}">
                <a16:creationId xmlns:a16="http://schemas.microsoft.com/office/drawing/2014/main" id="{263DB59F-0067-804D-9C36-BF67431CB523}"/>
              </a:ext>
            </a:extLst>
          </p:cNvPr>
          <p:cNvPicPr>
            <a:picLocks noGrp="1" noChangeAspect="1"/>
          </p:cNvPicPr>
          <p:nvPr>
            <p:ph sz="quarter" idx="16"/>
          </p:nvPr>
        </p:nvPicPr>
        <p:blipFill>
          <a:blip r:embed="rId5" cstate="email">
            <a:extLst>
              <a:ext uri="{28A0092B-C50C-407E-A947-70E740481C1C}">
                <a14:useLocalDpi xmlns:a14="http://schemas.microsoft.com/office/drawing/2010/main"/>
              </a:ext>
            </a:extLst>
          </a:blip>
          <a:stretch>
            <a:fillRect/>
          </a:stretch>
        </p:blipFill>
        <p:spPr>
          <a:xfrm>
            <a:off x="8381162" y="4741818"/>
            <a:ext cx="1171575" cy="1171575"/>
          </a:xfrm>
        </p:spPr>
      </p:pic>
      <p:sp>
        <p:nvSpPr>
          <p:cNvPr id="5" name="Rectangle 4">
            <a:extLst>
              <a:ext uri="{FF2B5EF4-FFF2-40B4-BE49-F238E27FC236}">
                <a16:creationId xmlns:a16="http://schemas.microsoft.com/office/drawing/2014/main" id="{7CA2BEC8-A668-4C62-8AE5-F5C61674F2D7}"/>
              </a:ext>
            </a:extLst>
          </p:cNvPr>
          <p:cNvSpPr/>
          <p:nvPr/>
        </p:nvSpPr>
        <p:spPr>
          <a:xfrm>
            <a:off x="801385" y="3044268"/>
            <a:ext cx="6679278" cy="1569660"/>
          </a:xfrm>
          <a:prstGeom prst="rect">
            <a:avLst/>
          </a:prstGeom>
        </p:spPr>
        <p:txBody>
          <a:bodyPr wrap="square">
            <a:spAutoFit/>
          </a:bodyPr>
          <a:lstStyle/>
          <a:p>
            <a:pPr marL="114297" lvl="1"/>
            <a:r>
              <a:rPr lang="en-US" sz="3200" dirty="0"/>
              <a:t>2. It improves access to services and enhances outcomes &amp; access to safety</a:t>
            </a:r>
          </a:p>
        </p:txBody>
      </p:sp>
      <p:sp>
        <p:nvSpPr>
          <p:cNvPr id="6" name="Rectangle 5">
            <a:extLst>
              <a:ext uri="{FF2B5EF4-FFF2-40B4-BE49-F238E27FC236}">
                <a16:creationId xmlns:a16="http://schemas.microsoft.com/office/drawing/2014/main" id="{EDB34C92-5CFB-4355-8F59-CF2D8088E234}"/>
              </a:ext>
            </a:extLst>
          </p:cNvPr>
          <p:cNvSpPr/>
          <p:nvPr/>
        </p:nvSpPr>
        <p:spPr>
          <a:xfrm>
            <a:off x="801384" y="4919008"/>
            <a:ext cx="7068619" cy="1446550"/>
          </a:xfrm>
          <a:prstGeom prst="rect">
            <a:avLst/>
          </a:prstGeom>
        </p:spPr>
        <p:txBody>
          <a:bodyPr wrap="square">
            <a:spAutoFit/>
          </a:bodyPr>
          <a:lstStyle/>
          <a:p>
            <a:pPr marL="114297" lvl="1"/>
            <a:r>
              <a:rPr lang="en-US" sz="3200" dirty="0"/>
              <a:t>3. It’s a Legal Obligation </a:t>
            </a:r>
          </a:p>
          <a:p>
            <a:pPr marL="114297" lvl="1"/>
            <a:r>
              <a:rPr lang="en-US" sz="3200" dirty="0"/>
              <a:t>(under Title VI of the Civil Rights Act)</a:t>
            </a:r>
          </a:p>
          <a:p>
            <a:pPr marL="114297" lvl="1"/>
            <a:endParaRPr lang="en-US" sz="2400" dirty="0"/>
          </a:p>
        </p:txBody>
      </p:sp>
    </p:spTree>
    <p:extLst>
      <p:ext uri="{BB962C8B-B14F-4D97-AF65-F5344CB8AC3E}">
        <p14:creationId xmlns:p14="http://schemas.microsoft.com/office/powerpoint/2010/main" val="2162008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43838" y="623107"/>
            <a:ext cx="11866652" cy="742950"/>
          </a:xfrm>
        </p:spPr>
        <p:txBody>
          <a:bodyPr>
            <a:noAutofit/>
          </a:bodyPr>
          <a:lstStyle/>
          <a:p>
            <a:pPr algn="ctr">
              <a:defRPr/>
            </a:pPr>
            <a:r>
              <a:rPr lang="en-US" sz="3200" dirty="0">
                <a:solidFill>
                  <a:schemeClr val="tx1"/>
                </a:solidFill>
                <a:latin typeface="+mj-lt"/>
              </a:rPr>
              <a:t>Requirements for Recipients of Federal Funds and Federal Agencies  </a:t>
            </a:r>
          </a:p>
        </p:txBody>
      </p:sp>
      <p:sp>
        <p:nvSpPr>
          <p:cNvPr id="13315" name="Content Placeholder 2"/>
          <p:cNvSpPr>
            <a:spLocks noGrp="1"/>
          </p:cNvSpPr>
          <p:nvPr>
            <p:ph idx="1"/>
          </p:nvPr>
        </p:nvSpPr>
        <p:spPr>
          <a:xfrm>
            <a:off x="926628" y="1872346"/>
            <a:ext cx="6789263" cy="4086662"/>
          </a:xfrm>
        </p:spPr>
        <p:txBody>
          <a:bodyPr>
            <a:noAutofit/>
          </a:bodyPr>
          <a:lstStyle/>
          <a:p>
            <a:pPr marL="0" indent="0">
              <a:lnSpc>
                <a:spcPct val="120000"/>
              </a:lnSpc>
              <a:buNone/>
            </a:pPr>
            <a:r>
              <a:rPr lang="en-US" sz="3200" dirty="0">
                <a:latin typeface="+mn-lt"/>
              </a:rPr>
              <a:t>If an organization receives any federal funds, then all aspects of that organization  are obligated to take</a:t>
            </a:r>
            <a:r>
              <a:rPr lang="en-US" sz="3200" b="1" i="1" dirty="0">
                <a:latin typeface="+mn-lt"/>
              </a:rPr>
              <a:t> reasonable steps</a:t>
            </a:r>
            <a:r>
              <a:rPr lang="en-US" sz="3200" dirty="0">
                <a:latin typeface="+mn-lt"/>
              </a:rPr>
              <a:t> to ensure that individuals with LEP have </a:t>
            </a:r>
            <a:r>
              <a:rPr lang="en-US" sz="3200" b="1" i="1" dirty="0">
                <a:latin typeface="+mn-lt"/>
              </a:rPr>
              <a:t>meaningful access</a:t>
            </a:r>
            <a:r>
              <a:rPr lang="en-US" sz="3200" b="1" dirty="0">
                <a:latin typeface="+mn-lt"/>
              </a:rPr>
              <a:t> </a:t>
            </a:r>
            <a:r>
              <a:rPr lang="en-US" sz="3200" dirty="0">
                <a:latin typeface="+mn-lt"/>
              </a:rPr>
              <a:t>to the benefits and services provided by that organization. </a:t>
            </a:r>
          </a:p>
          <a:p>
            <a:pPr>
              <a:lnSpc>
                <a:spcPct val="120000"/>
              </a:lnSpc>
              <a:buNone/>
            </a:pPr>
            <a:endParaRPr lang="en-US" dirty="0">
              <a:latin typeface="Calibri" pitchFamily="34" charset="0"/>
            </a:endParaRPr>
          </a:p>
        </p:txBody>
      </p:sp>
      <p:pic>
        <p:nvPicPr>
          <p:cNvPr id="74756" name="Picture 4" descr="http://pmtips.net/wp-content/uploads/2010/01/priorit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98604" y="2474348"/>
            <a:ext cx="2515783" cy="2844703"/>
          </a:xfrm>
          <a:prstGeom prst="rect">
            <a:avLst/>
          </a:prstGeom>
          <a:noFill/>
        </p:spPr>
      </p:pic>
      <p:cxnSp>
        <p:nvCxnSpPr>
          <p:cNvPr id="7" name="Straight Connector 6">
            <a:extLst>
              <a:ext uri="{FF2B5EF4-FFF2-40B4-BE49-F238E27FC236}">
                <a16:creationId xmlns:a16="http://schemas.microsoft.com/office/drawing/2014/main" id="{777E6550-8992-464C-B2D5-4619A1804B62}"/>
              </a:ext>
            </a:extLst>
          </p:cNvPr>
          <p:cNvCxnSpPr>
            <a:cxnSpLocks/>
          </p:cNvCxnSpPr>
          <p:nvPr/>
        </p:nvCxnSpPr>
        <p:spPr>
          <a:xfrm>
            <a:off x="2978332" y="1653654"/>
            <a:ext cx="6014105" cy="0"/>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256854" y="1695427"/>
            <a:ext cx="8465906" cy="4867012"/>
          </a:xfrm>
        </p:spPr>
        <p:txBody>
          <a:bodyP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nSpc>
                <a:spcPct val="80000"/>
              </a:lnSpc>
            </a:pPr>
            <a:r>
              <a:rPr lang="en-US" sz="2800" dirty="0">
                <a:latin typeface="Arial" panose="020B0604020202020204" pitchFamily="34" charset="0"/>
                <a:cs typeface="Arial" panose="020B0604020202020204" pitchFamily="34" charset="0"/>
              </a:rPr>
              <a:t>Fundamental guidelines:</a:t>
            </a:r>
          </a:p>
          <a:p>
            <a:pPr>
              <a:lnSpc>
                <a:spcPct val="80000"/>
              </a:lnSpc>
              <a:buFontTx/>
              <a:buNone/>
            </a:pPr>
            <a:endParaRPr lang="en-US" sz="2800" dirty="0">
              <a:latin typeface="Arial" panose="020B0604020202020204" pitchFamily="34" charset="0"/>
              <a:cs typeface="Arial" panose="020B0604020202020204" pitchFamily="34" charset="0"/>
            </a:endParaRPr>
          </a:p>
          <a:p>
            <a:pPr lvl="1">
              <a:lnSpc>
                <a:spcPct val="80000"/>
              </a:lnSpc>
            </a:pPr>
            <a:r>
              <a:rPr lang="en-US" sz="2600" dirty="0">
                <a:latin typeface="Arial" panose="020B0604020202020204" pitchFamily="34" charset="0"/>
                <a:cs typeface="Arial" panose="020B0604020202020204" pitchFamily="34" charset="0"/>
              </a:rPr>
              <a:t>DV violates the </a:t>
            </a:r>
            <a:r>
              <a:rPr lang="en-US" sz="2600" i="1" dirty="0">
                <a:solidFill>
                  <a:srgbClr val="FF0000"/>
                </a:solidFill>
                <a:latin typeface="Arial" panose="020B0604020202020204" pitchFamily="34" charset="0"/>
                <a:cs typeface="Arial" panose="020B0604020202020204" pitchFamily="34" charset="0"/>
              </a:rPr>
              <a:t>human rights </a:t>
            </a:r>
            <a:r>
              <a:rPr lang="en-US" sz="2600" dirty="0">
                <a:latin typeface="Arial" panose="020B0604020202020204" pitchFamily="34" charset="0"/>
                <a:cs typeface="Arial" panose="020B0604020202020204" pitchFamily="34" charset="0"/>
              </a:rPr>
              <a:t>of survivors &amp; their children by creating unsafe &amp; fearful environments</a:t>
            </a:r>
          </a:p>
          <a:p>
            <a:pPr lvl="1">
              <a:lnSpc>
                <a:spcPct val="80000"/>
              </a:lnSpc>
              <a:buFontTx/>
              <a:buNone/>
            </a:pPr>
            <a:endParaRPr lang="en-US" sz="2600" dirty="0">
              <a:latin typeface="Arial" panose="020B0604020202020204" pitchFamily="34" charset="0"/>
              <a:cs typeface="Arial" panose="020B0604020202020204" pitchFamily="34" charset="0"/>
            </a:endParaRPr>
          </a:p>
          <a:p>
            <a:pPr lvl="1">
              <a:lnSpc>
                <a:spcPct val="80000"/>
              </a:lnSpc>
            </a:pPr>
            <a:r>
              <a:rPr lang="en-US" sz="2600" dirty="0">
                <a:latin typeface="Arial" panose="020B0604020202020204" pitchFamily="34" charset="0"/>
                <a:cs typeface="Arial" panose="020B0604020202020204" pitchFamily="34" charset="0"/>
              </a:rPr>
              <a:t>Their </a:t>
            </a:r>
            <a:r>
              <a:rPr lang="en-US" sz="2600" i="1" dirty="0">
                <a:solidFill>
                  <a:srgbClr val="FF0000"/>
                </a:solidFill>
                <a:latin typeface="Arial" panose="020B0604020202020204" pitchFamily="34" charset="0"/>
                <a:cs typeface="Arial" panose="020B0604020202020204" pitchFamily="34" charset="0"/>
              </a:rPr>
              <a:t>safety</a:t>
            </a:r>
            <a:r>
              <a:rPr lang="en-US" sz="2600" dirty="0">
                <a:latin typeface="Arial" panose="020B0604020202020204" pitchFamily="34" charset="0"/>
                <a:cs typeface="Arial" panose="020B0604020202020204" pitchFamily="34" charset="0"/>
              </a:rPr>
              <a:t> must be central to any work we do</a:t>
            </a:r>
          </a:p>
          <a:p>
            <a:pPr lvl="1">
              <a:lnSpc>
                <a:spcPct val="80000"/>
              </a:lnSpc>
              <a:buFontTx/>
              <a:buNone/>
            </a:pPr>
            <a:endParaRPr lang="en-US" sz="2600" dirty="0">
              <a:latin typeface="Arial" panose="020B0604020202020204" pitchFamily="34" charset="0"/>
              <a:cs typeface="Arial" panose="020B0604020202020204" pitchFamily="34" charset="0"/>
            </a:endParaRPr>
          </a:p>
          <a:p>
            <a:pPr lvl="1">
              <a:lnSpc>
                <a:spcPct val="80000"/>
              </a:lnSpc>
            </a:pPr>
            <a:r>
              <a:rPr lang="en-US" sz="2600" dirty="0">
                <a:latin typeface="Arial" panose="020B0604020202020204" pitchFamily="34" charset="0"/>
                <a:cs typeface="Arial" panose="020B0604020202020204" pitchFamily="34" charset="0"/>
              </a:rPr>
              <a:t>Safety is unattainable unless we practice </a:t>
            </a:r>
            <a:r>
              <a:rPr lang="en-US" sz="2600" i="1" dirty="0">
                <a:solidFill>
                  <a:srgbClr val="FF0000"/>
                </a:solidFill>
                <a:latin typeface="Arial" panose="020B0604020202020204" pitchFamily="34" charset="0"/>
                <a:cs typeface="Arial" panose="020B0604020202020204" pitchFamily="34" charset="0"/>
              </a:rPr>
              <a:t>cultural and linguistic competency</a:t>
            </a:r>
            <a:r>
              <a:rPr lang="en-US" sz="2600" dirty="0">
                <a:latin typeface="Arial" panose="020B0604020202020204" pitchFamily="34" charset="0"/>
                <a:cs typeface="Arial" panose="020B0604020202020204" pitchFamily="34" charset="0"/>
              </a:rPr>
              <a:t> consistently at the organizational and individual level</a:t>
            </a:r>
          </a:p>
          <a:p>
            <a:pPr>
              <a:lnSpc>
                <a:spcPct val="80000"/>
              </a:lnSpc>
            </a:pPr>
            <a:endParaRPr lang="en-US" sz="2800" dirty="0"/>
          </a:p>
        </p:txBody>
      </p:sp>
      <p:sp>
        <p:nvSpPr>
          <p:cNvPr id="11267" name="Rectangle 2"/>
          <p:cNvSpPr>
            <a:spLocks noGrp="1" noChangeArrowheads="1"/>
          </p:cNvSpPr>
          <p:nvPr>
            <p:ph type="title"/>
          </p:nvPr>
        </p:nvSpPr>
        <p:spPr>
          <a:xfrm>
            <a:off x="532543" y="401648"/>
            <a:ext cx="8001000" cy="1036639"/>
          </a:xfrm>
        </p:spPr>
        <p:txBody>
          <a:bodyP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200" dirty="0">
                <a:latin typeface="Arial" panose="020B0604020202020204" pitchFamily="34" charset="0"/>
                <a:cs typeface="Arial" panose="020B0604020202020204" pitchFamily="34" charset="0"/>
              </a:rPr>
              <a:t>Creating a Comprehensive Framework</a:t>
            </a:r>
          </a:p>
        </p:txBody>
      </p:sp>
      <p:pic>
        <p:nvPicPr>
          <p:cNvPr id="11268" name="Picture 6" descr="SantaFe2506_02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19511" y="2121192"/>
            <a:ext cx="3024188" cy="3810000"/>
          </a:xfrm>
          <a:prstGeom prst="rect">
            <a:avLst/>
          </a:prstGeom>
          <a:noFill/>
          <a:ln w="9525">
            <a:noFill/>
            <a:miter lim="800000"/>
            <a:headEnd/>
            <a:tailEnd/>
          </a:ln>
        </p:spPr>
      </p:pic>
      <p:cxnSp>
        <p:nvCxnSpPr>
          <p:cNvPr id="5" name="Straight Connector 4"/>
          <p:cNvCxnSpPr/>
          <p:nvPr/>
        </p:nvCxnSpPr>
        <p:spPr>
          <a:xfrm>
            <a:off x="2057401" y="1524000"/>
            <a:ext cx="8075981" cy="0"/>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562600" y="6400801"/>
            <a:ext cx="1571264" cy="246221"/>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s-PR" sz="1000" dirty="0">
                <a:latin typeface="Calibri" pitchFamily="34" charset="0"/>
              </a:rPr>
              <a:t>Casa de Esperanza © 2018</a:t>
            </a:r>
          </a:p>
        </p:txBody>
      </p:sp>
    </p:spTree>
    <p:extLst>
      <p:ext uri="{BB962C8B-B14F-4D97-AF65-F5344CB8AC3E}">
        <p14:creationId xmlns:p14="http://schemas.microsoft.com/office/powerpoint/2010/main" val="2758349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4E49856-640D-46F1-8199-943780155AF3}"/>
              </a:ext>
            </a:extLst>
          </p:cNvPr>
          <p:cNvSpPr>
            <a:spLocks noGrp="1"/>
          </p:cNvSpPr>
          <p:nvPr>
            <p:ph type="title"/>
          </p:nvPr>
        </p:nvSpPr>
        <p:spPr>
          <a:xfrm>
            <a:off x="609600" y="533400"/>
            <a:ext cx="10972800" cy="990600"/>
          </a:xfrm>
        </p:spPr>
        <p:txBody>
          <a:bodyPr vert="horz" lIns="91440" tIns="45720" rIns="91440" bIns="45720" rtlCol="0" anchor="ctr">
            <a:normAutofit/>
          </a:bodyPr>
          <a:lstStyle/>
          <a:p>
            <a:r>
              <a:rPr lang="en-US" kern="1200" spc="-100" baseline="0" dirty="0">
                <a:solidFill>
                  <a:schemeClr val="tx1"/>
                </a:solidFill>
                <a:latin typeface="+mj-lt"/>
                <a:ea typeface="+mj-ea"/>
                <a:cs typeface="+mj-cs"/>
              </a:rPr>
              <a:t>It Enhances Access to Safety and Well-Being </a:t>
            </a:r>
          </a:p>
        </p:txBody>
      </p:sp>
      <p:sp>
        <p:nvSpPr>
          <p:cNvPr id="3" name="Content Placeholder 2"/>
          <p:cNvSpPr>
            <a:spLocks noGrp="1"/>
          </p:cNvSpPr>
          <p:nvPr>
            <p:ph sz="half" idx="1"/>
          </p:nvPr>
        </p:nvSpPr>
        <p:spPr>
          <a:xfrm>
            <a:off x="609600" y="1673352"/>
            <a:ext cx="5384800" cy="4718304"/>
          </a:xfrm>
        </p:spPr>
        <p:txBody>
          <a:bodyPr vert="horz" lIns="91440" tIns="45720" rIns="91440" bIns="45720" rtlCol="0">
            <a:normAutofit/>
          </a:bodyPr>
          <a:lstStyle/>
          <a:p>
            <a:pPr marL="274320" lvl="1" indent="0">
              <a:buNone/>
            </a:pPr>
            <a:r>
              <a:rPr lang="en-US" sz="3200" dirty="0"/>
              <a:t>By being proactive and implementing a language access plan, we ensure that all individuals with limited English proficiency (LEP) have </a:t>
            </a:r>
          </a:p>
          <a:p>
            <a:pPr marL="274320" lvl="1" indent="0">
              <a:buNone/>
            </a:pPr>
            <a:r>
              <a:rPr lang="en-US" sz="3200" dirty="0"/>
              <a:t>meaningful access to critical services.</a:t>
            </a:r>
          </a:p>
          <a:p>
            <a:endParaRPr lang="en-US" dirty="0"/>
          </a:p>
          <a:p>
            <a:endParaRPr lang="en-US" dirty="0"/>
          </a:p>
        </p:txBody>
      </p:sp>
      <p:pic>
        <p:nvPicPr>
          <p:cNvPr id="5" name="Picture 2" descr="Image result for vital"/>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
          <a:stretch/>
        </p:blipFill>
        <p:spPr bwMode="auto">
          <a:xfrm>
            <a:off x="6197600" y="1673352"/>
            <a:ext cx="5384800" cy="4718304"/>
          </a:xfrm>
          <a:prstGeom prst="rect">
            <a:avLst/>
          </a:prstGeom>
          <a:noFill/>
        </p:spPr>
      </p:pic>
      <p:sp>
        <p:nvSpPr>
          <p:cNvPr id="12" name="Footer Placeholder 4">
            <a:extLst>
              <a:ext uri="{FF2B5EF4-FFF2-40B4-BE49-F238E27FC236}">
                <a16:creationId xmlns:a16="http://schemas.microsoft.com/office/drawing/2014/main" id="{ED5BFE9C-5DED-41B4-8CA7-4A3F6E2CD9C2}"/>
              </a:ext>
            </a:extLst>
          </p:cNvPr>
          <p:cNvSpPr>
            <a:spLocks noGrp="1"/>
          </p:cNvSpPr>
          <p:nvPr>
            <p:ph type="ftr" sz="quarter" idx="11"/>
          </p:nvPr>
        </p:nvSpPr>
        <p:spPr>
          <a:xfrm>
            <a:off x="4572000" y="18288"/>
            <a:ext cx="5486400" cy="329184"/>
          </a:xfrm>
        </p:spPr>
        <p:txBody>
          <a:bodyPr vert="horz" lIns="91440" tIns="45720" rIns="91440" bIns="45720" rtlCol="0" anchor="ctr">
            <a:normAutofit/>
          </a:bodyPr>
          <a:lstStyle/>
          <a:p>
            <a:pPr>
              <a:spcAft>
                <a:spcPts val="600"/>
              </a:spcAft>
            </a:pPr>
            <a:r>
              <a:rPr lang="en-US" kern="1200">
                <a:latin typeface="Calibri" panose="020F0502020204030204" pitchFamily="34" charset="0"/>
                <a:ea typeface="+mn-ea"/>
                <a:cs typeface="Calibri" panose="020F0502020204030204" pitchFamily="34" charset="0"/>
              </a:rPr>
              <a:t>Casa de Esperanza 2020</a:t>
            </a:r>
          </a:p>
        </p:txBody>
      </p:sp>
      <p:sp>
        <p:nvSpPr>
          <p:cNvPr id="13" name="Slide Number Placeholder 5">
            <a:extLst>
              <a:ext uri="{FF2B5EF4-FFF2-40B4-BE49-F238E27FC236}">
                <a16:creationId xmlns:a16="http://schemas.microsoft.com/office/drawing/2014/main" id="{F1CE3DC9-FCF4-4209-AFF4-2DE43FAC978B}"/>
              </a:ext>
            </a:extLst>
          </p:cNvPr>
          <p:cNvSpPr>
            <a:spLocks noGrp="1"/>
          </p:cNvSpPr>
          <p:nvPr>
            <p:ph type="sldNum" sz="quarter" idx="12"/>
          </p:nvPr>
        </p:nvSpPr>
        <p:spPr>
          <a:xfrm>
            <a:off x="10160000" y="18288"/>
            <a:ext cx="1422400" cy="329184"/>
          </a:xfrm>
        </p:spPr>
        <p:txBody>
          <a:bodyPr vert="horz" lIns="91440" tIns="45720" rIns="91440" bIns="45720" rtlCol="0" anchor="ctr">
            <a:normAutofit/>
          </a:bodyPr>
          <a:lstStyle/>
          <a:p>
            <a:pPr>
              <a:spcAft>
                <a:spcPts val="600"/>
              </a:spcAft>
            </a:pPr>
            <a:fld id="{3C238BBD-F00C-4855-B3EB-5BCEAA976F4C}" type="slidenum">
              <a:rPr lang="en-US" smtClean="0"/>
              <a:pPr>
                <a:spcAft>
                  <a:spcPts val="600"/>
                </a:spcAft>
              </a:pPr>
              <a:t>40</a:t>
            </a:fld>
            <a:endParaRPr lang="en-US"/>
          </a:p>
        </p:txBody>
      </p:sp>
      <p:cxnSp>
        <p:nvCxnSpPr>
          <p:cNvPr id="8" name="Straight Connector 7">
            <a:extLst>
              <a:ext uri="{FF2B5EF4-FFF2-40B4-BE49-F238E27FC236}">
                <a16:creationId xmlns:a16="http://schemas.microsoft.com/office/drawing/2014/main" id="{FADDF3F6-47AF-4AD7-8806-B3B615F7D799}"/>
              </a:ext>
            </a:extLst>
          </p:cNvPr>
          <p:cNvCxnSpPr>
            <a:cxnSpLocks/>
          </p:cNvCxnSpPr>
          <p:nvPr/>
        </p:nvCxnSpPr>
        <p:spPr>
          <a:xfrm>
            <a:off x="3067051" y="1374980"/>
            <a:ext cx="6014105" cy="0"/>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73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solidFill>
                  <a:schemeClr val="tx1"/>
                </a:solidFill>
                <a:latin typeface="Myriad Pro"/>
              </a:rPr>
              <a:t>Why Provide </a:t>
            </a:r>
            <a:r>
              <a:rPr lang="en-US" dirty="0">
                <a:solidFill>
                  <a:schemeClr val="tx1"/>
                </a:solidFill>
                <a:latin typeface="+mj-lt"/>
              </a:rPr>
              <a:t>Meaningful</a:t>
            </a:r>
            <a:r>
              <a:rPr lang="en-US" dirty="0">
                <a:solidFill>
                  <a:schemeClr val="tx1"/>
                </a:solidFill>
                <a:latin typeface="Myriad Pro"/>
              </a:rPr>
              <a:t> Access?</a:t>
            </a:r>
          </a:p>
        </p:txBody>
      </p:sp>
      <p:pic>
        <p:nvPicPr>
          <p:cNvPr id="59394" name="Picture 2" descr="http://www.eldiariony.com/apps/pbcsi.dll/storyimage/IM/20140120/LOCALES19/140129993/AR/0/AR-140129993.jpg?ExactW=640&amp;ExactH=450&amp;imageversion=Artic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29306" y="1590616"/>
            <a:ext cx="5857494" cy="4118551"/>
          </a:xfrm>
          <a:prstGeom prst="rect">
            <a:avLst/>
          </a:prstGeom>
          <a:noFill/>
        </p:spPr>
      </p:pic>
      <p:sp>
        <p:nvSpPr>
          <p:cNvPr id="7" name="Rectangle 6"/>
          <p:cNvSpPr/>
          <p:nvPr/>
        </p:nvSpPr>
        <p:spPr>
          <a:xfrm>
            <a:off x="2829306" y="5852845"/>
            <a:ext cx="5857494" cy="461665"/>
          </a:xfrm>
          <a:prstGeom prst="rect">
            <a:avLst/>
          </a:prstGeom>
        </p:spPr>
        <p:txBody>
          <a:bodyPr wrap="square">
            <a:spAutoFit/>
          </a:bodyPr>
          <a:lstStyle/>
          <a:p>
            <a:pPr algn="ctr"/>
            <a:r>
              <a:rPr lang="en-US" sz="2000" dirty="0">
                <a:latin typeface="+mj-lt"/>
              </a:rPr>
              <a:t>Daisy and daughters Daniela, 2, and Yoselin, 1</a:t>
            </a:r>
            <a:r>
              <a:rPr lang="en-US" sz="2400" dirty="0">
                <a:latin typeface="+mj-lt"/>
              </a:rPr>
              <a:t>.</a:t>
            </a:r>
          </a:p>
        </p:txBody>
      </p:sp>
      <p:cxnSp>
        <p:nvCxnSpPr>
          <p:cNvPr id="9" name="Straight Connector 8">
            <a:extLst>
              <a:ext uri="{FF2B5EF4-FFF2-40B4-BE49-F238E27FC236}">
                <a16:creationId xmlns:a16="http://schemas.microsoft.com/office/drawing/2014/main" id="{8B37D8CD-42B6-4076-9920-812939689AF8}"/>
              </a:ext>
            </a:extLst>
          </p:cNvPr>
          <p:cNvCxnSpPr>
            <a:cxnSpLocks/>
          </p:cNvCxnSpPr>
          <p:nvPr/>
        </p:nvCxnSpPr>
        <p:spPr>
          <a:xfrm>
            <a:off x="1828800" y="1531962"/>
            <a:ext cx="8018806" cy="0"/>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288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4157" y="535643"/>
            <a:ext cx="8081554" cy="1488366"/>
          </a:xfrm>
        </p:spPr>
        <p:txBody>
          <a:bodyPr>
            <a:noAutofit/>
          </a:bodyPr>
          <a:lstStyle/>
          <a:p>
            <a:r>
              <a:rPr lang="en-US" sz="3200" dirty="0">
                <a:solidFill>
                  <a:schemeClr val="tx1"/>
                </a:solidFill>
              </a:rPr>
              <a:t>Language Access Tools</a:t>
            </a:r>
            <a:br>
              <a:rPr lang="en-US" sz="3200" dirty="0">
                <a:solidFill>
                  <a:schemeClr val="tx1"/>
                </a:solidFill>
              </a:rPr>
            </a:br>
            <a:r>
              <a:rPr lang="en-US" sz="3200" dirty="0">
                <a:solidFill>
                  <a:schemeClr val="tx1"/>
                </a:solidFill>
              </a:rPr>
              <a:t>nationallatinonetwork.org/lep-toolkit-home</a:t>
            </a:r>
          </a:p>
        </p:txBody>
      </p:sp>
      <p:sp>
        <p:nvSpPr>
          <p:cNvPr id="11" name="Content Placeholder 7"/>
          <p:cNvSpPr>
            <a:spLocks noGrp="1"/>
          </p:cNvSpPr>
          <p:nvPr>
            <p:ph sz="half" idx="1"/>
          </p:nvPr>
        </p:nvSpPr>
        <p:spPr>
          <a:xfrm>
            <a:off x="431344" y="2277186"/>
            <a:ext cx="5664444" cy="3834819"/>
          </a:xfrm>
        </p:spPr>
        <p:txBody>
          <a:bodyPr>
            <a:normAutofit lnSpcReduction="10000"/>
          </a:bodyPr>
          <a:lstStyle/>
          <a:p>
            <a:r>
              <a:rPr lang="en-US" sz="3200" dirty="0">
                <a:cs typeface="Calibri" panose="020F0502020204030204" pitchFamily="34" charset="0"/>
              </a:rPr>
              <a:t>Free, bilingual tools to help your organization create language access plans.</a:t>
            </a:r>
          </a:p>
          <a:p>
            <a:pPr marL="0" indent="0">
              <a:buNone/>
            </a:pPr>
            <a:endParaRPr lang="en-US" sz="3200" dirty="0">
              <a:cs typeface="Calibri" panose="020F0502020204030204" pitchFamily="34" charset="0"/>
            </a:endParaRPr>
          </a:p>
          <a:p>
            <a:r>
              <a:rPr lang="en-US" sz="3200" dirty="0">
                <a:cs typeface="Calibri" panose="020F0502020204030204" pitchFamily="34" charset="0"/>
              </a:rPr>
              <a:t>Step-by-step materials to help you advocate for immigrant survivors with limited English proficiency. </a:t>
            </a:r>
          </a:p>
          <a:p>
            <a:endParaRPr lang="en-US" sz="32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pic>
        <p:nvPicPr>
          <p:cNvPr id="8" name="Picture 2" descr="http://pubpages.unh.edu/~sak286/ke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9521" y="3142506"/>
            <a:ext cx="4301039" cy="25796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7670174"/>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5068A1-BEE9-48C4-98A3-DCB2F2377C3E}"/>
              </a:ext>
            </a:extLst>
          </p:cNvPr>
          <p:cNvSpPr>
            <a:spLocks noGrp="1"/>
          </p:cNvSpPr>
          <p:nvPr>
            <p:ph type="title"/>
          </p:nvPr>
        </p:nvSpPr>
        <p:spPr>
          <a:xfrm>
            <a:off x="415600" y="496967"/>
            <a:ext cx="11360800" cy="860000"/>
          </a:xfrm>
        </p:spPr>
        <p:txBody>
          <a:bodyPr wrap="square" anchor="t">
            <a:normAutofit/>
          </a:bodyPr>
          <a:lstStyle/>
          <a:p>
            <a:r>
              <a:rPr lang="en-US" sz="3700" dirty="0">
                <a:solidFill>
                  <a:schemeClr val="tx1"/>
                </a:solidFill>
              </a:rPr>
              <a:t>Journey from Social Services to Social Transformation</a:t>
            </a:r>
          </a:p>
        </p:txBody>
      </p:sp>
      <p:sp>
        <p:nvSpPr>
          <p:cNvPr id="15" name="Content Placeholder 4">
            <a:extLst>
              <a:ext uri="{FF2B5EF4-FFF2-40B4-BE49-F238E27FC236}">
                <a16:creationId xmlns:a16="http://schemas.microsoft.com/office/drawing/2014/main" id="{7EF6DB7A-6C73-4977-A585-8381843374AE}"/>
              </a:ext>
            </a:extLst>
          </p:cNvPr>
          <p:cNvSpPr>
            <a:spLocks noGrp="1"/>
          </p:cNvSpPr>
          <p:nvPr>
            <p:ph type="body" idx="1"/>
          </p:nvPr>
        </p:nvSpPr>
        <p:spPr>
          <a:xfrm>
            <a:off x="415600" y="1890400"/>
            <a:ext cx="11360800" cy="4201200"/>
          </a:xfrm>
        </p:spPr>
        <p:txBody>
          <a:bodyPr wrap="square" anchor="t">
            <a:normAutofit/>
          </a:bodyPr>
          <a:lstStyle/>
          <a:p>
            <a:r>
              <a:rPr lang="en-US" dirty="0"/>
              <a:t>Understanding that ending domination/power/control at the route of gender-based violence… means working to end domination/power/control at the root of other forms of oppression &amp; domination in society </a:t>
            </a:r>
          </a:p>
          <a:p>
            <a:pPr marL="0" indent="0">
              <a:buNone/>
            </a:pPr>
            <a:endParaRPr lang="en-US" dirty="0"/>
          </a:p>
          <a:p>
            <a:r>
              <a:rPr lang="en-US" dirty="0"/>
              <a:t>Starting with our own relationships, organizations, and role in the community </a:t>
            </a:r>
          </a:p>
          <a:p>
            <a:endParaRPr lang="en-US" dirty="0"/>
          </a:p>
          <a:p>
            <a:endParaRPr lang="en-US" dirty="0"/>
          </a:p>
          <a:p>
            <a:pPr lvl="1"/>
            <a:endParaRPr lang="en-US" sz="2400" dirty="0"/>
          </a:p>
        </p:txBody>
      </p:sp>
      <p:sp>
        <p:nvSpPr>
          <p:cNvPr id="10" name="Slide Number Placeholder 3">
            <a:extLst>
              <a:ext uri="{FF2B5EF4-FFF2-40B4-BE49-F238E27FC236}">
                <a16:creationId xmlns:a16="http://schemas.microsoft.com/office/drawing/2014/main" id="{F4562F5D-C559-4379-B5B5-68B53447E553}"/>
              </a:ext>
            </a:extLst>
          </p:cNvPr>
          <p:cNvSpPr>
            <a:spLocks noGrp="1"/>
          </p:cNvSpPr>
          <p:nvPr>
            <p:ph type="sldNum" idx="12"/>
          </p:nvPr>
        </p:nvSpPr>
        <p:spPr>
          <a:xfrm>
            <a:off x="11296611" y="6217623"/>
            <a:ext cx="731600" cy="524800"/>
          </a:xfrm>
        </p:spPr>
        <p:txBody>
          <a:bodyPr/>
          <a:lstStyle/>
          <a:p>
            <a:pPr algn="r">
              <a:spcAft>
                <a:spcPts val="600"/>
              </a:spcAft>
            </a:pPr>
            <a:fld id="{00000000-1234-1234-1234-123412341234}" type="slidenum">
              <a:rPr lang="en" smtClean="0"/>
              <a:pPr algn="r">
                <a:spcAft>
                  <a:spcPts val="600"/>
                </a:spcAft>
              </a:pPr>
              <a:t>43</a:t>
            </a:fld>
            <a:endParaRPr lang="en"/>
          </a:p>
        </p:txBody>
      </p:sp>
    </p:spTree>
    <p:extLst>
      <p:ext uri="{BB962C8B-B14F-4D97-AF65-F5344CB8AC3E}">
        <p14:creationId xmlns:p14="http://schemas.microsoft.com/office/powerpoint/2010/main" val="3843695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044A5A-CEF8-44E4-9944-E03C5A63929B}"/>
              </a:ext>
            </a:extLst>
          </p:cNvPr>
          <p:cNvSpPr txBox="1"/>
          <p:nvPr/>
        </p:nvSpPr>
        <p:spPr>
          <a:xfrm>
            <a:off x="410966" y="1027416"/>
            <a:ext cx="11370067" cy="2862322"/>
          </a:xfrm>
          <a:prstGeom prst="rect">
            <a:avLst/>
          </a:prstGeom>
          <a:solidFill>
            <a:schemeClr val="tx1"/>
          </a:solidFill>
        </p:spPr>
        <p:txBody>
          <a:bodyPr wrap="square" rtlCol="0">
            <a:spAutoFit/>
          </a:bodyPr>
          <a:lstStyle/>
          <a:p>
            <a:pPr algn="ctr"/>
            <a:r>
              <a:rPr lang="en-US" sz="6000" dirty="0">
                <a:solidFill>
                  <a:schemeClr val="bg1"/>
                </a:solidFill>
                <a:latin typeface="Arial Narrow" panose="020B0606020202030204" pitchFamily="34" charset="0"/>
              </a:rPr>
              <a:t>“Nonviolence is not sterile passivity, </a:t>
            </a:r>
          </a:p>
          <a:p>
            <a:pPr algn="ctr"/>
            <a:r>
              <a:rPr lang="en-US" sz="6000" dirty="0">
                <a:solidFill>
                  <a:schemeClr val="bg1"/>
                </a:solidFill>
                <a:latin typeface="Arial Narrow" panose="020B0606020202030204" pitchFamily="34" charset="0"/>
              </a:rPr>
              <a:t>but a powerful moral force which makes for social transformation.”</a:t>
            </a:r>
          </a:p>
        </p:txBody>
      </p:sp>
      <p:sp>
        <p:nvSpPr>
          <p:cNvPr id="4" name="TextBox 3">
            <a:extLst>
              <a:ext uri="{FF2B5EF4-FFF2-40B4-BE49-F238E27FC236}">
                <a16:creationId xmlns:a16="http://schemas.microsoft.com/office/drawing/2014/main" id="{A256AF33-BC91-4E30-96CF-2F5D42AE5A1C}"/>
              </a:ext>
            </a:extLst>
          </p:cNvPr>
          <p:cNvSpPr txBox="1"/>
          <p:nvPr/>
        </p:nvSpPr>
        <p:spPr>
          <a:xfrm>
            <a:off x="3976100" y="4695289"/>
            <a:ext cx="3575406" cy="584775"/>
          </a:xfrm>
          <a:prstGeom prst="rect">
            <a:avLst/>
          </a:prstGeom>
          <a:noFill/>
        </p:spPr>
        <p:txBody>
          <a:bodyPr wrap="square" rtlCol="0">
            <a:spAutoFit/>
          </a:bodyPr>
          <a:lstStyle/>
          <a:p>
            <a:pPr algn="ctr"/>
            <a:r>
              <a:rPr lang="en-US" sz="3200" dirty="0">
                <a:latin typeface="Script MT Bold" panose="03040602040607080904" pitchFamily="66" charset="0"/>
              </a:rPr>
              <a:t>Martin Luther King </a:t>
            </a:r>
          </a:p>
        </p:txBody>
      </p:sp>
    </p:spTree>
    <p:extLst>
      <p:ext uri="{BB962C8B-B14F-4D97-AF65-F5344CB8AC3E}">
        <p14:creationId xmlns:p14="http://schemas.microsoft.com/office/powerpoint/2010/main" val="40118006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 y="390399"/>
            <a:ext cx="10972800" cy="990600"/>
          </a:xfrm>
        </p:spPr>
        <p:txBody>
          <a:bodyPr>
            <a:normAutofit/>
          </a:bodyPr>
          <a:lstStyle/>
          <a:p>
            <a:r>
              <a:rPr lang="en-US" sz="3200" dirty="0">
                <a:solidFill>
                  <a:schemeClr val="tx1"/>
                </a:solidFill>
              </a:rPr>
              <a:t>Contact Information- Casa de Esperanza</a:t>
            </a:r>
          </a:p>
        </p:txBody>
      </p:sp>
      <p:pic>
        <p:nvPicPr>
          <p:cNvPr id="21" name="Picture 20" descr="twitterlogo.png">
            <a:extLst>
              <a:ext uri="{FF2B5EF4-FFF2-40B4-BE49-F238E27FC236}">
                <a16:creationId xmlns:a16="http://schemas.microsoft.com/office/drawing/2014/main" id="{45E4E0E7-F2E6-4BA4-8FAB-404E933672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8171" y="6012369"/>
            <a:ext cx="370159" cy="369332"/>
          </a:xfrm>
          <a:prstGeom prst="rect">
            <a:avLst/>
          </a:prstGeom>
        </p:spPr>
      </p:pic>
      <p:pic>
        <p:nvPicPr>
          <p:cNvPr id="22" name="Picture 21" descr="fb_icon_325x325.png">
            <a:extLst>
              <a:ext uri="{FF2B5EF4-FFF2-40B4-BE49-F238E27FC236}">
                <a16:creationId xmlns:a16="http://schemas.microsoft.com/office/drawing/2014/main" id="{0C5F71F1-B114-456E-903E-767421C60A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5680" y="5918290"/>
            <a:ext cx="370160" cy="370160"/>
          </a:xfrm>
          <a:prstGeom prst="rect">
            <a:avLst/>
          </a:prstGeom>
        </p:spPr>
      </p:pic>
      <p:sp>
        <p:nvSpPr>
          <p:cNvPr id="23" name="TextBox 22">
            <a:extLst>
              <a:ext uri="{FF2B5EF4-FFF2-40B4-BE49-F238E27FC236}">
                <a16:creationId xmlns:a16="http://schemas.microsoft.com/office/drawing/2014/main" id="{C4642134-BF0C-48B2-B358-03CAFE9EE454}"/>
              </a:ext>
            </a:extLst>
          </p:cNvPr>
          <p:cNvSpPr txBox="1"/>
          <p:nvPr/>
        </p:nvSpPr>
        <p:spPr>
          <a:xfrm>
            <a:off x="5991499" y="6012369"/>
            <a:ext cx="2422621" cy="369332"/>
          </a:xfrm>
          <a:prstGeom prst="rect">
            <a:avLst/>
          </a:prstGeom>
          <a:noFill/>
        </p:spPr>
        <p:txBody>
          <a:bodyPr wrap="square" rtlCol="0">
            <a:spAutoFit/>
          </a:bodyPr>
          <a:lstStyle/>
          <a:p>
            <a:r>
              <a:rPr lang="es-PE" b="1" dirty="0">
                <a:latin typeface="+mj-lt"/>
              </a:rPr>
              <a:t>@</a:t>
            </a:r>
            <a:r>
              <a:rPr lang="es-PE" b="1" dirty="0" err="1">
                <a:latin typeface="+mj-lt"/>
              </a:rPr>
              <a:t>casadeesperanza</a:t>
            </a:r>
            <a:endParaRPr lang="en-US" b="1" dirty="0">
              <a:latin typeface="+mj-lt"/>
            </a:endParaRPr>
          </a:p>
        </p:txBody>
      </p:sp>
      <p:sp>
        <p:nvSpPr>
          <p:cNvPr id="24" name="TextBox 23">
            <a:extLst>
              <a:ext uri="{FF2B5EF4-FFF2-40B4-BE49-F238E27FC236}">
                <a16:creationId xmlns:a16="http://schemas.microsoft.com/office/drawing/2014/main" id="{29184033-3292-4DC0-95BF-0073E28A74F8}"/>
              </a:ext>
            </a:extLst>
          </p:cNvPr>
          <p:cNvSpPr txBox="1"/>
          <p:nvPr/>
        </p:nvSpPr>
        <p:spPr>
          <a:xfrm>
            <a:off x="803130" y="5949938"/>
            <a:ext cx="6765727" cy="369332"/>
          </a:xfrm>
          <a:prstGeom prst="rect">
            <a:avLst/>
          </a:prstGeom>
          <a:noFill/>
        </p:spPr>
        <p:txBody>
          <a:bodyPr wrap="square" rtlCol="0">
            <a:spAutoFit/>
          </a:bodyPr>
          <a:lstStyle/>
          <a:p>
            <a:r>
              <a:rPr lang="es-PE" b="1" dirty="0">
                <a:latin typeface="+mj-lt"/>
              </a:rPr>
              <a:t>facebook.com/</a:t>
            </a:r>
            <a:r>
              <a:rPr lang="es-PE" b="1" dirty="0" err="1">
                <a:latin typeface="+mj-lt"/>
              </a:rPr>
              <a:t>casadeesperanzamn</a:t>
            </a:r>
            <a:endParaRPr lang="en-US" b="1" dirty="0">
              <a:latin typeface="+mj-lt"/>
            </a:endParaRPr>
          </a:p>
        </p:txBody>
      </p:sp>
      <p:pic>
        <p:nvPicPr>
          <p:cNvPr id="29" name="Picture 6">
            <a:extLst>
              <a:ext uri="{FF2B5EF4-FFF2-40B4-BE49-F238E27FC236}">
                <a16:creationId xmlns:a16="http://schemas.microsoft.com/office/drawing/2014/main" id="{90C0CF07-2960-407B-BD16-9E9DDED4A775}"/>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89794" y="2756422"/>
            <a:ext cx="2177104" cy="1891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a:extLst>
              <a:ext uri="{FF2B5EF4-FFF2-40B4-BE49-F238E27FC236}">
                <a16:creationId xmlns:a16="http://schemas.microsoft.com/office/drawing/2014/main" id="{7507BBE4-B162-46F4-B14E-162339C63D74}"/>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469141" y="3064884"/>
            <a:ext cx="2835800" cy="1589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a:extLst>
              <a:ext uri="{FF2B5EF4-FFF2-40B4-BE49-F238E27FC236}">
                <a16:creationId xmlns:a16="http://schemas.microsoft.com/office/drawing/2014/main" id="{6129977E-109D-4B65-B56A-F8FD85F4978B}"/>
              </a:ext>
            </a:extLst>
          </p:cNvPr>
          <p:cNvSpPr/>
          <p:nvPr/>
        </p:nvSpPr>
        <p:spPr>
          <a:xfrm>
            <a:off x="5389794" y="4646073"/>
            <a:ext cx="2795958" cy="400110"/>
          </a:xfrm>
          <a:prstGeom prst="rect">
            <a:avLst/>
          </a:prstGeom>
        </p:spPr>
        <p:txBody>
          <a:bodyPr wrap="none">
            <a:spAutoFit/>
          </a:bodyPr>
          <a:lstStyle/>
          <a:p>
            <a:r>
              <a:rPr lang="en-US" sz="2000" spc="-75" dirty="0">
                <a:solidFill>
                  <a:srgbClr val="EF4F0F"/>
                </a:solidFill>
                <a:latin typeface="+mj-lt"/>
                <a:ea typeface="+mj-ea"/>
                <a:cs typeface="+mj-cs"/>
              </a:rPr>
              <a:t>nationallatinonetwork.org</a:t>
            </a:r>
          </a:p>
        </p:txBody>
      </p:sp>
      <p:sp>
        <p:nvSpPr>
          <p:cNvPr id="32" name="Rectangle 31">
            <a:extLst>
              <a:ext uri="{FF2B5EF4-FFF2-40B4-BE49-F238E27FC236}">
                <a16:creationId xmlns:a16="http://schemas.microsoft.com/office/drawing/2014/main" id="{08C705FF-B342-4D55-BA3C-65B0747C07B7}"/>
              </a:ext>
            </a:extLst>
          </p:cNvPr>
          <p:cNvSpPr/>
          <p:nvPr/>
        </p:nvSpPr>
        <p:spPr>
          <a:xfrm>
            <a:off x="2653370" y="4583642"/>
            <a:ext cx="2467342" cy="400110"/>
          </a:xfrm>
          <a:prstGeom prst="rect">
            <a:avLst/>
          </a:prstGeom>
        </p:spPr>
        <p:txBody>
          <a:bodyPr wrap="none">
            <a:spAutoFit/>
          </a:bodyPr>
          <a:lstStyle/>
          <a:p>
            <a:r>
              <a:rPr lang="en-US" sz="2000" spc="-75" dirty="0">
                <a:solidFill>
                  <a:srgbClr val="EF4F0F"/>
                </a:solidFill>
                <a:latin typeface="+mj-lt"/>
                <a:ea typeface="+mj-ea"/>
                <a:cs typeface="+mj-cs"/>
              </a:rPr>
              <a:t>casadeesperanza.org</a:t>
            </a:r>
          </a:p>
        </p:txBody>
      </p:sp>
      <p:sp>
        <p:nvSpPr>
          <p:cNvPr id="33" name="Rectangle 32">
            <a:extLst>
              <a:ext uri="{FF2B5EF4-FFF2-40B4-BE49-F238E27FC236}">
                <a16:creationId xmlns:a16="http://schemas.microsoft.com/office/drawing/2014/main" id="{F97B5B71-308A-4935-9197-FF0997DD0B17}"/>
              </a:ext>
            </a:extLst>
          </p:cNvPr>
          <p:cNvSpPr/>
          <p:nvPr/>
        </p:nvSpPr>
        <p:spPr>
          <a:xfrm>
            <a:off x="6184407" y="1626110"/>
            <a:ext cx="5449380" cy="1015663"/>
          </a:xfrm>
          <a:prstGeom prst="rect">
            <a:avLst/>
          </a:prstGeom>
        </p:spPr>
        <p:txBody>
          <a:bodyPr wrap="square">
            <a:spAutoFit/>
          </a:bodyPr>
          <a:lstStyle/>
          <a:p>
            <a:pPr>
              <a:buNone/>
            </a:pPr>
            <a:r>
              <a:rPr lang="en-US" sz="2000" b="1" dirty="0"/>
              <a:t>Paula Gomez </a:t>
            </a:r>
            <a:r>
              <a:rPr lang="en-US" sz="2000" b="1" dirty="0" err="1"/>
              <a:t>Stordy</a:t>
            </a:r>
            <a:endParaRPr lang="en-US" sz="2000" b="1" dirty="0"/>
          </a:p>
          <a:p>
            <a:pPr>
              <a:buNone/>
            </a:pPr>
            <a:r>
              <a:rPr lang="en-US" sz="2000" dirty="0"/>
              <a:t>Email: </a:t>
            </a:r>
            <a:r>
              <a:rPr lang="en-US" sz="2000" dirty="0">
                <a:hlinkClick r:id="rId7"/>
              </a:rPr>
              <a:t>pgomezstordy@casadeesperanza.org</a:t>
            </a:r>
            <a:endParaRPr lang="en-US" sz="2000" dirty="0"/>
          </a:p>
          <a:p>
            <a:pPr>
              <a:buNone/>
            </a:pPr>
            <a:endParaRPr lang="en-US" sz="2000" b="1" dirty="0"/>
          </a:p>
        </p:txBody>
      </p:sp>
      <p:sp>
        <p:nvSpPr>
          <p:cNvPr id="3" name="Rectangle 2">
            <a:extLst>
              <a:ext uri="{FF2B5EF4-FFF2-40B4-BE49-F238E27FC236}">
                <a16:creationId xmlns:a16="http://schemas.microsoft.com/office/drawing/2014/main" id="{24769598-3007-43EE-9658-D28DB6AD627F}"/>
              </a:ext>
            </a:extLst>
          </p:cNvPr>
          <p:cNvSpPr/>
          <p:nvPr/>
        </p:nvSpPr>
        <p:spPr>
          <a:xfrm>
            <a:off x="179666" y="1246608"/>
            <a:ext cx="6298680" cy="1015663"/>
          </a:xfrm>
          <a:prstGeom prst="rect">
            <a:avLst/>
          </a:prstGeom>
        </p:spPr>
        <p:txBody>
          <a:bodyPr wrap="square">
            <a:spAutoFit/>
          </a:bodyPr>
          <a:lstStyle/>
          <a:p>
            <a:pPr>
              <a:buNone/>
            </a:pPr>
            <a:endParaRPr lang="en-US" sz="2000" b="1" dirty="0"/>
          </a:p>
          <a:p>
            <a:pPr>
              <a:buNone/>
            </a:pPr>
            <a:r>
              <a:rPr lang="en-US" sz="2000" b="1" dirty="0"/>
              <a:t>Rosie Hidalgo</a:t>
            </a:r>
          </a:p>
          <a:p>
            <a:r>
              <a:rPr lang="en-US" sz="2000" dirty="0" err="1"/>
              <a:t>Email:</a:t>
            </a:r>
            <a:r>
              <a:rPr lang="en-US" sz="2000" dirty="0" err="1">
                <a:hlinkClick r:id="rId8"/>
              </a:rPr>
              <a:t>Rhidalgo@casadeesperanza.org</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latin typeface="Arial" panose="020B0604020202020204" pitchFamily="34" charset="0"/>
                <a:cs typeface="Arial" panose="020B0604020202020204" pitchFamily="34" charset="0"/>
              </a:rPr>
              <a:t>Latin@s in the United States</a:t>
            </a:r>
          </a:p>
        </p:txBody>
      </p:sp>
      <p:cxnSp>
        <p:nvCxnSpPr>
          <p:cNvPr id="4" name="Straight Connector 3"/>
          <p:cNvCxnSpPr/>
          <p:nvPr/>
        </p:nvCxnSpPr>
        <p:spPr>
          <a:xfrm>
            <a:off x="2057401" y="1524000"/>
            <a:ext cx="8075981" cy="0"/>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a:xfrm>
            <a:off x="727753" y="1729972"/>
            <a:ext cx="8305800" cy="4267200"/>
          </a:xfrm>
        </p:spPr>
        <p:txBody>
          <a:bodyPr>
            <a:noAutofit/>
          </a:bodyPr>
          <a:lstStyle/>
          <a:p>
            <a:r>
              <a:rPr lang="en-US" sz="2400" dirty="0">
                <a:latin typeface="Calibri" pitchFamily="34" charset="0"/>
              </a:rPr>
              <a:t>Approximately </a:t>
            </a:r>
            <a:r>
              <a:rPr lang="en-US" dirty="0">
                <a:latin typeface="Calibri" pitchFamily="34" charset="0"/>
              </a:rPr>
              <a:t>60</a:t>
            </a:r>
            <a:r>
              <a:rPr lang="en-US" sz="2400" dirty="0">
                <a:latin typeface="Calibri" pitchFamily="34" charset="0"/>
              </a:rPr>
              <a:t> million </a:t>
            </a:r>
            <a:r>
              <a:rPr lang="en-US" sz="2400" dirty="0" err="1">
                <a:latin typeface="Calibri" pitchFamily="34" charset="0"/>
              </a:rPr>
              <a:t>Latin@s</a:t>
            </a:r>
            <a:r>
              <a:rPr lang="en-US" sz="2400" dirty="0">
                <a:latin typeface="Calibri" pitchFamily="34" charset="0"/>
              </a:rPr>
              <a:t> living in the U.S. (17% population) </a:t>
            </a:r>
            <a:r>
              <a:rPr lang="en-US" sz="2400">
                <a:latin typeface="Calibri" pitchFamily="34" charset="0"/>
              </a:rPr>
              <a:t>(2018 </a:t>
            </a:r>
            <a:r>
              <a:rPr lang="en-US" sz="2400" dirty="0">
                <a:latin typeface="Calibri" pitchFamily="34" charset="0"/>
              </a:rPr>
              <a:t>U.S. Census update)</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Heterogeneous group</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34.2% of </a:t>
            </a:r>
            <a:r>
              <a:rPr lang="en-US" dirty="0" err="1">
                <a:latin typeface="Arial" panose="020B0604020202020204" pitchFamily="34" charset="0"/>
                <a:cs typeface="Arial" panose="020B0604020202020204" pitchFamily="34" charset="0"/>
              </a:rPr>
              <a:t>Latin@s</a:t>
            </a:r>
            <a:r>
              <a:rPr lang="en-US" dirty="0">
                <a:latin typeface="Arial" panose="020B0604020202020204" pitchFamily="34" charset="0"/>
                <a:cs typeface="Arial" panose="020B0604020202020204" pitchFamily="34" charset="0"/>
              </a:rPr>
              <a:t> in U.S. are foreign born (2016 American Community Survey); 65.8% were born in the U.S.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Many families have mixed immigration status: 75% of children in immigrant families are U.S. citizens</a:t>
            </a:r>
          </a:p>
          <a:p>
            <a:pPr>
              <a:defRPr/>
            </a:pPr>
            <a:endParaRPr lang="en-US" sz="2000" dirty="0">
              <a:latin typeface="Calibri" pitchFamily="34" charset="0"/>
            </a:endParaRPr>
          </a:p>
          <a:p>
            <a:pPr>
              <a:buNone/>
              <a:defRPr/>
            </a:pPr>
            <a:r>
              <a:rPr lang="en-US" sz="2000" dirty="0">
                <a:latin typeface="Calibri" pitchFamily="34" charset="0"/>
              </a:rPr>
              <a:t>	</a:t>
            </a:r>
          </a:p>
          <a:p>
            <a:pPr>
              <a:buNone/>
              <a:defRPr/>
            </a:pPr>
            <a:endParaRPr lang="en-US" sz="2000" dirty="0">
              <a:latin typeface="Calibri" pitchFamily="34" charset="0"/>
            </a:endParaRPr>
          </a:p>
          <a:p>
            <a:pPr>
              <a:lnSpc>
                <a:spcPct val="80000"/>
              </a:lnSpc>
            </a:pPr>
            <a:endParaRPr lang="en-US" sz="2000" dirty="0">
              <a:latin typeface="Calibri" pitchFamily="34" charset="0"/>
            </a:endParaRPr>
          </a:p>
          <a:p>
            <a:pPr>
              <a:buNone/>
            </a:pPr>
            <a:endParaRPr lang="en-US" sz="2000" dirty="0">
              <a:latin typeface="Calibri" pitchFamily="34" charset="0"/>
            </a:endParaRPr>
          </a:p>
        </p:txBody>
      </p:sp>
      <p:sp>
        <p:nvSpPr>
          <p:cNvPr id="5" name="Rectangle 4">
            <a:extLst>
              <a:ext uri="{FF2B5EF4-FFF2-40B4-BE49-F238E27FC236}">
                <a16:creationId xmlns:a16="http://schemas.microsoft.com/office/drawing/2014/main" id="{4AD8138F-6672-40A5-8F48-438C81B1464B}"/>
              </a:ext>
            </a:extLst>
          </p:cNvPr>
          <p:cNvSpPr/>
          <p:nvPr/>
        </p:nvSpPr>
        <p:spPr>
          <a:xfrm>
            <a:off x="4953000" y="6457439"/>
            <a:ext cx="3200400" cy="307777"/>
          </a:xfrm>
          <a:prstGeom prst="rect">
            <a:avLst/>
          </a:prstGeom>
        </p:spPr>
        <p:txBody>
          <a:bodyPr wrap="square">
            <a:spAutoFit/>
          </a:bodyPr>
          <a:lstStyle/>
          <a:p>
            <a:r>
              <a:rPr lang="es-PR" sz="1400" dirty="0">
                <a:latin typeface="Myriad Pro" pitchFamily="34" charset="0"/>
                <a:cs typeface="Helvetica" pitchFamily="34" charset="0"/>
              </a:rPr>
              <a:t>Casa de Esperanza © 2019</a:t>
            </a:r>
          </a:p>
        </p:txBody>
      </p:sp>
      <p:pic>
        <p:nvPicPr>
          <p:cNvPr id="6" name="Picture 5">
            <a:extLst>
              <a:ext uri="{FF2B5EF4-FFF2-40B4-BE49-F238E27FC236}">
                <a16:creationId xmlns:a16="http://schemas.microsoft.com/office/drawing/2014/main" id="{3F243CEB-F7EC-46E2-994C-CC7E11BECD9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677400" y="5997172"/>
            <a:ext cx="990600" cy="860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9175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0585F-95C5-4F75-8AAA-B070FB4F38FD}"/>
              </a:ext>
            </a:extLst>
          </p:cNvPr>
          <p:cNvSpPr>
            <a:spLocks noGrp="1"/>
          </p:cNvSpPr>
          <p:nvPr>
            <p:ph type="title"/>
          </p:nvPr>
        </p:nvSpPr>
        <p:spPr/>
        <p:txBody>
          <a:bodyPr>
            <a:normAutofit fontScale="90000"/>
          </a:bodyPr>
          <a:lstStyle/>
          <a:p>
            <a:r>
              <a:rPr lang="en-US" dirty="0">
                <a:solidFill>
                  <a:schemeClr val="tx1"/>
                </a:solidFill>
                <a:latin typeface="Arial" panose="020B0604020202020204" pitchFamily="34" charset="0"/>
                <a:cs typeface="Arial" panose="020B0604020202020204" pitchFamily="34" charset="0"/>
              </a:rPr>
              <a:t>Our Community is Heterogenous with Lots of Diversity</a:t>
            </a:r>
          </a:p>
        </p:txBody>
      </p:sp>
      <p:sp>
        <p:nvSpPr>
          <p:cNvPr id="4" name="Content Placeholder 3">
            <a:extLst>
              <a:ext uri="{FF2B5EF4-FFF2-40B4-BE49-F238E27FC236}">
                <a16:creationId xmlns:a16="http://schemas.microsoft.com/office/drawing/2014/main" id="{CD2E7F2B-631F-438A-8434-E11199E2A0ED}"/>
              </a:ext>
            </a:extLst>
          </p:cNvPr>
          <p:cNvSpPr>
            <a:spLocks noGrp="1"/>
          </p:cNvSpPr>
          <p:nvPr>
            <p:ph sz="half" idx="1"/>
          </p:nvPr>
        </p:nvSpPr>
        <p:spPr/>
        <p:txBody>
          <a:bodyPr>
            <a:normAutofit/>
          </a:bodyPr>
          <a:lstStyle/>
          <a:p>
            <a:r>
              <a:rPr lang="en-US" dirty="0">
                <a:latin typeface="Arial" panose="020B0604020202020204" pitchFamily="34" charset="0"/>
                <a:cs typeface="Arial" panose="020B0604020202020204" pitchFamily="34" charset="0"/>
              </a:rPr>
              <a:t>Race</a:t>
            </a:r>
          </a:p>
          <a:p>
            <a:r>
              <a:rPr lang="en-US" dirty="0">
                <a:latin typeface="Arial" panose="020B0604020202020204" pitchFamily="34" charset="0"/>
                <a:cs typeface="Arial" panose="020B0604020202020204" pitchFamily="34" charset="0"/>
              </a:rPr>
              <a:t>Ethnicity/Country of origin</a:t>
            </a:r>
          </a:p>
          <a:p>
            <a:r>
              <a:rPr lang="en-US" dirty="0">
                <a:latin typeface="Arial" panose="020B0604020202020204" pitchFamily="34" charset="0"/>
                <a:cs typeface="Arial" panose="020B0604020202020204" pitchFamily="34" charset="0"/>
              </a:rPr>
              <a:t>Religion</a:t>
            </a:r>
          </a:p>
          <a:p>
            <a:r>
              <a:rPr lang="en-US" dirty="0">
                <a:latin typeface="Arial" panose="020B0604020202020204" pitchFamily="34" charset="0"/>
                <a:cs typeface="Arial" panose="020B0604020202020204" pitchFamily="34" charset="0"/>
              </a:rPr>
              <a:t>Sexual orientation</a:t>
            </a:r>
          </a:p>
          <a:p>
            <a:r>
              <a:rPr lang="en-US" dirty="0">
                <a:latin typeface="Arial" panose="020B0604020202020204" pitchFamily="34" charset="0"/>
                <a:cs typeface="Arial" panose="020B0604020202020204" pitchFamily="34" charset="0"/>
              </a:rPr>
              <a:t>Gender identity/gender expression</a:t>
            </a:r>
          </a:p>
          <a:p>
            <a:r>
              <a:rPr lang="en-US" dirty="0">
                <a:latin typeface="Arial" panose="020B0604020202020204" pitchFamily="34" charset="0"/>
                <a:cs typeface="Arial" panose="020B0604020202020204" pitchFamily="34" charset="0"/>
              </a:rPr>
              <a:t>Immigration status</a:t>
            </a:r>
          </a:p>
          <a:p>
            <a:r>
              <a:rPr lang="en-US" dirty="0">
                <a:latin typeface="Arial" panose="020B0604020202020204" pitchFamily="34" charset="0"/>
                <a:cs typeface="Arial" panose="020B0604020202020204" pitchFamily="34" charset="0"/>
              </a:rPr>
              <a:t>Immigration experience </a:t>
            </a:r>
          </a:p>
        </p:txBody>
      </p:sp>
      <p:sp>
        <p:nvSpPr>
          <p:cNvPr id="5" name="Content Placeholder 4">
            <a:extLst>
              <a:ext uri="{FF2B5EF4-FFF2-40B4-BE49-F238E27FC236}">
                <a16:creationId xmlns:a16="http://schemas.microsoft.com/office/drawing/2014/main" id="{098D58D8-C070-41D6-9890-7B6BF6C212BE}"/>
              </a:ext>
            </a:extLst>
          </p:cNvPr>
          <p:cNvSpPr>
            <a:spLocks noGrp="1"/>
          </p:cNvSpPr>
          <p:nvPr>
            <p:ph sz="half" idx="2"/>
          </p:nvPr>
        </p:nvSpPr>
        <p:spPr/>
        <p:txBody>
          <a:bodyPr>
            <a:normAutofit/>
          </a:bodyPr>
          <a:lstStyle/>
          <a:p>
            <a:r>
              <a:rPr lang="en-US" dirty="0">
                <a:latin typeface="Arial" panose="020B0604020202020204" pitchFamily="34" charset="0"/>
                <a:cs typeface="Arial" panose="020B0604020202020204" pitchFamily="34" charset="0"/>
              </a:rPr>
              <a:t>First, second, third generation</a:t>
            </a:r>
          </a:p>
          <a:p>
            <a:r>
              <a:rPr lang="en-US" dirty="0">
                <a:latin typeface="Arial" panose="020B0604020202020204" pitchFamily="34" charset="0"/>
                <a:cs typeface="Arial" panose="020B0604020202020204" pitchFamily="34" charset="0"/>
              </a:rPr>
              <a:t>Size of family</a:t>
            </a:r>
          </a:p>
          <a:p>
            <a:r>
              <a:rPr lang="en-US" dirty="0">
                <a:latin typeface="Arial" panose="020B0604020202020204" pitchFamily="34" charset="0"/>
                <a:cs typeface="Arial" panose="020B0604020202020204" pitchFamily="34" charset="0"/>
              </a:rPr>
              <a:t>Language</a:t>
            </a:r>
          </a:p>
          <a:p>
            <a:r>
              <a:rPr lang="en-US" dirty="0">
                <a:latin typeface="Arial" panose="020B0604020202020204" pitchFamily="34" charset="0"/>
                <a:cs typeface="Arial" panose="020B0604020202020204" pitchFamily="34" charset="0"/>
              </a:rPr>
              <a:t>Stages of acculturation</a:t>
            </a:r>
          </a:p>
          <a:p>
            <a:r>
              <a:rPr lang="en-US" dirty="0">
                <a:latin typeface="Arial" panose="020B0604020202020204" pitchFamily="34" charset="0"/>
                <a:cs typeface="Arial" panose="020B0604020202020204" pitchFamily="34" charset="0"/>
              </a:rPr>
              <a:t>U.S. geographical culture</a:t>
            </a:r>
          </a:p>
          <a:p>
            <a:r>
              <a:rPr lang="en-US" dirty="0">
                <a:latin typeface="Arial" panose="020B0604020202020204" pitchFamily="34" charset="0"/>
                <a:cs typeface="Arial" panose="020B0604020202020204" pitchFamily="34" charset="0"/>
              </a:rPr>
              <a:t>Economic status</a:t>
            </a:r>
          </a:p>
          <a:p>
            <a:r>
              <a:rPr lang="en-US" dirty="0">
                <a:latin typeface="Arial" panose="020B0604020202020204" pitchFamily="34" charset="0"/>
                <a:cs typeface="Arial" panose="020B0604020202020204" pitchFamily="34" charset="0"/>
              </a:rPr>
              <a:t>Education</a:t>
            </a:r>
          </a:p>
          <a:p>
            <a:r>
              <a:rPr lang="en-US" dirty="0">
                <a:latin typeface="Arial" panose="020B0604020202020204" pitchFamily="34" charset="0"/>
                <a:cs typeface="Arial" panose="020B0604020202020204" pitchFamily="34" charset="0"/>
              </a:rPr>
              <a:t>Political affiliations</a:t>
            </a:r>
          </a:p>
          <a:p>
            <a:endParaRPr lang="en-US" dirty="0"/>
          </a:p>
          <a:p>
            <a:endParaRPr lang="en-US" dirty="0"/>
          </a:p>
        </p:txBody>
      </p:sp>
    </p:spTree>
    <p:extLst>
      <p:ext uri="{BB962C8B-B14F-4D97-AF65-F5344CB8AC3E}">
        <p14:creationId xmlns:p14="http://schemas.microsoft.com/office/powerpoint/2010/main" val="649997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idx="4294967295"/>
          </p:nvPr>
        </p:nvSpPr>
        <p:spPr/>
        <p:txBody>
          <a:bodyPr rtlCol="0">
            <a:normAutofit/>
            <a:scene3d>
              <a:camera prst="orthographicFront"/>
              <a:lightRig rig="soft" dir="t"/>
            </a:scene3d>
            <a:sp3d prstMaterial="softEdge">
              <a:bevelT w="25400" h="25400"/>
            </a:sp3d>
          </a:bodyPr>
          <a:lstStyle/>
          <a:p>
            <a:pPr>
              <a:defRPr/>
            </a:pPr>
            <a:r>
              <a:rPr lang="en-US" sz="3075" b="1" dirty="0">
                <a:solidFill>
                  <a:srgbClr val="0070C0"/>
                </a:solidFill>
                <a:effectLst>
                  <a:outerShdw blurRad="31750" dist="25400" dir="5400000" algn="tl" rotWithShape="0">
                    <a:srgbClr val="000000">
                      <a:alpha val="25000"/>
                    </a:srgbClr>
                  </a:outerShdw>
                </a:effectLst>
              </a:rPr>
              <a:t>Galaxy of an Individual</a:t>
            </a:r>
          </a:p>
        </p:txBody>
      </p:sp>
      <p:sp>
        <p:nvSpPr>
          <p:cNvPr id="9219" name="Oval 3"/>
          <p:cNvSpPr>
            <a:spLocks noChangeArrowheads="1"/>
          </p:cNvSpPr>
          <p:nvPr/>
        </p:nvSpPr>
        <p:spPr bwMode="auto">
          <a:xfrm>
            <a:off x="1905000" y="1183919"/>
            <a:ext cx="8534400" cy="5358817"/>
          </a:xfrm>
          <a:prstGeom prst="ellipse">
            <a:avLst/>
          </a:prstGeom>
          <a:solidFill>
            <a:schemeClr val="bg2">
              <a:lumMod val="90000"/>
            </a:schemeClr>
          </a:solidFill>
          <a:ln w="9525">
            <a:solidFill>
              <a:schemeClr val="bg2"/>
            </a:solidFill>
            <a:round/>
            <a:headEnd/>
            <a:tailEnd/>
          </a:ln>
        </p:spPr>
        <p:txBody>
          <a:bodyPr wrap="none" anchor="ctr"/>
          <a:lstStyle/>
          <a:p>
            <a:pPr algn="ctr"/>
            <a:endParaRPr lang="es-DO" dirty="0">
              <a:latin typeface="Times New Roman" pitchFamily="18" charset="0"/>
              <a:cs typeface="Times New Roman" pitchFamily="18" charset="0"/>
            </a:endParaRPr>
          </a:p>
        </p:txBody>
      </p:sp>
      <p:sp>
        <p:nvSpPr>
          <p:cNvPr id="9220" name="Oval 4"/>
          <p:cNvSpPr>
            <a:spLocks noChangeArrowheads="1"/>
          </p:cNvSpPr>
          <p:nvPr/>
        </p:nvSpPr>
        <p:spPr bwMode="auto">
          <a:xfrm>
            <a:off x="2438908" y="1812978"/>
            <a:ext cx="7315200" cy="4021805"/>
          </a:xfrm>
          <a:prstGeom prst="ellipse">
            <a:avLst/>
          </a:prstGeom>
          <a:solidFill>
            <a:srgbClr val="92D050"/>
          </a:solidFill>
          <a:ln w="9525">
            <a:solidFill>
              <a:schemeClr val="bg2"/>
            </a:solidFill>
            <a:round/>
            <a:headEnd/>
            <a:tailEnd/>
          </a:ln>
        </p:spPr>
        <p:txBody>
          <a:bodyPr wrap="none" anchor="ctr"/>
          <a:lstStyle/>
          <a:p>
            <a:pPr algn="ctr"/>
            <a:endParaRPr lang="es-DO" dirty="0">
              <a:latin typeface="Times New Roman" pitchFamily="18" charset="0"/>
              <a:cs typeface="Times New Roman" pitchFamily="18" charset="0"/>
            </a:endParaRPr>
          </a:p>
        </p:txBody>
      </p:sp>
      <p:sp>
        <p:nvSpPr>
          <p:cNvPr id="9221" name="Oval 5"/>
          <p:cNvSpPr>
            <a:spLocks noChangeArrowheads="1"/>
          </p:cNvSpPr>
          <p:nvPr/>
        </p:nvSpPr>
        <p:spPr bwMode="auto">
          <a:xfrm>
            <a:off x="2969152" y="2442962"/>
            <a:ext cx="6236233" cy="2906691"/>
          </a:xfrm>
          <a:prstGeom prst="ellipse">
            <a:avLst/>
          </a:prstGeom>
          <a:solidFill>
            <a:srgbClr val="FFC000"/>
          </a:solidFill>
          <a:ln w="9525">
            <a:solidFill>
              <a:schemeClr val="bg2"/>
            </a:solidFill>
            <a:round/>
            <a:headEnd/>
            <a:tailEnd/>
          </a:ln>
        </p:spPr>
        <p:txBody>
          <a:bodyPr wrap="none" anchor="ctr"/>
          <a:lstStyle/>
          <a:p>
            <a:pPr algn="ctr"/>
            <a:endParaRPr lang="es-DO" dirty="0">
              <a:latin typeface="Times New Roman" pitchFamily="18" charset="0"/>
              <a:cs typeface="Times New Roman" pitchFamily="18" charset="0"/>
            </a:endParaRPr>
          </a:p>
        </p:txBody>
      </p:sp>
      <p:sp>
        <p:nvSpPr>
          <p:cNvPr id="9222" name="Oval 6"/>
          <p:cNvSpPr>
            <a:spLocks noChangeArrowheads="1"/>
          </p:cNvSpPr>
          <p:nvPr/>
        </p:nvSpPr>
        <p:spPr bwMode="auto">
          <a:xfrm>
            <a:off x="4012565" y="2844407"/>
            <a:ext cx="4191000" cy="2053412"/>
          </a:xfrm>
          <a:prstGeom prst="ellipse">
            <a:avLst/>
          </a:prstGeom>
          <a:solidFill>
            <a:schemeClr val="tx1"/>
          </a:solidFill>
          <a:ln w="9525">
            <a:solidFill>
              <a:schemeClr val="bg2"/>
            </a:solidFill>
            <a:round/>
            <a:headEnd/>
            <a:tailEnd/>
          </a:ln>
        </p:spPr>
        <p:txBody>
          <a:bodyPr wrap="none" anchor="ctr"/>
          <a:lstStyle/>
          <a:p>
            <a:pPr algn="ctr"/>
            <a:endParaRPr lang="es-DO" dirty="0">
              <a:latin typeface="Times New Roman" pitchFamily="18" charset="0"/>
              <a:cs typeface="Times New Roman" pitchFamily="18" charset="0"/>
            </a:endParaRPr>
          </a:p>
        </p:txBody>
      </p:sp>
      <p:sp>
        <p:nvSpPr>
          <p:cNvPr id="9223" name="Oval 7"/>
          <p:cNvSpPr>
            <a:spLocks noChangeArrowheads="1"/>
          </p:cNvSpPr>
          <p:nvPr/>
        </p:nvSpPr>
        <p:spPr bwMode="auto">
          <a:xfrm>
            <a:off x="5478421" y="3587089"/>
            <a:ext cx="1017389" cy="742950"/>
          </a:xfrm>
          <a:prstGeom prst="ellipse">
            <a:avLst/>
          </a:prstGeom>
          <a:solidFill>
            <a:schemeClr val="tx2"/>
          </a:solidFill>
          <a:ln w="9525">
            <a:solidFill>
              <a:schemeClr val="bg2"/>
            </a:solidFill>
            <a:round/>
            <a:headEnd/>
            <a:tailEnd/>
          </a:ln>
        </p:spPr>
        <p:txBody>
          <a:bodyPr wrap="none" anchor="ctr"/>
          <a:lstStyle/>
          <a:p>
            <a:pPr algn="ctr"/>
            <a:endParaRPr lang="es-DO" dirty="0">
              <a:solidFill>
                <a:schemeClr val="bg2"/>
              </a:solidFill>
              <a:latin typeface="Comic Sans MS" pitchFamily="66" charset="0"/>
              <a:cs typeface="Times New Roman" pitchFamily="18" charset="0"/>
            </a:endParaRPr>
          </a:p>
        </p:txBody>
      </p:sp>
      <p:sp>
        <p:nvSpPr>
          <p:cNvPr id="9224" name="Text Box 8"/>
          <p:cNvSpPr txBox="1">
            <a:spLocks noChangeArrowheads="1"/>
          </p:cNvSpPr>
          <p:nvPr/>
        </p:nvSpPr>
        <p:spPr bwMode="auto">
          <a:xfrm>
            <a:off x="4419602" y="3943350"/>
            <a:ext cx="184731" cy="369332"/>
          </a:xfrm>
          <a:prstGeom prst="rect">
            <a:avLst/>
          </a:prstGeom>
          <a:noFill/>
          <a:ln w="9525">
            <a:noFill/>
            <a:miter lim="800000"/>
            <a:headEnd/>
            <a:tailEnd/>
          </a:ln>
        </p:spPr>
        <p:txBody>
          <a:bodyPr wrap="none">
            <a:spAutoFit/>
          </a:bodyPr>
          <a:lstStyle/>
          <a:p>
            <a:endParaRPr lang="es-DO" dirty="0">
              <a:latin typeface="Times New Roman" pitchFamily="18" charset="0"/>
              <a:cs typeface="Times New Roman" pitchFamily="18" charset="0"/>
            </a:endParaRPr>
          </a:p>
        </p:txBody>
      </p:sp>
      <p:sp>
        <p:nvSpPr>
          <p:cNvPr id="9225" name="Text Box 9"/>
          <p:cNvSpPr txBox="1">
            <a:spLocks noChangeArrowheads="1"/>
          </p:cNvSpPr>
          <p:nvPr/>
        </p:nvSpPr>
        <p:spPr bwMode="auto">
          <a:xfrm>
            <a:off x="4343400" y="3429000"/>
            <a:ext cx="228600" cy="369332"/>
          </a:xfrm>
          <a:prstGeom prst="rect">
            <a:avLst/>
          </a:prstGeom>
          <a:noFill/>
          <a:ln w="9525">
            <a:noFill/>
            <a:miter lim="800000"/>
            <a:headEnd/>
            <a:tailEnd/>
          </a:ln>
        </p:spPr>
        <p:txBody>
          <a:bodyPr>
            <a:spAutoFit/>
          </a:bodyPr>
          <a:lstStyle/>
          <a:p>
            <a:pPr>
              <a:spcBef>
                <a:spcPct val="50000"/>
              </a:spcBef>
            </a:pPr>
            <a:endParaRPr lang="es-DO" dirty="0">
              <a:latin typeface="Times New Roman" pitchFamily="18" charset="0"/>
              <a:cs typeface="Times New Roman" pitchFamily="18" charset="0"/>
            </a:endParaRPr>
          </a:p>
        </p:txBody>
      </p:sp>
      <p:sp>
        <p:nvSpPr>
          <p:cNvPr id="9226" name="WordArt 10"/>
          <p:cNvSpPr>
            <a:spLocks noChangeArrowheads="1" noChangeShapeType="1" noTextEdit="1"/>
          </p:cNvSpPr>
          <p:nvPr/>
        </p:nvSpPr>
        <p:spPr bwMode="auto">
          <a:xfrm rot="-1308340">
            <a:off x="3276211" y="3066506"/>
            <a:ext cx="1962150" cy="271463"/>
          </a:xfrm>
          <a:prstGeom prst="rect">
            <a:avLst/>
          </a:prstGeom>
        </p:spPr>
        <p:txBody>
          <a:bodyPr spcFirstLastPara="1" wrap="none" fromWordArt="1">
            <a:prstTxWarp prst="textArchUp">
              <a:avLst>
                <a:gd name="adj" fmla="val 10800004"/>
              </a:avLst>
            </a:prstTxWarp>
          </a:bodyPr>
          <a:lstStyle/>
          <a:p>
            <a:pPr algn="ctr"/>
            <a:r>
              <a:rPr lang="en-US" sz="1500" kern="10" dirty="0">
                <a:ln w="9525">
                  <a:solidFill>
                    <a:srgbClr val="000000"/>
                  </a:solidFill>
                  <a:round/>
                  <a:headEnd/>
                  <a:tailEnd/>
                </a:ln>
                <a:solidFill>
                  <a:srgbClr val="000000"/>
                </a:solidFill>
                <a:latin typeface="Comic Sans MS"/>
              </a:rPr>
              <a:t>Local Community</a:t>
            </a:r>
          </a:p>
        </p:txBody>
      </p:sp>
      <p:sp>
        <p:nvSpPr>
          <p:cNvPr id="9227" name="Text Box 11"/>
          <p:cNvSpPr txBox="1">
            <a:spLocks noChangeArrowheads="1"/>
          </p:cNvSpPr>
          <p:nvPr/>
        </p:nvSpPr>
        <p:spPr bwMode="auto">
          <a:xfrm rot="1529963">
            <a:off x="3915102" y="4705764"/>
            <a:ext cx="1066800" cy="400110"/>
          </a:xfrm>
          <a:prstGeom prst="rect">
            <a:avLst/>
          </a:prstGeom>
          <a:noFill/>
          <a:ln w="9525">
            <a:noFill/>
            <a:miter lim="800000"/>
            <a:headEnd/>
            <a:tailEnd/>
          </a:ln>
        </p:spPr>
        <p:txBody>
          <a:bodyPr>
            <a:spAutoFit/>
          </a:bodyPr>
          <a:lstStyle/>
          <a:p>
            <a:pPr>
              <a:spcBef>
                <a:spcPct val="50000"/>
              </a:spcBef>
            </a:pPr>
            <a:r>
              <a:rPr lang="en-US" sz="2000" b="1" dirty="0">
                <a:solidFill>
                  <a:srgbClr val="000000"/>
                </a:solidFill>
                <a:latin typeface="Arial" panose="020B0604020202020204" pitchFamily="34" charset="0"/>
                <a:cs typeface="Arial" panose="020B0604020202020204" pitchFamily="34" charset="0"/>
              </a:rPr>
              <a:t>Courts</a:t>
            </a:r>
          </a:p>
        </p:txBody>
      </p:sp>
      <p:sp>
        <p:nvSpPr>
          <p:cNvPr id="9228" name="Text Box 12"/>
          <p:cNvSpPr txBox="1">
            <a:spLocks noChangeArrowheads="1"/>
          </p:cNvSpPr>
          <p:nvPr/>
        </p:nvSpPr>
        <p:spPr bwMode="auto">
          <a:xfrm>
            <a:off x="5038447" y="4905820"/>
            <a:ext cx="2514600" cy="400110"/>
          </a:xfrm>
          <a:prstGeom prst="rect">
            <a:avLst/>
          </a:prstGeom>
          <a:noFill/>
          <a:ln w="9525">
            <a:noFill/>
            <a:miter lim="800000"/>
            <a:headEnd/>
            <a:tailEnd/>
          </a:ln>
        </p:spPr>
        <p:txBody>
          <a:bodyPr>
            <a:spAutoFit/>
          </a:bodyPr>
          <a:lstStyle/>
          <a:p>
            <a:pPr>
              <a:spcBef>
                <a:spcPct val="50000"/>
              </a:spcBef>
            </a:pPr>
            <a:r>
              <a:rPr lang="en-US" sz="2000" b="1" dirty="0">
                <a:solidFill>
                  <a:srgbClr val="000000"/>
                </a:solidFill>
                <a:latin typeface="Arial" panose="020B0604020202020204" pitchFamily="34" charset="0"/>
                <a:cs typeface="Arial" panose="020B0604020202020204" pitchFamily="34" charset="0"/>
              </a:rPr>
              <a:t>Service Agencies</a:t>
            </a:r>
          </a:p>
        </p:txBody>
      </p:sp>
      <p:sp>
        <p:nvSpPr>
          <p:cNvPr id="9229" name="Text Box 13"/>
          <p:cNvSpPr txBox="1">
            <a:spLocks noChangeArrowheads="1"/>
          </p:cNvSpPr>
          <p:nvPr/>
        </p:nvSpPr>
        <p:spPr bwMode="auto">
          <a:xfrm rot="20191528">
            <a:off x="7334616" y="4545405"/>
            <a:ext cx="1266825" cy="400110"/>
          </a:xfrm>
          <a:prstGeom prst="rect">
            <a:avLst/>
          </a:prstGeom>
          <a:noFill/>
          <a:ln w="9525">
            <a:noFill/>
            <a:miter lim="800000"/>
            <a:headEnd/>
            <a:tailEnd/>
          </a:ln>
        </p:spPr>
        <p:txBody>
          <a:bodyPr>
            <a:spAutoFit/>
          </a:bodyPr>
          <a:lstStyle/>
          <a:p>
            <a:pPr>
              <a:spcBef>
                <a:spcPct val="50000"/>
              </a:spcBef>
            </a:pPr>
            <a:r>
              <a:rPr lang="en-US" sz="2000" b="1" dirty="0">
                <a:solidFill>
                  <a:srgbClr val="000000"/>
                </a:solidFill>
                <a:latin typeface="Arial" panose="020B0604020202020204" pitchFamily="34" charset="0"/>
                <a:cs typeface="Arial" panose="020B0604020202020204" pitchFamily="34" charset="0"/>
              </a:rPr>
              <a:t>Schools</a:t>
            </a:r>
          </a:p>
        </p:txBody>
      </p:sp>
      <p:sp>
        <p:nvSpPr>
          <p:cNvPr id="9230" name="WordArt 14"/>
          <p:cNvSpPr>
            <a:spLocks noChangeArrowheads="1" noChangeShapeType="1" noTextEdit="1"/>
          </p:cNvSpPr>
          <p:nvPr/>
        </p:nvSpPr>
        <p:spPr bwMode="auto">
          <a:xfrm rot="20666125">
            <a:off x="3606484" y="2469932"/>
            <a:ext cx="1362075" cy="271463"/>
          </a:xfrm>
          <a:prstGeom prst="rect">
            <a:avLst/>
          </a:prstGeom>
        </p:spPr>
        <p:txBody>
          <a:bodyPr spcFirstLastPara="1" wrap="none" fromWordArt="1">
            <a:prstTxWarp prst="textArchUp">
              <a:avLst>
                <a:gd name="adj" fmla="val 10800004"/>
              </a:avLst>
            </a:prstTxWarp>
          </a:bodyPr>
          <a:lstStyle/>
          <a:p>
            <a:pPr algn="ctr"/>
            <a:r>
              <a:rPr lang="en-US" sz="1500" kern="10" dirty="0">
                <a:ln w="9525">
                  <a:solidFill>
                    <a:srgbClr val="000000"/>
                  </a:solidFill>
                  <a:round/>
                  <a:headEnd/>
                  <a:tailEnd/>
                </a:ln>
                <a:solidFill>
                  <a:srgbClr val="000000"/>
                </a:solidFill>
                <a:latin typeface="Arial" panose="020B0604020202020204" pitchFamily="34" charset="0"/>
                <a:cs typeface="Arial" panose="020B0604020202020204" pitchFamily="34" charset="0"/>
              </a:rPr>
              <a:t>State Laws</a:t>
            </a:r>
          </a:p>
        </p:txBody>
      </p:sp>
      <p:sp>
        <p:nvSpPr>
          <p:cNvPr id="9231" name="Text Box 15"/>
          <p:cNvSpPr txBox="1">
            <a:spLocks noChangeArrowheads="1"/>
          </p:cNvSpPr>
          <p:nvPr/>
        </p:nvSpPr>
        <p:spPr bwMode="auto">
          <a:xfrm rot="2706400">
            <a:off x="2563252" y="4385266"/>
            <a:ext cx="1163580" cy="400110"/>
          </a:xfrm>
          <a:prstGeom prst="rect">
            <a:avLst/>
          </a:prstGeom>
          <a:noFill/>
          <a:ln w="9525">
            <a:noFill/>
            <a:miter lim="800000"/>
            <a:headEnd/>
            <a:tailEnd/>
          </a:ln>
        </p:spPr>
        <p:txBody>
          <a:bodyPr wrap="square">
            <a:spAutoFit/>
          </a:bodyPr>
          <a:lstStyle/>
          <a:p>
            <a:pPr>
              <a:spcBef>
                <a:spcPct val="50000"/>
              </a:spcBef>
            </a:pPr>
            <a:r>
              <a:rPr lang="en-US" sz="2000" b="1" dirty="0">
                <a:solidFill>
                  <a:srgbClr val="000000"/>
                </a:solidFill>
                <a:latin typeface="Arial" panose="020B0604020202020204" pitchFamily="34" charset="0"/>
                <a:cs typeface="Arial" panose="020B0604020202020204" pitchFamily="34" charset="0"/>
              </a:rPr>
              <a:t>VAWA</a:t>
            </a:r>
          </a:p>
        </p:txBody>
      </p:sp>
      <p:sp>
        <p:nvSpPr>
          <p:cNvPr id="9232" name="Text Box 16"/>
          <p:cNvSpPr txBox="1">
            <a:spLocks noChangeArrowheads="1"/>
          </p:cNvSpPr>
          <p:nvPr/>
        </p:nvSpPr>
        <p:spPr bwMode="auto">
          <a:xfrm>
            <a:off x="5102170" y="5364286"/>
            <a:ext cx="1905000" cy="400110"/>
          </a:xfrm>
          <a:prstGeom prst="rect">
            <a:avLst/>
          </a:prstGeom>
          <a:noFill/>
          <a:ln w="9525">
            <a:noFill/>
            <a:miter lim="800000"/>
            <a:headEnd/>
            <a:tailEnd/>
          </a:ln>
        </p:spPr>
        <p:txBody>
          <a:bodyPr>
            <a:spAutoFit/>
          </a:bodyPr>
          <a:lstStyle/>
          <a:p>
            <a:pPr>
              <a:spcBef>
                <a:spcPct val="50000"/>
              </a:spcBef>
            </a:pPr>
            <a:r>
              <a:rPr lang="en-US" sz="2000" b="1" dirty="0">
                <a:solidFill>
                  <a:srgbClr val="000000"/>
                </a:solidFill>
                <a:latin typeface="Arial" panose="020B0604020202020204" pitchFamily="34" charset="0"/>
                <a:cs typeface="Arial" panose="020B0604020202020204" pitchFamily="34" charset="0"/>
              </a:rPr>
              <a:t>Federal Laws</a:t>
            </a:r>
          </a:p>
        </p:txBody>
      </p:sp>
      <p:sp>
        <p:nvSpPr>
          <p:cNvPr id="9233" name="Text Box 17"/>
          <p:cNvSpPr txBox="1">
            <a:spLocks noChangeArrowheads="1"/>
          </p:cNvSpPr>
          <p:nvPr/>
        </p:nvSpPr>
        <p:spPr bwMode="auto">
          <a:xfrm rot="-3706426">
            <a:off x="8641745" y="4245996"/>
            <a:ext cx="1159930" cy="400110"/>
          </a:xfrm>
          <a:prstGeom prst="rect">
            <a:avLst/>
          </a:prstGeom>
          <a:noFill/>
          <a:ln w="9525">
            <a:noFill/>
            <a:miter lim="800000"/>
            <a:headEnd/>
            <a:tailEnd/>
          </a:ln>
        </p:spPr>
        <p:txBody>
          <a:bodyPr wrap="square">
            <a:spAutoFit/>
          </a:bodyPr>
          <a:lstStyle/>
          <a:p>
            <a:pPr>
              <a:spcBef>
                <a:spcPct val="50000"/>
              </a:spcBef>
            </a:pPr>
            <a:r>
              <a:rPr lang="en-US" sz="2000" b="1" dirty="0">
                <a:solidFill>
                  <a:srgbClr val="000000"/>
                </a:solidFill>
                <a:latin typeface="Arial" panose="020B0604020202020204" pitchFamily="34" charset="0"/>
                <a:cs typeface="Arial" panose="020B0604020202020204" pitchFamily="34" charset="0"/>
              </a:rPr>
              <a:t>NAFTA</a:t>
            </a:r>
          </a:p>
        </p:txBody>
      </p:sp>
      <p:sp>
        <p:nvSpPr>
          <p:cNvPr id="9234" name="WordArt 18"/>
          <p:cNvSpPr>
            <a:spLocks noChangeArrowheads="1" noChangeShapeType="1" noTextEdit="1"/>
          </p:cNvSpPr>
          <p:nvPr/>
        </p:nvSpPr>
        <p:spPr bwMode="auto">
          <a:xfrm rot="391019">
            <a:off x="5760051" y="2263140"/>
            <a:ext cx="2668105" cy="287213"/>
          </a:xfrm>
          <a:prstGeom prst="rect">
            <a:avLst/>
          </a:prstGeom>
        </p:spPr>
        <p:txBody>
          <a:bodyPr spcFirstLastPara="1" wrap="none" fromWordArt="1">
            <a:prstTxWarp prst="textArchUp">
              <a:avLst>
                <a:gd name="adj" fmla="val 10800004"/>
              </a:avLst>
            </a:prstTxWarp>
          </a:bodyPr>
          <a:lstStyle/>
          <a:p>
            <a:pPr algn="ctr"/>
            <a:r>
              <a:rPr lang="en-US" sz="1500" kern="10" dirty="0">
                <a:ln w="9525">
                  <a:solidFill>
                    <a:srgbClr val="000000"/>
                  </a:solidFill>
                  <a:round/>
                  <a:headEnd/>
                  <a:tailEnd/>
                </a:ln>
                <a:solidFill>
                  <a:srgbClr val="000000"/>
                </a:solidFill>
                <a:latin typeface="Arial" panose="020B0604020202020204" pitchFamily="34" charset="0"/>
                <a:cs typeface="Arial" panose="020B0604020202020204" pitchFamily="34" charset="0"/>
              </a:rPr>
              <a:t>Immigration Laws</a:t>
            </a:r>
          </a:p>
        </p:txBody>
      </p:sp>
      <p:sp>
        <p:nvSpPr>
          <p:cNvPr id="9235" name="WordArt 19"/>
          <p:cNvSpPr>
            <a:spLocks noChangeArrowheads="1" noChangeShapeType="1" noTextEdit="1"/>
          </p:cNvSpPr>
          <p:nvPr/>
        </p:nvSpPr>
        <p:spPr bwMode="auto">
          <a:xfrm rot="1250349">
            <a:off x="6475046" y="2954652"/>
            <a:ext cx="1981200" cy="271463"/>
          </a:xfrm>
          <a:prstGeom prst="rect">
            <a:avLst/>
          </a:prstGeom>
        </p:spPr>
        <p:txBody>
          <a:bodyPr spcFirstLastPara="1" wrap="none" fromWordArt="1">
            <a:prstTxWarp prst="textArchUp">
              <a:avLst>
                <a:gd name="adj" fmla="val 10800004"/>
              </a:avLst>
            </a:prstTxWarp>
          </a:bodyPr>
          <a:lstStyle/>
          <a:p>
            <a:pPr algn="ctr"/>
            <a:r>
              <a:rPr lang="en-US" sz="1500" kern="10" dirty="0">
                <a:ln w="9525">
                  <a:solidFill>
                    <a:srgbClr val="000000"/>
                  </a:solidFill>
                  <a:round/>
                  <a:headEnd/>
                  <a:tailEnd/>
                </a:ln>
                <a:solidFill>
                  <a:srgbClr val="000000"/>
                </a:solidFill>
                <a:latin typeface="Comic Sans MS"/>
              </a:rPr>
              <a:t>Faith Community</a:t>
            </a:r>
          </a:p>
        </p:txBody>
      </p:sp>
      <p:sp>
        <p:nvSpPr>
          <p:cNvPr id="9236" name="WordArt 20"/>
          <p:cNvSpPr>
            <a:spLocks noChangeArrowheads="1" noChangeShapeType="1" noTextEdit="1"/>
          </p:cNvSpPr>
          <p:nvPr/>
        </p:nvSpPr>
        <p:spPr bwMode="auto">
          <a:xfrm rot="-4276862">
            <a:off x="1673092" y="3673630"/>
            <a:ext cx="1385139" cy="113166"/>
          </a:xfrm>
          <a:prstGeom prst="rect">
            <a:avLst/>
          </a:prstGeom>
        </p:spPr>
        <p:txBody>
          <a:bodyPr spcFirstLastPara="1" wrap="none" fromWordArt="1">
            <a:prstTxWarp prst="textArchUp">
              <a:avLst>
                <a:gd name="adj" fmla="val 10800004"/>
              </a:avLst>
            </a:prstTxWarp>
          </a:bodyPr>
          <a:lstStyle/>
          <a:p>
            <a:pPr algn="ctr"/>
            <a:r>
              <a:rPr lang="en-US" sz="2000" kern="10" dirty="0">
                <a:ln w="9525">
                  <a:solidFill>
                    <a:srgbClr val="000000"/>
                  </a:solidFill>
                  <a:round/>
                  <a:headEnd/>
                  <a:tailEnd/>
                </a:ln>
                <a:solidFill>
                  <a:srgbClr val="000000"/>
                </a:solidFill>
                <a:latin typeface="Arial" panose="020B0604020202020204" pitchFamily="34" charset="0"/>
                <a:cs typeface="Arial" panose="020B0604020202020204" pitchFamily="34" charset="0"/>
              </a:rPr>
              <a:t>Spirituality</a:t>
            </a:r>
          </a:p>
        </p:txBody>
      </p:sp>
      <p:sp>
        <p:nvSpPr>
          <p:cNvPr id="9237" name="Text Box 21"/>
          <p:cNvSpPr txBox="1">
            <a:spLocks noChangeArrowheads="1"/>
          </p:cNvSpPr>
          <p:nvPr/>
        </p:nvSpPr>
        <p:spPr bwMode="auto">
          <a:xfrm rot="1181530">
            <a:off x="8674610" y="2232590"/>
            <a:ext cx="1700213" cy="400110"/>
          </a:xfrm>
          <a:prstGeom prst="rect">
            <a:avLst/>
          </a:prstGeom>
          <a:noFill/>
          <a:ln w="9525">
            <a:noFill/>
            <a:miter lim="800000"/>
            <a:headEnd/>
            <a:tailEnd/>
          </a:ln>
        </p:spPr>
        <p:txBody>
          <a:bodyPr>
            <a:spAutoFit/>
          </a:bodyPr>
          <a:lstStyle/>
          <a:p>
            <a:pPr>
              <a:spcBef>
                <a:spcPct val="50000"/>
              </a:spcBef>
            </a:pPr>
            <a:r>
              <a:rPr lang="en-US" sz="2000" b="1" dirty="0">
                <a:solidFill>
                  <a:srgbClr val="000000"/>
                </a:solidFill>
                <a:latin typeface="Arial Narrow" panose="020B0606020202030204" pitchFamily="34" charset="0"/>
                <a:cs typeface="Times New Roman" pitchFamily="18" charset="0"/>
              </a:rPr>
              <a:t>History</a:t>
            </a:r>
          </a:p>
        </p:txBody>
      </p:sp>
      <p:sp>
        <p:nvSpPr>
          <p:cNvPr id="9238" name="Text Box 22"/>
          <p:cNvSpPr txBox="1">
            <a:spLocks noChangeArrowheads="1"/>
          </p:cNvSpPr>
          <p:nvPr/>
        </p:nvSpPr>
        <p:spPr bwMode="auto">
          <a:xfrm rot="2343090">
            <a:off x="2428882" y="5051536"/>
            <a:ext cx="914400" cy="400110"/>
          </a:xfrm>
          <a:prstGeom prst="rect">
            <a:avLst/>
          </a:prstGeom>
          <a:noFill/>
          <a:ln w="9525">
            <a:noFill/>
            <a:miter lim="800000"/>
            <a:headEnd/>
            <a:tailEnd/>
          </a:ln>
        </p:spPr>
        <p:txBody>
          <a:bodyPr>
            <a:spAutoFit/>
          </a:bodyPr>
          <a:lstStyle/>
          <a:p>
            <a:pPr>
              <a:spcBef>
                <a:spcPct val="50000"/>
              </a:spcBef>
            </a:pPr>
            <a:r>
              <a:rPr lang="en-US" sz="2000" b="1" dirty="0">
                <a:solidFill>
                  <a:srgbClr val="000000"/>
                </a:solidFill>
                <a:latin typeface="Arial" panose="020B0604020202020204" pitchFamily="34" charset="0"/>
                <a:cs typeface="Arial" panose="020B0604020202020204" pitchFamily="34" charset="0"/>
              </a:rPr>
              <a:t>Race</a:t>
            </a:r>
          </a:p>
        </p:txBody>
      </p:sp>
      <p:sp>
        <p:nvSpPr>
          <p:cNvPr id="9239" name="Text Box 23"/>
          <p:cNvSpPr txBox="1">
            <a:spLocks noChangeArrowheads="1"/>
          </p:cNvSpPr>
          <p:nvPr/>
        </p:nvSpPr>
        <p:spPr bwMode="auto">
          <a:xfrm rot="627722">
            <a:off x="3621053" y="5838595"/>
            <a:ext cx="2697162" cy="400110"/>
          </a:xfrm>
          <a:prstGeom prst="rect">
            <a:avLst/>
          </a:prstGeom>
          <a:noFill/>
          <a:ln w="9525">
            <a:noFill/>
            <a:miter lim="800000"/>
            <a:headEnd/>
            <a:tailEnd/>
          </a:ln>
        </p:spPr>
        <p:txBody>
          <a:bodyPr>
            <a:spAutoFit/>
          </a:bodyPr>
          <a:lstStyle/>
          <a:p>
            <a:pPr>
              <a:spcBef>
                <a:spcPct val="50000"/>
              </a:spcBef>
            </a:pPr>
            <a:r>
              <a:rPr lang="en-US" sz="2000" b="1" dirty="0">
                <a:solidFill>
                  <a:srgbClr val="000000"/>
                </a:solidFill>
                <a:latin typeface="Arial" panose="020B0604020202020204" pitchFamily="34" charset="0"/>
                <a:cs typeface="Arial" panose="020B0604020202020204" pitchFamily="34" charset="0"/>
              </a:rPr>
              <a:t>Sexual Orientation</a:t>
            </a:r>
          </a:p>
        </p:txBody>
      </p:sp>
      <p:sp>
        <p:nvSpPr>
          <p:cNvPr id="9240" name="Text Box 24"/>
          <p:cNvSpPr txBox="1">
            <a:spLocks noChangeArrowheads="1"/>
          </p:cNvSpPr>
          <p:nvPr/>
        </p:nvSpPr>
        <p:spPr bwMode="auto">
          <a:xfrm rot="-732221">
            <a:off x="6265863" y="5792478"/>
            <a:ext cx="2098675" cy="400110"/>
          </a:xfrm>
          <a:prstGeom prst="rect">
            <a:avLst/>
          </a:prstGeom>
          <a:noFill/>
          <a:ln w="9525">
            <a:noFill/>
            <a:miter lim="800000"/>
            <a:headEnd/>
            <a:tailEnd/>
          </a:ln>
        </p:spPr>
        <p:txBody>
          <a:bodyPr>
            <a:spAutoFit/>
          </a:bodyPr>
          <a:lstStyle/>
          <a:p>
            <a:pPr>
              <a:spcBef>
                <a:spcPct val="50000"/>
              </a:spcBef>
            </a:pPr>
            <a:r>
              <a:rPr lang="en-US" sz="2000" b="1" dirty="0">
                <a:solidFill>
                  <a:srgbClr val="000000"/>
                </a:solidFill>
                <a:latin typeface="Arial" panose="020B0604020202020204" pitchFamily="34" charset="0"/>
                <a:cs typeface="Arial" panose="020B0604020202020204" pitchFamily="34" charset="0"/>
              </a:rPr>
              <a:t>Human Rights</a:t>
            </a:r>
          </a:p>
        </p:txBody>
      </p:sp>
      <p:sp>
        <p:nvSpPr>
          <p:cNvPr id="9241" name="Text Box 25"/>
          <p:cNvSpPr txBox="1">
            <a:spLocks noChangeArrowheads="1"/>
          </p:cNvSpPr>
          <p:nvPr/>
        </p:nvSpPr>
        <p:spPr bwMode="auto">
          <a:xfrm rot="-2799990">
            <a:off x="8702093" y="4781279"/>
            <a:ext cx="1640272" cy="400110"/>
          </a:xfrm>
          <a:prstGeom prst="rect">
            <a:avLst/>
          </a:prstGeom>
          <a:noFill/>
          <a:ln w="9525">
            <a:noFill/>
            <a:miter lim="800000"/>
            <a:headEnd/>
            <a:tailEnd/>
          </a:ln>
        </p:spPr>
        <p:txBody>
          <a:bodyPr wrap="square">
            <a:spAutoFit/>
          </a:bodyPr>
          <a:lstStyle/>
          <a:p>
            <a:pPr>
              <a:spcBef>
                <a:spcPct val="50000"/>
              </a:spcBef>
            </a:pPr>
            <a:r>
              <a:rPr lang="en-US" sz="2000" b="1" dirty="0">
                <a:solidFill>
                  <a:srgbClr val="000000"/>
                </a:solidFill>
                <a:latin typeface="Arial" panose="020B0604020202020204" pitchFamily="34" charset="0"/>
                <a:cs typeface="Arial" panose="020B0604020202020204" pitchFamily="34" charset="0"/>
              </a:rPr>
              <a:t>Philosophy</a:t>
            </a:r>
          </a:p>
        </p:txBody>
      </p:sp>
      <p:sp>
        <p:nvSpPr>
          <p:cNvPr id="9242" name="Text Box 26"/>
          <p:cNvSpPr txBox="1">
            <a:spLocks noChangeArrowheads="1"/>
          </p:cNvSpPr>
          <p:nvPr/>
        </p:nvSpPr>
        <p:spPr bwMode="auto">
          <a:xfrm rot="1027310">
            <a:off x="4564065" y="4260623"/>
            <a:ext cx="1273175" cy="400110"/>
          </a:xfrm>
          <a:prstGeom prst="rect">
            <a:avLst/>
          </a:prstGeom>
          <a:noFill/>
          <a:ln w="9525">
            <a:noFill/>
            <a:miter lim="800000"/>
            <a:headEnd/>
            <a:tailEnd/>
          </a:ln>
        </p:spPr>
        <p:txBody>
          <a:bodyPr>
            <a:spAutoFit/>
          </a:bodyPr>
          <a:lstStyle/>
          <a:p>
            <a:pPr>
              <a:spcBef>
                <a:spcPct val="50000"/>
              </a:spcBef>
            </a:pPr>
            <a:r>
              <a:rPr lang="en-US" sz="2000" b="1" dirty="0">
                <a:solidFill>
                  <a:schemeClr val="bg1"/>
                </a:solidFill>
                <a:latin typeface="Arial" panose="020B0604020202020204" pitchFamily="34" charset="0"/>
                <a:cs typeface="Arial" panose="020B0604020202020204" pitchFamily="34" charset="0"/>
              </a:rPr>
              <a:t>Partner</a:t>
            </a:r>
          </a:p>
        </p:txBody>
      </p:sp>
      <p:sp>
        <p:nvSpPr>
          <p:cNvPr id="9243" name="Text Box 27"/>
          <p:cNvSpPr txBox="1">
            <a:spLocks noChangeArrowheads="1"/>
          </p:cNvSpPr>
          <p:nvPr/>
        </p:nvSpPr>
        <p:spPr bwMode="auto">
          <a:xfrm rot="3938720">
            <a:off x="3186665" y="4095747"/>
            <a:ext cx="955802" cy="400110"/>
          </a:xfrm>
          <a:prstGeom prst="rect">
            <a:avLst/>
          </a:prstGeom>
          <a:noFill/>
          <a:ln w="9525">
            <a:noFill/>
            <a:miter lim="800000"/>
            <a:headEnd/>
            <a:tailEnd/>
          </a:ln>
        </p:spPr>
        <p:txBody>
          <a:bodyPr wrap="square">
            <a:spAutoFit/>
          </a:bodyPr>
          <a:lstStyle/>
          <a:p>
            <a:pPr>
              <a:spcBef>
                <a:spcPct val="50000"/>
              </a:spcBef>
            </a:pPr>
            <a:r>
              <a:rPr lang="en-US" sz="2000" b="1" dirty="0">
                <a:solidFill>
                  <a:srgbClr val="000000"/>
                </a:solidFill>
                <a:latin typeface="Arial" panose="020B0604020202020204" pitchFamily="34" charset="0"/>
                <a:cs typeface="Arial" panose="020B0604020202020204" pitchFamily="34" charset="0"/>
              </a:rPr>
              <a:t>Police</a:t>
            </a:r>
          </a:p>
        </p:txBody>
      </p:sp>
      <p:sp>
        <p:nvSpPr>
          <p:cNvPr id="9244" name="Text Box 28"/>
          <p:cNvSpPr txBox="1">
            <a:spLocks noChangeArrowheads="1"/>
          </p:cNvSpPr>
          <p:nvPr/>
        </p:nvSpPr>
        <p:spPr bwMode="auto">
          <a:xfrm rot="-3597352">
            <a:off x="8213917" y="3742059"/>
            <a:ext cx="834459" cy="400110"/>
          </a:xfrm>
          <a:prstGeom prst="rect">
            <a:avLst/>
          </a:prstGeom>
          <a:noFill/>
          <a:ln w="9525">
            <a:noFill/>
            <a:miter lim="800000"/>
            <a:headEnd/>
            <a:tailEnd/>
          </a:ln>
        </p:spPr>
        <p:txBody>
          <a:bodyPr wrap="square">
            <a:spAutoFit/>
          </a:bodyPr>
          <a:lstStyle/>
          <a:p>
            <a:pPr>
              <a:spcBef>
                <a:spcPct val="50000"/>
              </a:spcBef>
            </a:pPr>
            <a:r>
              <a:rPr lang="en-US" sz="2000" b="1" dirty="0">
                <a:solidFill>
                  <a:srgbClr val="000000"/>
                </a:solidFill>
                <a:latin typeface="Arial" panose="020B0604020202020204" pitchFamily="34" charset="0"/>
                <a:cs typeface="Arial" panose="020B0604020202020204" pitchFamily="34" charset="0"/>
              </a:rPr>
              <a:t>Work</a:t>
            </a:r>
          </a:p>
        </p:txBody>
      </p:sp>
      <p:sp>
        <p:nvSpPr>
          <p:cNvPr id="9245" name="Text Box 29"/>
          <p:cNvSpPr txBox="1">
            <a:spLocks noChangeArrowheads="1"/>
          </p:cNvSpPr>
          <p:nvPr/>
        </p:nvSpPr>
        <p:spPr bwMode="auto">
          <a:xfrm rot="-1882976">
            <a:off x="4303406" y="3256875"/>
            <a:ext cx="1428750" cy="400110"/>
          </a:xfrm>
          <a:prstGeom prst="rect">
            <a:avLst/>
          </a:prstGeom>
          <a:noFill/>
          <a:ln w="9525">
            <a:noFill/>
            <a:miter lim="800000"/>
            <a:headEnd/>
            <a:tailEnd/>
          </a:ln>
        </p:spPr>
        <p:txBody>
          <a:bodyPr>
            <a:spAutoFit/>
          </a:bodyPr>
          <a:lstStyle/>
          <a:p>
            <a:pPr>
              <a:spcBef>
                <a:spcPct val="50000"/>
              </a:spcBef>
            </a:pPr>
            <a:r>
              <a:rPr lang="en-US" sz="2000" b="1" dirty="0">
                <a:solidFill>
                  <a:schemeClr val="bg1"/>
                </a:solidFill>
                <a:latin typeface="Arial" panose="020B0604020202020204" pitchFamily="34" charset="0"/>
                <a:cs typeface="Arial" panose="020B0604020202020204" pitchFamily="34" charset="0"/>
              </a:rPr>
              <a:t>Children</a:t>
            </a:r>
          </a:p>
        </p:txBody>
      </p:sp>
      <p:sp>
        <p:nvSpPr>
          <p:cNvPr id="9246" name="Text Box 30"/>
          <p:cNvSpPr txBox="1">
            <a:spLocks noChangeArrowheads="1"/>
          </p:cNvSpPr>
          <p:nvPr/>
        </p:nvSpPr>
        <p:spPr bwMode="auto">
          <a:xfrm rot="-1154956">
            <a:off x="5795963" y="4130846"/>
            <a:ext cx="2590800" cy="400110"/>
          </a:xfrm>
          <a:prstGeom prst="rect">
            <a:avLst/>
          </a:prstGeom>
          <a:noFill/>
          <a:ln w="9525">
            <a:noFill/>
            <a:miter lim="800000"/>
            <a:headEnd/>
            <a:tailEnd/>
          </a:ln>
        </p:spPr>
        <p:txBody>
          <a:bodyPr>
            <a:spAutoFit/>
          </a:bodyPr>
          <a:lstStyle/>
          <a:p>
            <a:pPr>
              <a:spcBef>
                <a:spcPct val="50000"/>
              </a:spcBef>
            </a:pPr>
            <a:r>
              <a:rPr lang="en-US" sz="1650" b="1" dirty="0">
                <a:solidFill>
                  <a:schemeClr val="bg1"/>
                </a:solidFill>
                <a:latin typeface="Comic Sans MS" pitchFamily="66" charset="0"/>
                <a:cs typeface="Times New Roman" pitchFamily="18" charset="0"/>
              </a:rPr>
              <a:t>Family </a:t>
            </a:r>
            <a:r>
              <a:rPr lang="en-US" sz="2000" b="1" dirty="0">
                <a:solidFill>
                  <a:schemeClr val="bg1"/>
                </a:solidFill>
                <a:latin typeface="Arial" panose="020B0604020202020204" pitchFamily="34" charset="0"/>
                <a:cs typeface="Arial" panose="020B0604020202020204" pitchFamily="34" charset="0"/>
              </a:rPr>
              <a:t>of</a:t>
            </a:r>
            <a:r>
              <a:rPr lang="en-US" sz="1650" b="1" dirty="0">
                <a:solidFill>
                  <a:schemeClr val="bg1"/>
                </a:solidFill>
                <a:latin typeface="Comic Sans MS" pitchFamily="66" charset="0"/>
                <a:cs typeface="Times New Roman" pitchFamily="18" charset="0"/>
              </a:rPr>
              <a:t> Origin</a:t>
            </a:r>
          </a:p>
        </p:txBody>
      </p:sp>
      <p:sp>
        <p:nvSpPr>
          <p:cNvPr id="9247" name="Text Box 31"/>
          <p:cNvSpPr txBox="1">
            <a:spLocks noChangeArrowheads="1"/>
          </p:cNvSpPr>
          <p:nvPr/>
        </p:nvSpPr>
        <p:spPr bwMode="auto">
          <a:xfrm rot="947673">
            <a:off x="6300989" y="3288003"/>
            <a:ext cx="1268413" cy="400110"/>
          </a:xfrm>
          <a:prstGeom prst="rect">
            <a:avLst/>
          </a:prstGeom>
          <a:noFill/>
          <a:ln w="9525">
            <a:noFill/>
            <a:miter lim="800000"/>
            <a:headEnd/>
            <a:tailEnd/>
          </a:ln>
        </p:spPr>
        <p:txBody>
          <a:bodyPr>
            <a:spAutoFit/>
          </a:bodyPr>
          <a:lstStyle/>
          <a:p>
            <a:pPr>
              <a:spcBef>
                <a:spcPct val="50000"/>
              </a:spcBef>
            </a:pPr>
            <a:r>
              <a:rPr lang="en-US" sz="2000" b="1" dirty="0">
                <a:solidFill>
                  <a:schemeClr val="bg1"/>
                </a:solidFill>
                <a:latin typeface="Arial" panose="020B0604020202020204" pitchFamily="34" charset="0"/>
                <a:cs typeface="Arial" panose="020B0604020202020204" pitchFamily="34" charset="0"/>
              </a:rPr>
              <a:t>In-laws</a:t>
            </a:r>
          </a:p>
        </p:txBody>
      </p:sp>
      <p:pic>
        <p:nvPicPr>
          <p:cNvPr id="9248" name="Picture 32" descr="DD01487_"/>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rcRect/>
          <a:stretch>
            <a:fillRect/>
          </a:stretch>
        </p:blipFill>
        <p:spPr>
          <a:xfrm>
            <a:off x="5827136" y="3800735"/>
            <a:ext cx="439738" cy="371475"/>
          </a:xfrm>
          <a:solidFill>
            <a:srgbClr val="000000"/>
          </a:solidFill>
        </p:spPr>
      </p:pic>
      <p:sp>
        <p:nvSpPr>
          <p:cNvPr id="9249" name="Text Box 33"/>
          <p:cNvSpPr txBox="1">
            <a:spLocks noChangeArrowheads="1"/>
          </p:cNvSpPr>
          <p:nvPr/>
        </p:nvSpPr>
        <p:spPr bwMode="auto">
          <a:xfrm rot="-301673">
            <a:off x="4963118" y="1441270"/>
            <a:ext cx="1219200" cy="400110"/>
          </a:xfrm>
          <a:prstGeom prst="rect">
            <a:avLst/>
          </a:prstGeom>
          <a:noFill/>
          <a:ln w="9525">
            <a:noFill/>
            <a:miter lim="800000"/>
            <a:headEnd/>
            <a:tailEnd/>
          </a:ln>
        </p:spPr>
        <p:txBody>
          <a:bodyPr>
            <a:spAutoFit/>
          </a:bodyPr>
          <a:lstStyle/>
          <a:p>
            <a:pPr>
              <a:spcBef>
                <a:spcPct val="50000"/>
              </a:spcBef>
            </a:pPr>
            <a:r>
              <a:rPr lang="en-US" sz="2000" b="1" dirty="0">
                <a:solidFill>
                  <a:srgbClr val="000000"/>
                </a:solidFill>
                <a:latin typeface="Arial" panose="020B0604020202020204" pitchFamily="34" charset="0"/>
                <a:cs typeface="Arial" panose="020B0604020202020204" pitchFamily="34" charset="0"/>
              </a:rPr>
              <a:t>Culture</a:t>
            </a:r>
          </a:p>
        </p:txBody>
      </p:sp>
      <p:sp>
        <p:nvSpPr>
          <p:cNvPr id="9250" name="Text Box 34"/>
          <p:cNvSpPr txBox="1">
            <a:spLocks noChangeArrowheads="1"/>
          </p:cNvSpPr>
          <p:nvPr/>
        </p:nvSpPr>
        <p:spPr bwMode="auto">
          <a:xfrm rot="1331729">
            <a:off x="7610858" y="1673968"/>
            <a:ext cx="1143000" cy="400110"/>
          </a:xfrm>
          <a:prstGeom prst="rect">
            <a:avLst/>
          </a:prstGeom>
          <a:noFill/>
          <a:ln w="9525">
            <a:noFill/>
            <a:miter lim="800000"/>
            <a:headEnd/>
            <a:tailEnd/>
          </a:ln>
        </p:spPr>
        <p:txBody>
          <a:bodyPr>
            <a:spAutoFit/>
          </a:bodyPr>
          <a:lstStyle/>
          <a:p>
            <a:pPr>
              <a:spcBef>
                <a:spcPct val="50000"/>
              </a:spcBef>
            </a:pPr>
            <a:r>
              <a:rPr lang="en-US" sz="2000" b="1" dirty="0">
                <a:solidFill>
                  <a:srgbClr val="000000"/>
                </a:solidFill>
                <a:latin typeface="Arial" panose="020B0604020202020204" pitchFamily="34" charset="0"/>
                <a:cs typeface="Arial" panose="020B0604020202020204" pitchFamily="34" charset="0"/>
              </a:rPr>
              <a:t>Class</a:t>
            </a:r>
          </a:p>
        </p:txBody>
      </p:sp>
      <p:sp>
        <p:nvSpPr>
          <p:cNvPr id="9251" name="Text Box 35"/>
          <p:cNvSpPr txBox="1">
            <a:spLocks noChangeArrowheads="1"/>
          </p:cNvSpPr>
          <p:nvPr/>
        </p:nvSpPr>
        <p:spPr bwMode="auto">
          <a:xfrm rot="-1404600">
            <a:off x="2926235" y="1992609"/>
            <a:ext cx="1371600" cy="400110"/>
          </a:xfrm>
          <a:prstGeom prst="rect">
            <a:avLst/>
          </a:prstGeom>
          <a:noFill/>
          <a:ln w="9525">
            <a:noFill/>
            <a:miter lim="800000"/>
            <a:headEnd/>
            <a:tailEnd/>
          </a:ln>
        </p:spPr>
        <p:txBody>
          <a:bodyPr>
            <a:spAutoFit/>
          </a:bodyPr>
          <a:lstStyle/>
          <a:p>
            <a:pPr>
              <a:spcBef>
                <a:spcPct val="50000"/>
              </a:spcBef>
            </a:pPr>
            <a:r>
              <a:rPr lang="en-US" sz="2000" b="1" dirty="0">
                <a:solidFill>
                  <a:srgbClr val="000000"/>
                </a:solidFill>
                <a:latin typeface="Arial" panose="020B0604020202020204" pitchFamily="34" charset="0"/>
                <a:cs typeface="Arial" panose="020B0604020202020204" pitchFamily="34" charset="0"/>
              </a:rPr>
              <a:t>Gender</a:t>
            </a:r>
          </a:p>
        </p:txBody>
      </p:sp>
      <p:sp>
        <p:nvSpPr>
          <p:cNvPr id="9252" name="WordArt 36"/>
          <p:cNvSpPr>
            <a:spLocks noChangeArrowheads="1" noChangeShapeType="1" noTextEdit="1"/>
          </p:cNvSpPr>
          <p:nvPr/>
        </p:nvSpPr>
        <p:spPr bwMode="auto">
          <a:xfrm rot="3995434">
            <a:off x="9457363" y="3272801"/>
            <a:ext cx="1096646" cy="249763"/>
          </a:xfrm>
          <a:prstGeom prst="rect">
            <a:avLst/>
          </a:prstGeom>
        </p:spPr>
        <p:txBody>
          <a:bodyPr spcFirstLastPara="1" wrap="none" fromWordArt="1">
            <a:prstTxWarp prst="textArchUp">
              <a:avLst>
                <a:gd name="adj" fmla="val 10800004"/>
              </a:avLst>
            </a:prstTxWarp>
          </a:bodyPr>
          <a:lstStyle/>
          <a:p>
            <a:pPr algn="ctr"/>
            <a:r>
              <a:rPr lang="en-US" sz="2000" kern="10" dirty="0">
                <a:ln w="9525">
                  <a:solidFill>
                    <a:srgbClr val="000000"/>
                  </a:solidFill>
                  <a:round/>
                  <a:headEnd/>
                  <a:tailEnd/>
                </a:ln>
                <a:solidFill>
                  <a:srgbClr val="000000"/>
                </a:solidFill>
                <a:latin typeface="Arial" panose="020B0604020202020204" pitchFamily="34" charset="0"/>
                <a:cs typeface="Arial" panose="020B0604020202020204" pitchFamily="34" charset="0"/>
              </a:rPr>
              <a:t>Ethnicity</a:t>
            </a:r>
          </a:p>
        </p:txBody>
      </p:sp>
      <p:sp>
        <p:nvSpPr>
          <p:cNvPr id="9253" name="Text Box 37"/>
          <p:cNvSpPr txBox="1">
            <a:spLocks noChangeArrowheads="1"/>
          </p:cNvSpPr>
          <p:nvPr/>
        </p:nvSpPr>
        <p:spPr bwMode="auto">
          <a:xfrm>
            <a:off x="10206168" y="6294768"/>
            <a:ext cx="1660484" cy="307777"/>
          </a:xfrm>
          <a:prstGeom prst="rect">
            <a:avLst/>
          </a:prstGeom>
          <a:noFill/>
          <a:ln w="9525">
            <a:noFill/>
            <a:miter lim="800000"/>
            <a:headEnd/>
            <a:tailEnd/>
          </a:ln>
        </p:spPr>
        <p:txBody>
          <a:bodyPr wrap="square">
            <a:spAutoFit/>
          </a:bodyPr>
          <a:lstStyle/>
          <a:p>
            <a:pPr>
              <a:spcBef>
                <a:spcPct val="50000"/>
              </a:spcBef>
            </a:pPr>
            <a:r>
              <a:rPr lang="en-US" sz="1400" b="1" dirty="0" err="1">
                <a:cs typeface="Arial" charset="0"/>
              </a:rPr>
              <a:t>Tapestri</a:t>
            </a:r>
            <a:r>
              <a:rPr lang="en-US" sz="1400" b="1" dirty="0">
                <a:cs typeface="Arial" charset="0"/>
              </a:rPr>
              <a:t>, Inc., 2002</a:t>
            </a:r>
          </a:p>
        </p:txBody>
      </p:sp>
    </p:spTree>
    <p:extLst>
      <p:ext uri="{BB962C8B-B14F-4D97-AF65-F5344CB8AC3E}">
        <p14:creationId xmlns:p14="http://schemas.microsoft.com/office/powerpoint/2010/main" val="1749440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309;p42">
            <a:extLst>
              <a:ext uri="{FF2B5EF4-FFF2-40B4-BE49-F238E27FC236}">
                <a16:creationId xmlns:a16="http://schemas.microsoft.com/office/drawing/2014/main" id="{306FC400-BC81-4E6E-BBCB-32E3108A7280}"/>
              </a:ext>
            </a:extLst>
          </p:cNvPr>
          <p:cNvGrpSpPr/>
          <p:nvPr/>
        </p:nvGrpSpPr>
        <p:grpSpPr>
          <a:xfrm>
            <a:off x="1989827" y="840311"/>
            <a:ext cx="5702209" cy="5177379"/>
            <a:chOff x="263114" y="71671"/>
            <a:chExt cx="5922808" cy="5590252"/>
          </a:xfrm>
        </p:grpSpPr>
        <p:sp>
          <p:nvSpPr>
            <p:cNvPr id="7" name="Google Shape;310;p42">
              <a:extLst>
                <a:ext uri="{FF2B5EF4-FFF2-40B4-BE49-F238E27FC236}">
                  <a16:creationId xmlns:a16="http://schemas.microsoft.com/office/drawing/2014/main" id="{BAA7886A-5A4E-4E2B-9855-BC947735B757}"/>
                </a:ext>
              </a:extLst>
            </p:cNvPr>
            <p:cNvSpPr/>
            <p:nvPr/>
          </p:nvSpPr>
          <p:spPr>
            <a:xfrm>
              <a:off x="1504468" y="71671"/>
              <a:ext cx="3440100" cy="3440100"/>
            </a:xfrm>
            <a:prstGeom prst="ellipse">
              <a:avLst/>
            </a:prstGeom>
            <a:solidFill>
              <a:schemeClr val="accent4">
                <a:alpha val="4902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sp>
          <p:nvSpPr>
            <p:cNvPr id="8" name="Google Shape;311;p42">
              <a:extLst>
                <a:ext uri="{FF2B5EF4-FFF2-40B4-BE49-F238E27FC236}">
                  <a16:creationId xmlns:a16="http://schemas.microsoft.com/office/drawing/2014/main" id="{1EE9C249-0701-4E2F-8081-2C0822DFA50E}"/>
                </a:ext>
              </a:extLst>
            </p:cNvPr>
            <p:cNvSpPr txBox="1"/>
            <p:nvPr/>
          </p:nvSpPr>
          <p:spPr>
            <a:xfrm>
              <a:off x="1659613" y="673727"/>
              <a:ext cx="2826300" cy="1819200"/>
            </a:xfrm>
            <a:prstGeom prst="rect">
              <a:avLst/>
            </a:prstGeom>
            <a:noFill/>
            <a:ln>
              <a:noFill/>
            </a:ln>
          </p:spPr>
          <p:txBody>
            <a:bodyPr spcFirstLastPara="1" wrap="square" lIns="0" tIns="0" rIns="0" bIns="0" anchor="ctr" anchorCtr="0">
              <a:noAutofit/>
            </a:bodyPr>
            <a:lstStyle/>
            <a:p>
              <a:pPr algn="ctr">
                <a:lnSpc>
                  <a:spcPct val="90000"/>
                </a:lnSpc>
                <a:buClr>
                  <a:schemeClr val="dk1"/>
                </a:buClr>
                <a:buSzPts val="3600"/>
              </a:pPr>
              <a:r>
                <a:rPr lang="en-US" sz="3600" dirty="0">
                  <a:solidFill>
                    <a:schemeClr val="dk1"/>
                  </a:solidFill>
                  <a:latin typeface="Calibri"/>
                  <a:ea typeface="Calibri"/>
                  <a:cs typeface="Calibri"/>
                  <a:sym typeface="Calibri"/>
                </a:rPr>
                <a:t>Abuser-</a:t>
              </a:r>
              <a:endParaRPr sz="3600" dirty="0">
                <a:solidFill>
                  <a:schemeClr val="dk1"/>
                </a:solidFill>
                <a:latin typeface="Calibri"/>
                <a:ea typeface="Calibri"/>
                <a:cs typeface="Calibri"/>
                <a:sym typeface="Calibri"/>
              </a:endParaRPr>
            </a:p>
            <a:p>
              <a:pPr algn="ctr">
                <a:lnSpc>
                  <a:spcPct val="90000"/>
                </a:lnSpc>
                <a:buClr>
                  <a:schemeClr val="dk1"/>
                </a:buClr>
                <a:buSzPts val="3600"/>
              </a:pPr>
              <a:r>
                <a:rPr lang="en-US" sz="3600" dirty="0">
                  <a:solidFill>
                    <a:schemeClr val="dk1"/>
                  </a:solidFill>
                  <a:latin typeface="Calibri"/>
                  <a:ea typeface="Calibri"/>
                  <a:cs typeface="Calibri"/>
                  <a:sym typeface="Calibri"/>
                </a:rPr>
                <a:t>generated </a:t>
              </a:r>
              <a:endParaRPr sz="3600" dirty="0">
                <a:solidFill>
                  <a:schemeClr val="dk1"/>
                </a:solidFill>
                <a:latin typeface="Calibri"/>
                <a:ea typeface="Calibri"/>
                <a:cs typeface="Calibri"/>
                <a:sym typeface="Calibri"/>
              </a:endParaRPr>
            </a:p>
            <a:p>
              <a:pPr algn="ctr">
                <a:lnSpc>
                  <a:spcPct val="90000"/>
                </a:lnSpc>
                <a:buClr>
                  <a:schemeClr val="dk1"/>
                </a:buClr>
                <a:buSzPts val="3600"/>
              </a:pPr>
              <a:r>
                <a:rPr lang="en-US" sz="3600" dirty="0">
                  <a:solidFill>
                    <a:schemeClr val="dk1"/>
                  </a:solidFill>
                  <a:latin typeface="Calibri"/>
                  <a:ea typeface="Calibri"/>
                  <a:cs typeface="Calibri"/>
                  <a:sym typeface="Calibri"/>
                </a:rPr>
                <a:t>risks</a:t>
              </a:r>
              <a:endParaRPr dirty="0">
                <a:solidFill>
                  <a:schemeClr val="dk1"/>
                </a:solidFill>
                <a:latin typeface="Calibri"/>
                <a:ea typeface="Calibri"/>
                <a:cs typeface="Calibri"/>
                <a:sym typeface="Calibri"/>
              </a:endParaRPr>
            </a:p>
          </p:txBody>
        </p:sp>
        <p:sp>
          <p:nvSpPr>
            <p:cNvPr id="9" name="Google Shape;312;p42">
              <a:extLst>
                <a:ext uri="{FF2B5EF4-FFF2-40B4-BE49-F238E27FC236}">
                  <a16:creationId xmlns:a16="http://schemas.microsoft.com/office/drawing/2014/main" id="{719BAC0F-2AC1-43A2-8149-C6D154B19294}"/>
                </a:ext>
              </a:extLst>
            </p:cNvPr>
            <p:cNvSpPr/>
            <p:nvPr/>
          </p:nvSpPr>
          <p:spPr>
            <a:xfrm>
              <a:off x="2745822" y="2221823"/>
              <a:ext cx="3440100" cy="3440100"/>
            </a:xfrm>
            <a:prstGeom prst="ellipse">
              <a:avLst/>
            </a:prstGeom>
            <a:solidFill>
              <a:srgbClr val="2EE844">
                <a:alpha val="49020"/>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sp>
          <p:nvSpPr>
            <p:cNvPr id="10" name="Google Shape;313;p42">
              <a:extLst>
                <a:ext uri="{FF2B5EF4-FFF2-40B4-BE49-F238E27FC236}">
                  <a16:creationId xmlns:a16="http://schemas.microsoft.com/office/drawing/2014/main" id="{A121FDEF-56D6-4ADE-9E91-59FC1209C3C0}"/>
                </a:ext>
              </a:extLst>
            </p:cNvPr>
            <p:cNvSpPr txBox="1"/>
            <p:nvPr/>
          </p:nvSpPr>
          <p:spPr>
            <a:xfrm>
              <a:off x="3797963" y="3110552"/>
              <a:ext cx="2064000" cy="1892100"/>
            </a:xfrm>
            <a:prstGeom prst="rect">
              <a:avLst/>
            </a:prstGeom>
            <a:noFill/>
            <a:ln>
              <a:noFill/>
            </a:ln>
          </p:spPr>
          <p:txBody>
            <a:bodyPr spcFirstLastPara="1" wrap="square" lIns="0" tIns="0" rIns="0" bIns="0" anchor="ctr" anchorCtr="0">
              <a:noAutofit/>
            </a:bodyPr>
            <a:lstStyle/>
            <a:p>
              <a:pPr algn="ctr">
                <a:lnSpc>
                  <a:spcPct val="90000"/>
                </a:lnSpc>
                <a:buClr>
                  <a:schemeClr val="dk1"/>
                </a:buClr>
                <a:buSzPts val="3600"/>
              </a:pPr>
              <a:r>
                <a:rPr lang="en-US" sz="3600">
                  <a:solidFill>
                    <a:schemeClr val="dk1"/>
                  </a:solidFill>
                  <a:latin typeface="Calibri"/>
                  <a:ea typeface="Calibri"/>
                  <a:cs typeface="Calibri"/>
                  <a:sym typeface="Calibri"/>
                </a:rPr>
                <a:t>System-</a:t>
              </a:r>
              <a:endParaRPr sz="3600">
                <a:solidFill>
                  <a:schemeClr val="dk1"/>
                </a:solidFill>
                <a:latin typeface="Calibri"/>
                <a:ea typeface="Calibri"/>
                <a:cs typeface="Calibri"/>
                <a:sym typeface="Calibri"/>
              </a:endParaRPr>
            </a:p>
            <a:p>
              <a:pPr algn="ctr">
                <a:lnSpc>
                  <a:spcPct val="90000"/>
                </a:lnSpc>
                <a:buClr>
                  <a:schemeClr val="dk1"/>
                </a:buClr>
                <a:buSzPts val="3600"/>
              </a:pPr>
              <a:r>
                <a:rPr lang="en-US" sz="3600">
                  <a:solidFill>
                    <a:schemeClr val="dk1"/>
                  </a:solidFill>
                  <a:latin typeface="Calibri"/>
                  <a:ea typeface="Calibri"/>
                  <a:cs typeface="Calibri"/>
                  <a:sym typeface="Calibri"/>
                </a:rPr>
                <a:t>generated risks</a:t>
              </a:r>
              <a:endParaRPr>
                <a:solidFill>
                  <a:schemeClr val="dk1"/>
                </a:solidFill>
                <a:latin typeface="Calibri"/>
                <a:ea typeface="Calibri"/>
                <a:cs typeface="Calibri"/>
                <a:sym typeface="Calibri"/>
              </a:endParaRPr>
            </a:p>
          </p:txBody>
        </p:sp>
        <p:sp>
          <p:nvSpPr>
            <p:cNvPr id="11" name="Google Shape;314;p42">
              <a:extLst>
                <a:ext uri="{FF2B5EF4-FFF2-40B4-BE49-F238E27FC236}">
                  <a16:creationId xmlns:a16="http://schemas.microsoft.com/office/drawing/2014/main" id="{64E10B21-1970-4EC8-BC7C-712DB55EE76E}"/>
                </a:ext>
              </a:extLst>
            </p:cNvPr>
            <p:cNvSpPr/>
            <p:nvPr/>
          </p:nvSpPr>
          <p:spPr>
            <a:xfrm>
              <a:off x="263114" y="2221823"/>
              <a:ext cx="3440100" cy="3440100"/>
            </a:xfrm>
            <a:prstGeom prst="ellipse">
              <a:avLst/>
            </a:prstGeom>
            <a:solidFill>
              <a:srgbClr val="5999D5">
                <a:alpha val="49020"/>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sp>
          <p:nvSpPr>
            <p:cNvPr id="12" name="Google Shape;315;p42">
              <a:extLst>
                <a:ext uri="{FF2B5EF4-FFF2-40B4-BE49-F238E27FC236}">
                  <a16:creationId xmlns:a16="http://schemas.microsoft.com/office/drawing/2014/main" id="{9BFE47D4-BEF8-42EA-8302-20F10AE41AF2}"/>
                </a:ext>
              </a:extLst>
            </p:cNvPr>
            <p:cNvSpPr txBox="1"/>
            <p:nvPr/>
          </p:nvSpPr>
          <p:spPr>
            <a:xfrm>
              <a:off x="503938" y="3110575"/>
              <a:ext cx="2740800" cy="1892100"/>
            </a:xfrm>
            <a:prstGeom prst="rect">
              <a:avLst/>
            </a:prstGeom>
            <a:noFill/>
            <a:ln>
              <a:noFill/>
            </a:ln>
          </p:spPr>
          <p:txBody>
            <a:bodyPr spcFirstLastPara="1" wrap="square" lIns="0" tIns="0" rIns="0" bIns="0" anchor="ctr" anchorCtr="0">
              <a:noAutofit/>
            </a:bodyPr>
            <a:lstStyle/>
            <a:p>
              <a:pPr algn="ctr">
                <a:lnSpc>
                  <a:spcPct val="90000"/>
                </a:lnSpc>
                <a:buClr>
                  <a:schemeClr val="dk1"/>
                </a:buClr>
                <a:buSzPts val="3600"/>
              </a:pPr>
              <a:r>
                <a:rPr lang="en-US" sz="3600">
                  <a:solidFill>
                    <a:schemeClr val="dk1"/>
                  </a:solidFill>
                  <a:latin typeface="Calibri"/>
                  <a:ea typeface="Calibri"/>
                  <a:cs typeface="Calibri"/>
                  <a:sym typeface="Calibri"/>
                </a:rPr>
                <a:t>Life-generated risks</a:t>
              </a:r>
              <a:endParaRPr>
                <a:solidFill>
                  <a:schemeClr val="dk1"/>
                </a:solidFill>
                <a:latin typeface="Calibri"/>
                <a:ea typeface="Calibri"/>
                <a:cs typeface="Calibri"/>
                <a:sym typeface="Calibri"/>
              </a:endParaRPr>
            </a:p>
          </p:txBody>
        </p:sp>
      </p:grpSp>
      <p:sp>
        <p:nvSpPr>
          <p:cNvPr id="13" name="Google Shape;308;p42">
            <a:extLst>
              <a:ext uri="{FF2B5EF4-FFF2-40B4-BE49-F238E27FC236}">
                <a16:creationId xmlns:a16="http://schemas.microsoft.com/office/drawing/2014/main" id="{CF381807-A3DD-4A4D-853F-86FD729C426C}"/>
              </a:ext>
            </a:extLst>
          </p:cNvPr>
          <p:cNvSpPr txBox="1"/>
          <p:nvPr/>
        </p:nvSpPr>
        <p:spPr>
          <a:xfrm>
            <a:off x="7554529" y="843937"/>
            <a:ext cx="2929807" cy="5781149"/>
          </a:xfrm>
          <a:prstGeom prst="rect">
            <a:avLst/>
          </a:prstGeom>
          <a:noFill/>
          <a:ln>
            <a:noFill/>
          </a:ln>
        </p:spPr>
        <p:txBody>
          <a:bodyPr spcFirstLastPara="1" wrap="square" lIns="91425" tIns="91425" rIns="91425" bIns="91425" anchor="t" anchorCtr="0">
            <a:noAutofit/>
          </a:bodyPr>
          <a:lstStyle/>
          <a:p>
            <a:pPr algn="ctr">
              <a:lnSpc>
                <a:spcPct val="90000"/>
              </a:lnSpc>
              <a:buClr>
                <a:schemeClr val="dk1"/>
              </a:buClr>
              <a:buSzPts val="1600"/>
            </a:pPr>
            <a:r>
              <a:rPr lang="en-US" sz="3000" dirty="0">
                <a:solidFill>
                  <a:srgbClr val="114454"/>
                </a:solidFill>
                <a:latin typeface="Calibri"/>
                <a:ea typeface="Calibri"/>
                <a:cs typeface="Calibri"/>
                <a:sym typeface="Calibri"/>
              </a:rPr>
              <a:t>What are the barriers a survivor faces?</a:t>
            </a:r>
            <a:endParaRPr sz="3000" dirty="0">
              <a:solidFill>
                <a:srgbClr val="114454"/>
              </a:solidFill>
              <a:latin typeface="Calibri"/>
              <a:ea typeface="Calibri"/>
              <a:cs typeface="Calibri"/>
              <a:sym typeface="Calibri"/>
            </a:endParaRPr>
          </a:p>
          <a:p>
            <a:pPr algn="ctr">
              <a:lnSpc>
                <a:spcPct val="90000"/>
              </a:lnSpc>
              <a:spcBef>
                <a:spcPts val="1000"/>
              </a:spcBef>
              <a:buClr>
                <a:schemeClr val="dk1"/>
              </a:buClr>
              <a:buSzPts val="1600"/>
            </a:pPr>
            <a:endParaRPr sz="3000" dirty="0">
              <a:solidFill>
                <a:srgbClr val="114454"/>
              </a:solidFill>
              <a:latin typeface="Calibri"/>
              <a:ea typeface="Calibri"/>
              <a:cs typeface="Calibri"/>
              <a:sym typeface="Calibri"/>
            </a:endParaRPr>
          </a:p>
          <a:p>
            <a:pPr algn="ctr">
              <a:lnSpc>
                <a:spcPct val="90000"/>
              </a:lnSpc>
              <a:spcBef>
                <a:spcPts val="1000"/>
              </a:spcBef>
              <a:buClr>
                <a:schemeClr val="dk1"/>
              </a:buClr>
              <a:buSzPts val="1600"/>
            </a:pPr>
            <a:r>
              <a:rPr lang="en-US" sz="3000" dirty="0">
                <a:solidFill>
                  <a:srgbClr val="114454"/>
                </a:solidFill>
                <a:latin typeface="Calibri"/>
                <a:ea typeface="Calibri"/>
                <a:cs typeface="Calibri"/>
                <a:sym typeface="Calibri"/>
              </a:rPr>
              <a:t>In what category would you place them?</a:t>
            </a:r>
          </a:p>
          <a:p>
            <a:pPr algn="ctr">
              <a:lnSpc>
                <a:spcPct val="90000"/>
              </a:lnSpc>
              <a:spcBef>
                <a:spcPts val="1000"/>
              </a:spcBef>
              <a:buClr>
                <a:schemeClr val="dk1"/>
              </a:buClr>
              <a:buSzPts val="1600"/>
            </a:pPr>
            <a:endParaRPr lang="en-US" sz="3000" dirty="0">
              <a:solidFill>
                <a:srgbClr val="114454"/>
              </a:solidFill>
              <a:latin typeface="Calibri"/>
              <a:ea typeface="Calibri"/>
              <a:cs typeface="Calibri"/>
              <a:sym typeface="Calibri"/>
            </a:endParaRPr>
          </a:p>
          <a:p>
            <a:pPr algn="ctr">
              <a:lnSpc>
                <a:spcPct val="90000"/>
              </a:lnSpc>
              <a:spcBef>
                <a:spcPts val="1000"/>
              </a:spcBef>
              <a:buClr>
                <a:schemeClr val="dk1"/>
              </a:buClr>
              <a:buSzPts val="1600"/>
            </a:pPr>
            <a:r>
              <a:rPr lang="en-US" sz="3000" dirty="0">
                <a:solidFill>
                  <a:srgbClr val="114454"/>
                </a:solidFill>
                <a:latin typeface="Calibri"/>
                <a:ea typeface="Calibri"/>
                <a:cs typeface="Calibri"/>
                <a:sym typeface="Calibri"/>
              </a:rPr>
              <a:t>What is the impact of intersectional barriers? </a:t>
            </a:r>
            <a:endParaRPr sz="3000" dirty="0">
              <a:solidFill>
                <a:srgbClr val="114454"/>
              </a:solidFill>
              <a:latin typeface="Calibri"/>
              <a:ea typeface="Calibri"/>
              <a:cs typeface="Calibri"/>
              <a:sym typeface="Calibri"/>
            </a:endParaRPr>
          </a:p>
          <a:p>
            <a:pPr algn="ctr"/>
            <a:endParaRPr dirty="0">
              <a:latin typeface="Nixie One"/>
              <a:ea typeface="Nixie One"/>
              <a:cs typeface="Nixie One"/>
              <a:sym typeface="Nixie One"/>
            </a:endParaRPr>
          </a:p>
        </p:txBody>
      </p:sp>
    </p:spTree>
    <p:extLst>
      <p:ext uri="{BB962C8B-B14F-4D97-AF65-F5344CB8AC3E}">
        <p14:creationId xmlns:p14="http://schemas.microsoft.com/office/powerpoint/2010/main" val="1513000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339" y="478536"/>
            <a:ext cx="11294724" cy="990600"/>
          </a:xfrm>
        </p:spPr>
        <p:txBody>
          <a:bodyPr>
            <a:noAutofit/>
          </a:bodyPr>
          <a:lstStyle/>
          <a:p>
            <a:pPr algn="ctr"/>
            <a:r>
              <a:rPr lang="en-US" sz="3600" dirty="0">
                <a:solidFill>
                  <a:schemeClr val="tx1"/>
                </a:solidFill>
              </a:rPr>
              <a:t>Addressing Concerns: Going to Court or Contacting Police</a:t>
            </a:r>
          </a:p>
        </p:txBody>
      </p:sp>
      <p:pic>
        <p:nvPicPr>
          <p:cNvPr id="8" name="Content Placeholder 5" descr="Screen Shot 2017-08-10 at 2.00.49 PM.png"/>
          <p:cNvPicPr>
            <a:picLocks noGrp="1" noChangeAspect="1"/>
          </p:cNvPicPr>
          <p:nvPr>
            <p:ph sz="quarter" idx="1"/>
          </p:nvPr>
        </p:nvPicPr>
        <p:blipFill>
          <a:blip r:embed="rId3" cstate="email">
            <a:extLst>
              <a:ext uri="{28A0092B-C50C-407E-A947-70E740481C1C}">
                <a14:useLocalDpi xmlns:a14="http://schemas.microsoft.com/office/drawing/2010/main"/>
              </a:ext>
            </a:extLst>
          </a:blip>
          <a:srcRect l="-71968" r="-71968"/>
          <a:stretch>
            <a:fillRect/>
          </a:stretch>
        </p:blipFill>
        <p:spPr>
          <a:xfrm>
            <a:off x="140935" y="1600201"/>
            <a:ext cx="6935983" cy="4295689"/>
          </a:xfrm>
        </p:spPr>
      </p:pic>
      <p:pic>
        <p:nvPicPr>
          <p:cNvPr id="9" name="Picture 8" descr="Screen Shot 2017-08-10 at 2.00.38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85817" y="1600201"/>
            <a:ext cx="4160109" cy="4295688"/>
          </a:xfrm>
          <a:prstGeom prst="rect">
            <a:avLst/>
          </a:prstGeom>
        </p:spPr>
      </p:pic>
      <p:sp>
        <p:nvSpPr>
          <p:cNvPr id="10" name="TextBox 9"/>
          <p:cNvSpPr txBox="1"/>
          <p:nvPr/>
        </p:nvSpPr>
        <p:spPr>
          <a:xfrm>
            <a:off x="1941726" y="6281367"/>
            <a:ext cx="8531951" cy="276999"/>
          </a:xfrm>
          <a:prstGeom prst="rect">
            <a:avLst/>
          </a:prstGeom>
          <a:noFill/>
        </p:spPr>
        <p:txBody>
          <a:bodyPr wrap="square" rtlCol="0">
            <a:spAutoFit/>
          </a:bodyPr>
          <a:lstStyle/>
          <a:p>
            <a:r>
              <a:rPr lang="es-AR" sz="1200" dirty="0"/>
              <a:t>Survey conducted by: NNEDV, NAESV, Tahirih Justice Center, ASISTA, National DV Hotline, API-GBV, Casa de Esperanza</a:t>
            </a:r>
          </a:p>
        </p:txBody>
      </p:sp>
      <p:sp>
        <p:nvSpPr>
          <p:cNvPr id="3" name="Footer Placeholder 2">
            <a:extLst>
              <a:ext uri="{FF2B5EF4-FFF2-40B4-BE49-F238E27FC236}">
                <a16:creationId xmlns:a16="http://schemas.microsoft.com/office/drawing/2014/main" id="{32FF19AF-25CE-47DF-A1E0-051574D20B9F}"/>
              </a:ext>
            </a:extLst>
          </p:cNvPr>
          <p:cNvSpPr>
            <a:spLocks noGrp="1"/>
          </p:cNvSpPr>
          <p:nvPr>
            <p:ph type="ftr" sz="quarter" idx="11"/>
          </p:nvPr>
        </p:nvSpPr>
        <p:spPr/>
        <p:txBody>
          <a:bodyPr/>
          <a:lstStyle/>
          <a:p>
            <a:r>
              <a:rPr lang="en-US"/>
              <a:t>Casa de Esperanza 2020</a:t>
            </a:r>
            <a:endParaRPr lang="en-US" dirty="0"/>
          </a:p>
        </p:txBody>
      </p:sp>
      <p:sp>
        <p:nvSpPr>
          <p:cNvPr id="4" name="Slide Number Placeholder 3">
            <a:extLst>
              <a:ext uri="{FF2B5EF4-FFF2-40B4-BE49-F238E27FC236}">
                <a16:creationId xmlns:a16="http://schemas.microsoft.com/office/drawing/2014/main" id="{765E0B55-89B1-4A2E-8D37-0496E21460B9}"/>
              </a:ext>
            </a:extLst>
          </p:cNvPr>
          <p:cNvSpPr>
            <a:spLocks noGrp="1"/>
          </p:cNvSpPr>
          <p:nvPr>
            <p:ph type="sldNum" sz="quarter" idx="12"/>
          </p:nvPr>
        </p:nvSpPr>
        <p:spPr/>
        <p:txBody>
          <a:bodyPr/>
          <a:lstStyle/>
          <a:p>
            <a:fld id="{3C238BBD-F00C-4855-B3EB-5BCEAA976F4C}" type="slidenum">
              <a:rPr lang="en-US" smtClean="0"/>
              <a:pPr/>
              <a:t>9</a:t>
            </a:fld>
            <a:endParaRPr lang="en-US" dirty="0"/>
          </a:p>
        </p:txBody>
      </p:sp>
    </p:spTree>
    <p:extLst>
      <p:ext uri="{BB962C8B-B14F-4D97-AF65-F5344CB8AC3E}">
        <p14:creationId xmlns:p14="http://schemas.microsoft.com/office/powerpoint/2010/main" val="228114772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arity">
  <a:themeElements>
    <a:clrScheme name="Custom 1">
      <a:dk1>
        <a:srgbClr val="292934"/>
      </a:dk1>
      <a:lt1>
        <a:srgbClr val="FFFFFF"/>
      </a:lt1>
      <a:dk2>
        <a:srgbClr val="B2BAC6"/>
      </a:dk2>
      <a:lt2>
        <a:srgbClr val="F3F2DC"/>
      </a:lt2>
      <a:accent1>
        <a:srgbClr val="39434F"/>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Clarity">
  <a:themeElements>
    <a:clrScheme name="Custom 1">
      <a:dk1>
        <a:srgbClr val="292934"/>
      </a:dk1>
      <a:lt1>
        <a:srgbClr val="FFFFFF"/>
      </a:lt1>
      <a:dk2>
        <a:srgbClr val="B2BAC6"/>
      </a:dk2>
      <a:lt2>
        <a:srgbClr val="F3F2DC"/>
      </a:lt2>
      <a:accent1>
        <a:srgbClr val="39434F"/>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1919</TotalTime>
  <Words>1848</Words>
  <Application>Microsoft Macintosh PowerPoint</Application>
  <PresentationFormat>Widescreen</PresentationFormat>
  <Paragraphs>331</Paragraphs>
  <Slides>45</Slides>
  <Notes>45</Notes>
  <HiddenSlides>0</HiddenSlides>
  <MMClips>1</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45</vt:i4>
      </vt:variant>
    </vt:vector>
  </HeadingPairs>
  <TitlesOfParts>
    <vt:vector size="62" baseType="lpstr">
      <vt:lpstr>돋움</vt:lpstr>
      <vt:lpstr>Arial</vt:lpstr>
      <vt:lpstr>Arial Narrow</vt:lpstr>
      <vt:lpstr>Calibri</vt:lpstr>
      <vt:lpstr>Calibri Light</vt:lpstr>
      <vt:lpstr>Comic Sans MS</vt:lpstr>
      <vt:lpstr>Helvetica</vt:lpstr>
      <vt:lpstr>Lato</vt:lpstr>
      <vt:lpstr>Microsoft Sans Serif</vt:lpstr>
      <vt:lpstr>Myriad Pro</vt:lpstr>
      <vt:lpstr>Nixie One</vt:lpstr>
      <vt:lpstr>Questrial</vt:lpstr>
      <vt:lpstr>Script MT Bold</vt:lpstr>
      <vt:lpstr>Times New Roman</vt:lpstr>
      <vt:lpstr>Office Theme</vt:lpstr>
      <vt:lpstr>Clarity</vt:lpstr>
      <vt:lpstr>Clarity</vt:lpstr>
      <vt:lpstr>Cultural Webinar Series:    Working with Latin@ Communities</vt:lpstr>
      <vt:lpstr>Casa de Esperanza</vt:lpstr>
      <vt:lpstr>The National Latin@ Network for Healthy  Families and Communities</vt:lpstr>
      <vt:lpstr>Creating a Comprehensive Framework</vt:lpstr>
      <vt:lpstr>Latin@s in the United States</vt:lpstr>
      <vt:lpstr>Our Community is Heterogenous with Lots of Diversity</vt:lpstr>
      <vt:lpstr>Galaxy of an Individual</vt:lpstr>
      <vt:lpstr>PowerPoint Presentation</vt:lpstr>
      <vt:lpstr>Addressing Concerns: Going to Court or Contacting Police</vt:lpstr>
      <vt:lpstr>PowerPoint Presentation</vt:lpstr>
      <vt:lpstr>Importance of Strengths-Based Advocacy</vt:lpstr>
      <vt:lpstr>Cultural Orientations </vt:lpstr>
      <vt:lpstr>Essential Cultural Orientations</vt:lpstr>
      <vt:lpstr>Culturally Relevant Communication</vt:lpstr>
      <vt:lpstr>PowerPoint Presentation</vt:lpstr>
      <vt:lpstr>PowerPoint Presentation</vt:lpstr>
      <vt:lpstr>PowerPoint Presentation</vt:lpstr>
      <vt:lpstr>PowerPoint Presentation</vt:lpstr>
      <vt:lpstr> Absence of both Trauma-informed awareness &amp;  cultural awareness  will impact  judgment </vt:lpstr>
      <vt:lpstr>Organizational commitment</vt:lpstr>
      <vt:lpstr>Outreach or Engagement?</vt:lpstr>
      <vt:lpstr>Outreach vs. Community Engagement</vt:lpstr>
      <vt:lpstr>Fuerza Unida</vt:lpstr>
      <vt:lpstr>Listening Process/CE Framework</vt:lpstr>
      <vt:lpstr>PowerPoint Presentation</vt:lpstr>
      <vt:lpstr>Fuerza Unida Amig@s</vt:lpstr>
      <vt:lpstr>Key Message: Invite Men to Participate</vt:lpstr>
      <vt:lpstr>DECIMOS NO MÁS</vt:lpstr>
      <vt:lpstr>Community Engagement and Collaboration</vt:lpstr>
      <vt:lpstr>Coordinated Community Response – not just Systems Response</vt:lpstr>
      <vt:lpstr>Improving Access to Safety and Well-Being – Broadening the Lens</vt:lpstr>
      <vt:lpstr>PowerPoint Presentation</vt:lpstr>
      <vt:lpstr>Just because a program does not turn someone away,  does that constitute “Meaningful Access?”</vt:lpstr>
      <vt:lpstr>PowerPoint Presentation</vt:lpstr>
      <vt:lpstr>Thoughts/impressions?</vt:lpstr>
      <vt:lpstr>Who are individuals with LEP?</vt:lpstr>
      <vt:lpstr>Languages Spoken in the u.s.</vt:lpstr>
      <vt:lpstr>Why provide Meaningful Language Access?</vt:lpstr>
      <vt:lpstr>Requirements for Recipients of Federal Funds and Federal Agencies  </vt:lpstr>
      <vt:lpstr>It Enhances Access to Safety and Well-Being </vt:lpstr>
      <vt:lpstr>Why Provide Meaningful Access?</vt:lpstr>
      <vt:lpstr>Language Access Tools nationallatinonetwork.org/lep-toolkit-home</vt:lpstr>
      <vt:lpstr>Journey from Social Services to Social Transformation</vt:lpstr>
      <vt:lpstr>PowerPoint Presentation</vt:lpstr>
      <vt:lpstr>Contact Information- Casa de Esperanza</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Paula GomezStordy</dc:creator>
  <cp:lastModifiedBy>Microsoft Office User</cp:lastModifiedBy>
  <cp:revision>25</cp:revision>
  <cp:lastPrinted>2020-09-11T17:55:15Z</cp:lastPrinted>
  <dcterms:created xsi:type="dcterms:W3CDTF">2020-08-31T22:24:41Z</dcterms:created>
  <dcterms:modified xsi:type="dcterms:W3CDTF">2020-09-11T18:15:27Z</dcterms:modified>
</cp:coreProperties>
</file>