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26"/>
  </p:notesMasterIdLst>
  <p:handoutMasterIdLst>
    <p:handoutMasterId r:id="rId27"/>
  </p:handoutMasterIdLst>
  <p:sldIdLst>
    <p:sldId id="256" r:id="rId5"/>
    <p:sldId id="265" r:id="rId6"/>
    <p:sldId id="266" r:id="rId7"/>
    <p:sldId id="267" r:id="rId8"/>
    <p:sldId id="268" r:id="rId9"/>
    <p:sldId id="269" r:id="rId10"/>
    <p:sldId id="270" r:id="rId11"/>
    <p:sldId id="272" r:id="rId12"/>
    <p:sldId id="273" r:id="rId13"/>
    <p:sldId id="271" r:id="rId14"/>
    <p:sldId id="274" r:id="rId15"/>
    <p:sldId id="275" r:id="rId16"/>
    <p:sldId id="276" r:id="rId17"/>
    <p:sldId id="277" r:id="rId18"/>
    <p:sldId id="278" r:id="rId19"/>
    <p:sldId id="279" r:id="rId20"/>
    <p:sldId id="281" r:id="rId21"/>
    <p:sldId id="282" r:id="rId22"/>
    <p:sldId id="283" r:id="rId23"/>
    <p:sldId id="284"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p:cViewPr varScale="1">
        <p:scale>
          <a:sx n="90" d="100"/>
          <a:sy n="90" d="100"/>
        </p:scale>
        <p:origin x="660"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965"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6EE358-2A71-49B1-907C-5C7D8C2DE5C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AB762B1-C3BB-4FD6-B89F-109D3C26B8E8}">
      <dgm:prSet/>
      <dgm:spPr/>
      <dgm:t>
        <a:bodyPr/>
        <a:lstStyle/>
        <a:p>
          <a:r>
            <a:rPr lang="en-US"/>
            <a:t>Preliminary evidence indicates that both the rate and severity of IPV, sexual assault, child maltreatment and other forms of interpersonal violence have increased in the wake of “stay-at-home” and social distancing guidelines related to COVID-19 while reporting and service access have declined. </a:t>
          </a:r>
        </a:p>
      </dgm:t>
    </dgm:pt>
    <dgm:pt modelId="{16F0C731-9699-4524-A7C9-01BED3678A7D}" type="parTrans" cxnId="{F774B4D0-B649-4A2C-B8D5-2EA099D37576}">
      <dgm:prSet/>
      <dgm:spPr/>
      <dgm:t>
        <a:bodyPr/>
        <a:lstStyle/>
        <a:p>
          <a:endParaRPr lang="en-US"/>
        </a:p>
      </dgm:t>
    </dgm:pt>
    <dgm:pt modelId="{FAA3AC0D-DA8C-4DA7-8C51-F8C75D61DDE5}" type="sibTrans" cxnId="{F774B4D0-B649-4A2C-B8D5-2EA099D37576}">
      <dgm:prSet/>
      <dgm:spPr/>
      <dgm:t>
        <a:bodyPr/>
        <a:lstStyle/>
        <a:p>
          <a:endParaRPr lang="en-US"/>
        </a:p>
      </dgm:t>
    </dgm:pt>
    <dgm:pt modelId="{05EF544F-07CB-45B1-99F8-1742814575DC}">
      <dgm:prSet/>
      <dgm:spPr/>
      <dgm:t>
        <a:bodyPr/>
        <a:lstStyle/>
        <a:p>
          <a:r>
            <a:rPr lang="en-US"/>
            <a:t>A recent study indicates DV rose at least 8% (Piquero et al., 2021). </a:t>
          </a:r>
        </a:p>
      </dgm:t>
    </dgm:pt>
    <dgm:pt modelId="{8E2F5C18-3685-45F2-88DB-F4012924D0E8}" type="parTrans" cxnId="{4DF3BDA3-7896-4A6C-8D17-CF0D710CF8B6}">
      <dgm:prSet/>
      <dgm:spPr/>
      <dgm:t>
        <a:bodyPr/>
        <a:lstStyle/>
        <a:p>
          <a:endParaRPr lang="en-US"/>
        </a:p>
      </dgm:t>
    </dgm:pt>
    <dgm:pt modelId="{45DAAED4-FB2F-45B6-9177-72827FCB6DB4}" type="sibTrans" cxnId="{4DF3BDA3-7896-4A6C-8D17-CF0D710CF8B6}">
      <dgm:prSet/>
      <dgm:spPr/>
      <dgm:t>
        <a:bodyPr/>
        <a:lstStyle/>
        <a:p>
          <a:endParaRPr lang="en-US"/>
        </a:p>
      </dgm:t>
    </dgm:pt>
    <dgm:pt modelId="{905660A1-C32E-43DC-A682-48DA55FF2C26}">
      <dgm:prSet/>
      <dgm:spPr/>
      <dgm:t>
        <a:bodyPr/>
        <a:lstStyle/>
        <a:p>
          <a:r>
            <a:rPr lang="en-US"/>
            <a:t>The COVID-19 pandemic is occurring alongside what is often referred to as a “second” pandemic of racial injustice in the United States, with BIPOC at heightened risk for both interpersonal violence and COVID-19. </a:t>
          </a:r>
        </a:p>
      </dgm:t>
    </dgm:pt>
    <dgm:pt modelId="{EE22A35C-0253-435F-8A12-02DCEEE9187B}" type="parTrans" cxnId="{3ADA5FD1-EBCE-4920-8E98-54507F842B8B}">
      <dgm:prSet/>
      <dgm:spPr/>
      <dgm:t>
        <a:bodyPr/>
        <a:lstStyle/>
        <a:p>
          <a:endParaRPr lang="en-US"/>
        </a:p>
      </dgm:t>
    </dgm:pt>
    <dgm:pt modelId="{86C126D5-8ADA-414F-999D-E135CC77EBD6}" type="sibTrans" cxnId="{3ADA5FD1-EBCE-4920-8E98-54507F842B8B}">
      <dgm:prSet/>
      <dgm:spPr/>
      <dgm:t>
        <a:bodyPr/>
        <a:lstStyle/>
        <a:p>
          <a:endParaRPr lang="en-US"/>
        </a:p>
      </dgm:t>
    </dgm:pt>
    <dgm:pt modelId="{6778C2F8-5762-44C0-AD2B-C4329BF47734}">
      <dgm:prSet/>
      <dgm:spPr/>
      <dgm:t>
        <a:bodyPr/>
        <a:lstStyle/>
        <a:p>
          <a:r>
            <a:rPr lang="en-US"/>
            <a:t>Hotlines across the nation have seen a surge of use from people in unsafe situations who are unable to leave their homes (Jaramillo, 2020) though some research indicates that survivors often feel less safe reaching out for help or calling the police while in close proximity to the abusive partner ( National Domestic Violence Hotline (NDVH), n.d.; SAMHSA, 2020). </a:t>
          </a:r>
        </a:p>
      </dgm:t>
    </dgm:pt>
    <dgm:pt modelId="{DF526F11-CD0C-4BC2-A106-EC679E89B4B3}" type="parTrans" cxnId="{0DD8A065-D489-4A2C-B9AD-D2D06A24FBD1}">
      <dgm:prSet/>
      <dgm:spPr/>
      <dgm:t>
        <a:bodyPr/>
        <a:lstStyle/>
        <a:p>
          <a:endParaRPr lang="en-US"/>
        </a:p>
      </dgm:t>
    </dgm:pt>
    <dgm:pt modelId="{3E7D530C-56BE-4B55-98A9-50C7F15E1A37}" type="sibTrans" cxnId="{0DD8A065-D489-4A2C-B9AD-D2D06A24FBD1}">
      <dgm:prSet/>
      <dgm:spPr/>
      <dgm:t>
        <a:bodyPr/>
        <a:lstStyle/>
        <a:p>
          <a:endParaRPr lang="en-US"/>
        </a:p>
      </dgm:t>
    </dgm:pt>
    <dgm:pt modelId="{C576B332-8343-4726-A2CA-3889FC7C1C46}" type="pres">
      <dgm:prSet presAssocID="{816EE358-2A71-49B1-907C-5C7D8C2DE5CB}" presName="linear" presStyleCnt="0">
        <dgm:presLayoutVars>
          <dgm:animLvl val="lvl"/>
          <dgm:resizeHandles val="exact"/>
        </dgm:presLayoutVars>
      </dgm:prSet>
      <dgm:spPr/>
    </dgm:pt>
    <dgm:pt modelId="{04AD884F-9555-42B9-838C-7648F066A01D}" type="pres">
      <dgm:prSet presAssocID="{4AB762B1-C3BB-4FD6-B89F-109D3C26B8E8}" presName="parentText" presStyleLbl="node1" presStyleIdx="0" presStyleCnt="4">
        <dgm:presLayoutVars>
          <dgm:chMax val="0"/>
          <dgm:bulletEnabled val="1"/>
        </dgm:presLayoutVars>
      </dgm:prSet>
      <dgm:spPr/>
    </dgm:pt>
    <dgm:pt modelId="{8AAAE961-3D3C-496A-AF14-9AA751070A75}" type="pres">
      <dgm:prSet presAssocID="{FAA3AC0D-DA8C-4DA7-8C51-F8C75D61DDE5}" presName="spacer" presStyleCnt="0"/>
      <dgm:spPr/>
    </dgm:pt>
    <dgm:pt modelId="{E702C969-4FFB-47F2-A7FE-A94DF7244228}" type="pres">
      <dgm:prSet presAssocID="{05EF544F-07CB-45B1-99F8-1742814575DC}" presName="parentText" presStyleLbl="node1" presStyleIdx="1" presStyleCnt="4">
        <dgm:presLayoutVars>
          <dgm:chMax val="0"/>
          <dgm:bulletEnabled val="1"/>
        </dgm:presLayoutVars>
      </dgm:prSet>
      <dgm:spPr/>
    </dgm:pt>
    <dgm:pt modelId="{E4877555-C78E-45D8-AAF2-15AD8F342B75}" type="pres">
      <dgm:prSet presAssocID="{45DAAED4-FB2F-45B6-9177-72827FCB6DB4}" presName="spacer" presStyleCnt="0"/>
      <dgm:spPr/>
    </dgm:pt>
    <dgm:pt modelId="{7DBF0F28-2243-4198-80D1-2F0913A697F7}" type="pres">
      <dgm:prSet presAssocID="{905660A1-C32E-43DC-A682-48DA55FF2C26}" presName="parentText" presStyleLbl="node1" presStyleIdx="2" presStyleCnt="4">
        <dgm:presLayoutVars>
          <dgm:chMax val="0"/>
          <dgm:bulletEnabled val="1"/>
        </dgm:presLayoutVars>
      </dgm:prSet>
      <dgm:spPr/>
    </dgm:pt>
    <dgm:pt modelId="{A5B64812-EBDD-45D1-86A4-4357DE4613D6}" type="pres">
      <dgm:prSet presAssocID="{86C126D5-8ADA-414F-999D-E135CC77EBD6}" presName="spacer" presStyleCnt="0"/>
      <dgm:spPr/>
    </dgm:pt>
    <dgm:pt modelId="{C62A3E42-EAD1-43A6-81C6-CE1275578AF8}" type="pres">
      <dgm:prSet presAssocID="{6778C2F8-5762-44C0-AD2B-C4329BF47734}" presName="parentText" presStyleLbl="node1" presStyleIdx="3" presStyleCnt="4">
        <dgm:presLayoutVars>
          <dgm:chMax val="0"/>
          <dgm:bulletEnabled val="1"/>
        </dgm:presLayoutVars>
      </dgm:prSet>
      <dgm:spPr/>
    </dgm:pt>
  </dgm:ptLst>
  <dgm:cxnLst>
    <dgm:cxn modelId="{55392411-9B41-4537-8407-B0FF15F89231}" type="presOf" srcId="{6778C2F8-5762-44C0-AD2B-C4329BF47734}" destId="{C62A3E42-EAD1-43A6-81C6-CE1275578AF8}" srcOrd="0" destOrd="0" presId="urn:microsoft.com/office/officeart/2005/8/layout/vList2"/>
    <dgm:cxn modelId="{6E0BE71B-C743-4A29-8FBA-63C6EEE1D7DF}" type="presOf" srcId="{905660A1-C32E-43DC-A682-48DA55FF2C26}" destId="{7DBF0F28-2243-4198-80D1-2F0913A697F7}" srcOrd="0" destOrd="0" presId="urn:microsoft.com/office/officeart/2005/8/layout/vList2"/>
    <dgm:cxn modelId="{76B9F31D-658A-48C7-A04B-DABF77ADC5E0}" type="presOf" srcId="{4AB762B1-C3BB-4FD6-B89F-109D3C26B8E8}" destId="{04AD884F-9555-42B9-838C-7648F066A01D}" srcOrd="0" destOrd="0" presId="urn:microsoft.com/office/officeart/2005/8/layout/vList2"/>
    <dgm:cxn modelId="{9C78E13C-B52D-4652-B3F0-574330D16DD1}" type="presOf" srcId="{05EF544F-07CB-45B1-99F8-1742814575DC}" destId="{E702C969-4FFB-47F2-A7FE-A94DF7244228}" srcOrd="0" destOrd="0" presId="urn:microsoft.com/office/officeart/2005/8/layout/vList2"/>
    <dgm:cxn modelId="{0DD8A065-D489-4A2C-B9AD-D2D06A24FBD1}" srcId="{816EE358-2A71-49B1-907C-5C7D8C2DE5CB}" destId="{6778C2F8-5762-44C0-AD2B-C4329BF47734}" srcOrd="3" destOrd="0" parTransId="{DF526F11-CD0C-4BC2-A106-EC679E89B4B3}" sibTransId="{3E7D530C-56BE-4B55-98A9-50C7F15E1A37}"/>
    <dgm:cxn modelId="{AB9A3F94-D59A-426D-9EF4-7B676125A149}" type="presOf" srcId="{816EE358-2A71-49B1-907C-5C7D8C2DE5CB}" destId="{C576B332-8343-4726-A2CA-3889FC7C1C46}" srcOrd="0" destOrd="0" presId="urn:microsoft.com/office/officeart/2005/8/layout/vList2"/>
    <dgm:cxn modelId="{4DF3BDA3-7896-4A6C-8D17-CF0D710CF8B6}" srcId="{816EE358-2A71-49B1-907C-5C7D8C2DE5CB}" destId="{05EF544F-07CB-45B1-99F8-1742814575DC}" srcOrd="1" destOrd="0" parTransId="{8E2F5C18-3685-45F2-88DB-F4012924D0E8}" sibTransId="{45DAAED4-FB2F-45B6-9177-72827FCB6DB4}"/>
    <dgm:cxn modelId="{F774B4D0-B649-4A2C-B8D5-2EA099D37576}" srcId="{816EE358-2A71-49B1-907C-5C7D8C2DE5CB}" destId="{4AB762B1-C3BB-4FD6-B89F-109D3C26B8E8}" srcOrd="0" destOrd="0" parTransId="{16F0C731-9699-4524-A7C9-01BED3678A7D}" sibTransId="{FAA3AC0D-DA8C-4DA7-8C51-F8C75D61DDE5}"/>
    <dgm:cxn modelId="{3ADA5FD1-EBCE-4920-8E98-54507F842B8B}" srcId="{816EE358-2A71-49B1-907C-5C7D8C2DE5CB}" destId="{905660A1-C32E-43DC-A682-48DA55FF2C26}" srcOrd="2" destOrd="0" parTransId="{EE22A35C-0253-435F-8A12-02DCEEE9187B}" sibTransId="{86C126D5-8ADA-414F-999D-E135CC77EBD6}"/>
    <dgm:cxn modelId="{35BD6148-629B-4E89-8D7B-E0560E26FFE0}" type="presParOf" srcId="{C576B332-8343-4726-A2CA-3889FC7C1C46}" destId="{04AD884F-9555-42B9-838C-7648F066A01D}" srcOrd="0" destOrd="0" presId="urn:microsoft.com/office/officeart/2005/8/layout/vList2"/>
    <dgm:cxn modelId="{00D1BCAB-C5E2-4F1F-9EAE-1EC28F610FBA}" type="presParOf" srcId="{C576B332-8343-4726-A2CA-3889FC7C1C46}" destId="{8AAAE961-3D3C-496A-AF14-9AA751070A75}" srcOrd="1" destOrd="0" presId="urn:microsoft.com/office/officeart/2005/8/layout/vList2"/>
    <dgm:cxn modelId="{B291B117-E3D5-4602-9F1B-300F098EF968}" type="presParOf" srcId="{C576B332-8343-4726-A2CA-3889FC7C1C46}" destId="{E702C969-4FFB-47F2-A7FE-A94DF7244228}" srcOrd="2" destOrd="0" presId="urn:microsoft.com/office/officeart/2005/8/layout/vList2"/>
    <dgm:cxn modelId="{DA0D8F0B-44C3-4E61-BEC3-8259FF723F0F}" type="presParOf" srcId="{C576B332-8343-4726-A2CA-3889FC7C1C46}" destId="{E4877555-C78E-45D8-AAF2-15AD8F342B75}" srcOrd="3" destOrd="0" presId="urn:microsoft.com/office/officeart/2005/8/layout/vList2"/>
    <dgm:cxn modelId="{F053E79C-B6A6-4938-A3F0-D59157D75F40}" type="presParOf" srcId="{C576B332-8343-4726-A2CA-3889FC7C1C46}" destId="{7DBF0F28-2243-4198-80D1-2F0913A697F7}" srcOrd="4" destOrd="0" presId="urn:microsoft.com/office/officeart/2005/8/layout/vList2"/>
    <dgm:cxn modelId="{EA44B99B-BC52-4665-95E9-060C3444442C}" type="presParOf" srcId="{C576B332-8343-4726-A2CA-3889FC7C1C46}" destId="{A5B64812-EBDD-45D1-86A4-4357DE4613D6}" srcOrd="5" destOrd="0" presId="urn:microsoft.com/office/officeart/2005/8/layout/vList2"/>
    <dgm:cxn modelId="{2348426D-B2BA-4F93-AE50-CCDF2B45EB63}" type="presParOf" srcId="{C576B332-8343-4726-A2CA-3889FC7C1C46}" destId="{C62A3E42-EAD1-43A6-81C6-CE1275578AF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9818FF-BD6A-4346-995F-79E45340890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BE8B92E-3802-45D2-B4D2-13CE24DE8963}">
      <dgm:prSet/>
      <dgm:spPr/>
      <dgm:t>
        <a:bodyPr/>
        <a:lstStyle/>
        <a:p>
          <a:r>
            <a:rPr lang="en-US" b="1"/>
            <a:t>53 participants, 82% female-identified </a:t>
          </a:r>
          <a:endParaRPr lang="en-US"/>
        </a:p>
      </dgm:t>
    </dgm:pt>
    <dgm:pt modelId="{0204D0CD-3E5B-40C5-930E-C61F9DEB0F3A}" type="parTrans" cxnId="{08DC7A4A-281E-4D1E-8396-D634AF5B715C}">
      <dgm:prSet/>
      <dgm:spPr/>
      <dgm:t>
        <a:bodyPr/>
        <a:lstStyle/>
        <a:p>
          <a:endParaRPr lang="en-US"/>
        </a:p>
      </dgm:t>
    </dgm:pt>
    <dgm:pt modelId="{622348A7-0177-455C-A859-D0EBF61DFF83}" type="sibTrans" cxnId="{08DC7A4A-281E-4D1E-8396-D634AF5B715C}">
      <dgm:prSet/>
      <dgm:spPr/>
      <dgm:t>
        <a:bodyPr/>
        <a:lstStyle/>
        <a:p>
          <a:endParaRPr lang="en-US"/>
        </a:p>
      </dgm:t>
    </dgm:pt>
    <dgm:pt modelId="{0F6C4424-2886-428D-9F2D-538E8E4FBBC0}">
      <dgm:prSet/>
      <dgm:spPr/>
      <dgm:t>
        <a:bodyPr/>
        <a:lstStyle/>
        <a:p>
          <a:r>
            <a:rPr lang="en-US"/>
            <a:t>24% needed COVID-19 test and could not get one </a:t>
          </a:r>
        </a:p>
      </dgm:t>
    </dgm:pt>
    <dgm:pt modelId="{FB17CBF1-1A0A-41D0-AD0F-30131DFCF0E1}" type="parTrans" cxnId="{6916E5C5-5547-49F9-B385-9A72457AFB0E}">
      <dgm:prSet/>
      <dgm:spPr/>
      <dgm:t>
        <a:bodyPr/>
        <a:lstStyle/>
        <a:p>
          <a:endParaRPr lang="en-US"/>
        </a:p>
      </dgm:t>
    </dgm:pt>
    <dgm:pt modelId="{264DEDE9-93BF-45EA-AA86-CA6A01375D5E}" type="sibTrans" cxnId="{6916E5C5-5547-49F9-B385-9A72457AFB0E}">
      <dgm:prSet/>
      <dgm:spPr/>
      <dgm:t>
        <a:bodyPr/>
        <a:lstStyle/>
        <a:p>
          <a:endParaRPr lang="en-US"/>
        </a:p>
      </dgm:t>
    </dgm:pt>
    <dgm:pt modelId="{C2545131-B2A8-4C7C-B642-552F2BC798C6}">
      <dgm:prSet/>
      <dgm:spPr/>
      <dgm:t>
        <a:bodyPr/>
        <a:lstStyle/>
        <a:p>
          <a:r>
            <a:rPr lang="en-US"/>
            <a:t>18% lost own job, 42% had household member lose job, 62% essential workers</a:t>
          </a:r>
        </a:p>
      </dgm:t>
    </dgm:pt>
    <dgm:pt modelId="{54BA2F40-0DA2-494E-8143-1FBA9E3C7FB4}" type="parTrans" cxnId="{F1A37BFB-63DE-475B-B7E3-54F2DD0FC13F}">
      <dgm:prSet/>
      <dgm:spPr/>
      <dgm:t>
        <a:bodyPr/>
        <a:lstStyle/>
        <a:p>
          <a:endParaRPr lang="en-US"/>
        </a:p>
      </dgm:t>
    </dgm:pt>
    <dgm:pt modelId="{292B01E5-D6CB-4901-BD70-FEDF7C0F37EE}" type="sibTrans" cxnId="{F1A37BFB-63DE-475B-B7E3-54F2DD0FC13F}">
      <dgm:prSet/>
      <dgm:spPr/>
      <dgm:t>
        <a:bodyPr/>
        <a:lstStyle/>
        <a:p>
          <a:endParaRPr lang="en-US"/>
        </a:p>
      </dgm:t>
    </dgm:pt>
    <dgm:pt modelId="{C7A7C678-E10E-4797-A63E-1AC1DFD0E696}">
      <dgm:prSet/>
      <dgm:spPr/>
      <dgm:t>
        <a:bodyPr/>
        <a:lstStyle/>
        <a:p>
          <a:r>
            <a:rPr lang="en-US"/>
            <a:t>Relationship difficulty in the home unit increased for 80.9% of participants. </a:t>
          </a:r>
        </a:p>
      </dgm:t>
    </dgm:pt>
    <dgm:pt modelId="{35216062-0448-42F4-8456-DE18C7318AD8}" type="parTrans" cxnId="{8958AE95-D764-4564-AFBA-F292AB79592C}">
      <dgm:prSet/>
      <dgm:spPr/>
      <dgm:t>
        <a:bodyPr/>
        <a:lstStyle/>
        <a:p>
          <a:endParaRPr lang="en-US"/>
        </a:p>
      </dgm:t>
    </dgm:pt>
    <dgm:pt modelId="{8B0D8152-0B5A-4DF2-A1A4-EC8864F8D36C}" type="sibTrans" cxnId="{8958AE95-D764-4564-AFBA-F292AB79592C}">
      <dgm:prSet/>
      <dgm:spPr/>
      <dgm:t>
        <a:bodyPr/>
        <a:lstStyle/>
        <a:p>
          <a:endParaRPr lang="en-US"/>
        </a:p>
      </dgm:t>
    </dgm:pt>
    <dgm:pt modelId="{8D2C7E68-F0B4-4005-8213-2DD0E3D6138A}">
      <dgm:prSet/>
      <dgm:spPr/>
      <dgm:t>
        <a:bodyPr/>
        <a:lstStyle/>
        <a:p>
          <a:r>
            <a:rPr lang="en-US"/>
            <a:t>40% experienced safety decrease since COVID-19</a:t>
          </a:r>
        </a:p>
      </dgm:t>
    </dgm:pt>
    <dgm:pt modelId="{BE36646A-96E9-4741-A6BB-08470715BBF9}" type="parTrans" cxnId="{6CBF18F5-D8C9-4D1A-9EDD-65B35A110648}">
      <dgm:prSet/>
      <dgm:spPr/>
      <dgm:t>
        <a:bodyPr/>
        <a:lstStyle/>
        <a:p>
          <a:endParaRPr lang="en-US"/>
        </a:p>
      </dgm:t>
    </dgm:pt>
    <dgm:pt modelId="{77D89988-ED4A-4A39-B2E8-7023D2F2EA16}" type="sibTrans" cxnId="{6CBF18F5-D8C9-4D1A-9EDD-65B35A110648}">
      <dgm:prSet/>
      <dgm:spPr/>
      <dgm:t>
        <a:bodyPr/>
        <a:lstStyle/>
        <a:p>
          <a:endParaRPr lang="en-US"/>
        </a:p>
      </dgm:t>
    </dgm:pt>
    <dgm:pt modelId="{B7CB8591-1DAB-46BC-AC07-83EEB37D3AD3}" type="pres">
      <dgm:prSet presAssocID="{8A9818FF-BD6A-4346-995F-79E45340890E}" presName="linear" presStyleCnt="0">
        <dgm:presLayoutVars>
          <dgm:animLvl val="lvl"/>
          <dgm:resizeHandles val="exact"/>
        </dgm:presLayoutVars>
      </dgm:prSet>
      <dgm:spPr/>
    </dgm:pt>
    <dgm:pt modelId="{DDEE6BE3-CF57-404F-9DBB-8AB54EAF5158}" type="pres">
      <dgm:prSet presAssocID="{7BE8B92E-3802-45D2-B4D2-13CE24DE8963}" presName="parentText" presStyleLbl="node1" presStyleIdx="0" presStyleCnt="5">
        <dgm:presLayoutVars>
          <dgm:chMax val="0"/>
          <dgm:bulletEnabled val="1"/>
        </dgm:presLayoutVars>
      </dgm:prSet>
      <dgm:spPr/>
    </dgm:pt>
    <dgm:pt modelId="{D760DF1A-E2DE-4ED7-8947-8EF117DA7F1B}" type="pres">
      <dgm:prSet presAssocID="{622348A7-0177-455C-A859-D0EBF61DFF83}" presName="spacer" presStyleCnt="0"/>
      <dgm:spPr/>
    </dgm:pt>
    <dgm:pt modelId="{BE291559-9858-42BC-84AF-69DE3B8BEEA4}" type="pres">
      <dgm:prSet presAssocID="{0F6C4424-2886-428D-9F2D-538E8E4FBBC0}" presName="parentText" presStyleLbl="node1" presStyleIdx="1" presStyleCnt="5">
        <dgm:presLayoutVars>
          <dgm:chMax val="0"/>
          <dgm:bulletEnabled val="1"/>
        </dgm:presLayoutVars>
      </dgm:prSet>
      <dgm:spPr/>
    </dgm:pt>
    <dgm:pt modelId="{D2C68446-FA83-48AB-B794-3E3C490C2F28}" type="pres">
      <dgm:prSet presAssocID="{264DEDE9-93BF-45EA-AA86-CA6A01375D5E}" presName="spacer" presStyleCnt="0"/>
      <dgm:spPr/>
    </dgm:pt>
    <dgm:pt modelId="{72943CA4-05A9-4C50-90C3-06AB45D5ACBC}" type="pres">
      <dgm:prSet presAssocID="{C2545131-B2A8-4C7C-B642-552F2BC798C6}" presName="parentText" presStyleLbl="node1" presStyleIdx="2" presStyleCnt="5">
        <dgm:presLayoutVars>
          <dgm:chMax val="0"/>
          <dgm:bulletEnabled val="1"/>
        </dgm:presLayoutVars>
      </dgm:prSet>
      <dgm:spPr/>
    </dgm:pt>
    <dgm:pt modelId="{FEE9376F-1301-444D-AB86-3C12B80777BA}" type="pres">
      <dgm:prSet presAssocID="{292B01E5-D6CB-4901-BD70-FEDF7C0F37EE}" presName="spacer" presStyleCnt="0"/>
      <dgm:spPr/>
    </dgm:pt>
    <dgm:pt modelId="{9A8E2DF4-E960-4069-BB48-E653A0FEC675}" type="pres">
      <dgm:prSet presAssocID="{C7A7C678-E10E-4797-A63E-1AC1DFD0E696}" presName="parentText" presStyleLbl="node1" presStyleIdx="3" presStyleCnt="5">
        <dgm:presLayoutVars>
          <dgm:chMax val="0"/>
          <dgm:bulletEnabled val="1"/>
        </dgm:presLayoutVars>
      </dgm:prSet>
      <dgm:spPr/>
    </dgm:pt>
    <dgm:pt modelId="{C1870D36-58F3-433D-B52C-F2F3F4ED79C1}" type="pres">
      <dgm:prSet presAssocID="{8B0D8152-0B5A-4DF2-A1A4-EC8864F8D36C}" presName="spacer" presStyleCnt="0"/>
      <dgm:spPr/>
    </dgm:pt>
    <dgm:pt modelId="{0EB8FB06-9A26-483F-99BA-3E54B2F41827}" type="pres">
      <dgm:prSet presAssocID="{8D2C7E68-F0B4-4005-8213-2DD0E3D6138A}" presName="parentText" presStyleLbl="node1" presStyleIdx="4" presStyleCnt="5">
        <dgm:presLayoutVars>
          <dgm:chMax val="0"/>
          <dgm:bulletEnabled val="1"/>
        </dgm:presLayoutVars>
      </dgm:prSet>
      <dgm:spPr/>
    </dgm:pt>
  </dgm:ptLst>
  <dgm:cxnLst>
    <dgm:cxn modelId="{BB87EE1D-DBC6-4057-BE18-045680576C89}" type="presOf" srcId="{7BE8B92E-3802-45D2-B4D2-13CE24DE8963}" destId="{DDEE6BE3-CF57-404F-9DBB-8AB54EAF5158}" srcOrd="0" destOrd="0" presId="urn:microsoft.com/office/officeart/2005/8/layout/vList2"/>
    <dgm:cxn modelId="{6C17E030-DAF7-438A-BBFB-4B80914E3244}" type="presOf" srcId="{C7A7C678-E10E-4797-A63E-1AC1DFD0E696}" destId="{9A8E2DF4-E960-4069-BB48-E653A0FEC675}" srcOrd="0" destOrd="0" presId="urn:microsoft.com/office/officeart/2005/8/layout/vList2"/>
    <dgm:cxn modelId="{08DC7A4A-281E-4D1E-8396-D634AF5B715C}" srcId="{8A9818FF-BD6A-4346-995F-79E45340890E}" destId="{7BE8B92E-3802-45D2-B4D2-13CE24DE8963}" srcOrd="0" destOrd="0" parTransId="{0204D0CD-3E5B-40C5-930E-C61F9DEB0F3A}" sibTransId="{622348A7-0177-455C-A859-D0EBF61DFF83}"/>
    <dgm:cxn modelId="{5C3EE64C-8A13-4FCC-B4E1-137CE86963DC}" type="presOf" srcId="{8D2C7E68-F0B4-4005-8213-2DD0E3D6138A}" destId="{0EB8FB06-9A26-483F-99BA-3E54B2F41827}" srcOrd="0" destOrd="0" presId="urn:microsoft.com/office/officeart/2005/8/layout/vList2"/>
    <dgm:cxn modelId="{4ABD467D-6859-405B-8FE3-FA03EE8445A9}" type="presOf" srcId="{8A9818FF-BD6A-4346-995F-79E45340890E}" destId="{B7CB8591-1DAB-46BC-AC07-83EEB37D3AD3}" srcOrd="0" destOrd="0" presId="urn:microsoft.com/office/officeart/2005/8/layout/vList2"/>
    <dgm:cxn modelId="{8958AE95-D764-4564-AFBA-F292AB79592C}" srcId="{8A9818FF-BD6A-4346-995F-79E45340890E}" destId="{C7A7C678-E10E-4797-A63E-1AC1DFD0E696}" srcOrd="3" destOrd="0" parTransId="{35216062-0448-42F4-8456-DE18C7318AD8}" sibTransId="{8B0D8152-0B5A-4DF2-A1A4-EC8864F8D36C}"/>
    <dgm:cxn modelId="{6916E5C5-5547-49F9-B385-9A72457AFB0E}" srcId="{8A9818FF-BD6A-4346-995F-79E45340890E}" destId="{0F6C4424-2886-428D-9F2D-538E8E4FBBC0}" srcOrd="1" destOrd="0" parTransId="{FB17CBF1-1A0A-41D0-AD0F-30131DFCF0E1}" sibTransId="{264DEDE9-93BF-45EA-AA86-CA6A01375D5E}"/>
    <dgm:cxn modelId="{CC771DCA-5513-4CC2-AF4A-17CA4B024164}" type="presOf" srcId="{0F6C4424-2886-428D-9F2D-538E8E4FBBC0}" destId="{BE291559-9858-42BC-84AF-69DE3B8BEEA4}" srcOrd="0" destOrd="0" presId="urn:microsoft.com/office/officeart/2005/8/layout/vList2"/>
    <dgm:cxn modelId="{253C84D8-23BC-4703-AC28-14F5322FAD5F}" type="presOf" srcId="{C2545131-B2A8-4C7C-B642-552F2BC798C6}" destId="{72943CA4-05A9-4C50-90C3-06AB45D5ACBC}" srcOrd="0" destOrd="0" presId="urn:microsoft.com/office/officeart/2005/8/layout/vList2"/>
    <dgm:cxn modelId="{6CBF18F5-D8C9-4D1A-9EDD-65B35A110648}" srcId="{8A9818FF-BD6A-4346-995F-79E45340890E}" destId="{8D2C7E68-F0B4-4005-8213-2DD0E3D6138A}" srcOrd="4" destOrd="0" parTransId="{BE36646A-96E9-4741-A6BB-08470715BBF9}" sibTransId="{77D89988-ED4A-4A39-B2E8-7023D2F2EA16}"/>
    <dgm:cxn modelId="{F1A37BFB-63DE-475B-B7E3-54F2DD0FC13F}" srcId="{8A9818FF-BD6A-4346-995F-79E45340890E}" destId="{C2545131-B2A8-4C7C-B642-552F2BC798C6}" srcOrd="2" destOrd="0" parTransId="{54BA2F40-0DA2-494E-8143-1FBA9E3C7FB4}" sibTransId="{292B01E5-D6CB-4901-BD70-FEDF7C0F37EE}"/>
    <dgm:cxn modelId="{B5375CE3-EEEB-4489-B8E0-E2094C6C0F0D}" type="presParOf" srcId="{B7CB8591-1DAB-46BC-AC07-83EEB37D3AD3}" destId="{DDEE6BE3-CF57-404F-9DBB-8AB54EAF5158}" srcOrd="0" destOrd="0" presId="urn:microsoft.com/office/officeart/2005/8/layout/vList2"/>
    <dgm:cxn modelId="{CAF66662-8C9F-4184-9071-32EA86AEE54D}" type="presParOf" srcId="{B7CB8591-1DAB-46BC-AC07-83EEB37D3AD3}" destId="{D760DF1A-E2DE-4ED7-8947-8EF117DA7F1B}" srcOrd="1" destOrd="0" presId="urn:microsoft.com/office/officeart/2005/8/layout/vList2"/>
    <dgm:cxn modelId="{93711A0B-978D-4740-81BF-F3EE7E26C775}" type="presParOf" srcId="{B7CB8591-1DAB-46BC-AC07-83EEB37D3AD3}" destId="{BE291559-9858-42BC-84AF-69DE3B8BEEA4}" srcOrd="2" destOrd="0" presId="urn:microsoft.com/office/officeart/2005/8/layout/vList2"/>
    <dgm:cxn modelId="{44B5E23F-38AF-43E8-975A-3A76F27239CD}" type="presParOf" srcId="{B7CB8591-1DAB-46BC-AC07-83EEB37D3AD3}" destId="{D2C68446-FA83-48AB-B794-3E3C490C2F28}" srcOrd="3" destOrd="0" presId="urn:microsoft.com/office/officeart/2005/8/layout/vList2"/>
    <dgm:cxn modelId="{F02B1984-180D-474D-A76C-8B1033D274AB}" type="presParOf" srcId="{B7CB8591-1DAB-46BC-AC07-83EEB37D3AD3}" destId="{72943CA4-05A9-4C50-90C3-06AB45D5ACBC}" srcOrd="4" destOrd="0" presId="urn:microsoft.com/office/officeart/2005/8/layout/vList2"/>
    <dgm:cxn modelId="{77CD7BAC-3CD4-4FE8-96FC-D9331EAD3DC9}" type="presParOf" srcId="{B7CB8591-1DAB-46BC-AC07-83EEB37D3AD3}" destId="{FEE9376F-1301-444D-AB86-3C12B80777BA}" srcOrd="5" destOrd="0" presId="urn:microsoft.com/office/officeart/2005/8/layout/vList2"/>
    <dgm:cxn modelId="{F2B285BD-11A5-450A-9700-E961E40FB285}" type="presParOf" srcId="{B7CB8591-1DAB-46BC-AC07-83EEB37D3AD3}" destId="{9A8E2DF4-E960-4069-BB48-E653A0FEC675}" srcOrd="6" destOrd="0" presId="urn:microsoft.com/office/officeart/2005/8/layout/vList2"/>
    <dgm:cxn modelId="{F5F1597A-45B5-4D7F-B7E4-5268FF38C3CB}" type="presParOf" srcId="{B7CB8591-1DAB-46BC-AC07-83EEB37D3AD3}" destId="{C1870D36-58F3-433D-B52C-F2F3F4ED79C1}" srcOrd="7" destOrd="0" presId="urn:microsoft.com/office/officeart/2005/8/layout/vList2"/>
    <dgm:cxn modelId="{26982405-07CB-4953-8E02-301501913E72}" type="presParOf" srcId="{B7CB8591-1DAB-46BC-AC07-83EEB37D3AD3}" destId="{0EB8FB06-9A26-483F-99BA-3E54B2F418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663E18-113F-4F76-8FC0-FB1FBE78318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A68DFD1-5EBB-40D8-B132-216E88B889C9}">
      <dgm:prSet/>
      <dgm:spPr/>
      <dgm:t>
        <a:bodyPr/>
        <a:lstStyle/>
        <a:p>
          <a:r>
            <a:rPr lang="en-US"/>
            <a:t>Family safety broadly has decreased: Study of Texas survivors 50+ found 52% had seen increase in relationship difficulty </a:t>
          </a:r>
        </a:p>
      </dgm:t>
    </dgm:pt>
    <dgm:pt modelId="{0213FE8D-D590-4D2E-AAAF-15C6CDCCB8EA}" type="parTrans" cxnId="{071CBB9F-321A-4642-B609-E2A4B466AE6B}">
      <dgm:prSet/>
      <dgm:spPr/>
      <dgm:t>
        <a:bodyPr/>
        <a:lstStyle/>
        <a:p>
          <a:endParaRPr lang="en-US"/>
        </a:p>
      </dgm:t>
    </dgm:pt>
    <dgm:pt modelId="{AF2FF34D-9AC6-4D9A-AF7C-1688F58D3DFB}" type="sibTrans" cxnId="{071CBB9F-321A-4642-B609-E2A4B466AE6B}">
      <dgm:prSet/>
      <dgm:spPr/>
      <dgm:t>
        <a:bodyPr/>
        <a:lstStyle/>
        <a:p>
          <a:endParaRPr lang="en-US"/>
        </a:p>
      </dgm:t>
    </dgm:pt>
    <dgm:pt modelId="{3F4ADD1E-EDB3-4E75-BF46-9DE1253ABB9D}">
      <dgm:prSet/>
      <dgm:spPr/>
      <dgm:t>
        <a:bodyPr/>
        <a:lstStyle/>
        <a:p>
          <a:r>
            <a:rPr lang="en-US"/>
            <a:t>Case volume may go down, but intensity of need and violence has gone up. </a:t>
          </a:r>
        </a:p>
      </dgm:t>
    </dgm:pt>
    <dgm:pt modelId="{88459EFB-7FDB-4211-AD4F-2B4B9E5DEFBB}" type="parTrans" cxnId="{204CF6DA-8BFC-4AF4-9BAF-00D044B9BD11}">
      <dgm:prSet/>
      <dgm:spPr/>
      <dgm:t>
        <a:bodyPr/>
        <a:lstStyle/>
        <a:p>
          <a:endParaRPr lang="en-US"/>
        </a:p>
      </dgm:t>
    </dgm:pt>
    <dgm:pt modelId="{A41085FE-1508-4206-AE6A-AA23C108D53D}" type="sibTrans" cxnId="{204CF6DA-8BFC-4AF4-9BAF-00D044B9BD11}">
      <dgm:prSet/>
      <dgm:spPr/>
      <dgm:t>
        <a:bodyPr/>
        <a:lstStyle/>
        <a:p>
          <a:endParaRPr lang="en-US"/>
        </a:p>
      </dgm:t>
    </dgm:pt>
    <dgm:pt modelId="{E41E399E-B4BA-4753-BFC2-595466E90A05}">
      <dgm:prSet/>
      <dgm:spPr/>
      <dgm:t>
        <a:bodyPr/>
        <a:lstStyle/>
        <a:p>
          <a:r>
            <a:rPr lang="en-US"/>
            <a:t>Staff turnover- due to budget, strain, and family issues- is a pressing concern. </a:t>
          </a:r>
        </a:p>
      </dgm:t>
    </dgm:pt>
    <dgm:pt modelId="{887AC3E5-C8B0-48BE-98D1-E417FFEF1084}" type="parTrans" cxnId="{BF3CAEB4-B301-4935-AD38-F1A2E5992CFD}">
      <dgm:prSet/>
      <dgm:spPr/>
      <dgm:t>
        <a:bodyPr/>
        <a:lstStyle/>
        <a:p>
          <a:endParaRPr lang="en-US"/>
        </a:p>
      </dgm:t>
    </dgm:pt>
    <dgm:pt modelId="{D3BF1CE4-4FEA-4D1A-A1D9-3AEDE8B777FA}" type="sibTrans" cxnId="{BF3CAEB4-B301-4935-AD38-F1A2E5992CFD}">
      <dgm:prSet/>
      <dgm:spPr/>
      <dgm:t>
        <a:bodyPr/>
        <a:lstStyle/>
        <a:p>
          <a:endParaRPr lang="en-US"/>
        </a:p>
      </dgm:t>
    </dgm:pt>
    <dgm:pt modelId="{3A9B5EED-BED3-4220-B412-AD159E9819A4}">
      <dgm:prSet/>
      <dgm:spPr/>
      <dgm:t>
        <a:bodyPr/>
        <a:lstStyle/>
        <a:p>
          <a:r>
            <a:rPr lang="en-US"/>
            <a:t>Economic and housing concerns intensified: Study of Texas survivors 50+ found 30% lost jobs or had hours reduced. Study of children’s DV related services found childcare loss major issue. </a:t>
          </a:r>
        </a:p>
      </dgm:t>
    </dgm:pt>
    <dgm:pt modelId="{FD5C6DFD-5DE4-4EEC-890B-8D7BA5B37FA5}" type="parTrans" cxnId="{D5F21711-F772-4DB6-87EC-44A83C34BB40}">
      <dgm:prSet/>
      <dgm:spPr/>
      <dgm:t>
        <a:bodyPr/>
        <a:lstStyle/>
        <a:p>
          <a:endParaRPr lang="en-US"/>
        </a:p>
      </dgm:t>
    </dgm:pt>
    <dgm:pt modelId="{6FA3EFC3-D72E-43DB-BBC1-ED1D70534E9D}" type="sibTrans" cxnId="{D5F21711-F772-4DB6-87EC-44A83C34BB40}">
      <dgm:prSet/>
      <dgm:spPr/>
      <dgm:t>
        <a:bodyPr/>
        <a:lstStyle/>
        <a:p>
          <a:endParaRPr lang="en-US"/>
        </a:p>
      </dgm:t>
    </dgm:pt>
    <dgm:pt modelId="{397BE809-098A-4834-B1BB-D02A9FBD5E8E}">
      <dgm:prSet/>
      <dgm:spPr/>
      <dgm:t>
        <a:bodyPr/>
        <a:lstStyle/>
        <a:p>
          <a:r>
            <a:rPr lang="en-US"/>
            <a:t>Shifts to virtual services offers opportunities and challenges- without a lot of guidance </a:t>
          </a:r>
        </a:p>
      </dgm:t>
    </dgm:pt>
    <dgm:pt modelId="{2B19ECFE-E265-4FB5-A402-50B4A84EB4D0}" type="parTrans" cxnId="{10F14D88-A91B-4FC2-B990-507BCC461DB3}">
      <dgm:prSet/>
      <dgm:spPr/>
      <dgm:t>
        <a:bodyPr/>
        <a:lstStyle/>
        <a:p>
          <a:endParaRPr lang="en-US"/>
        </a:p>
      </dgm:t>
    </dgm:pt>
    <dgm:pt modelId="{4D4C4341-EB92-4F46-A101-62874D185734}" type="sibTrans" cxnId="{10F14D88-A91B-4FC2-B990-507BCC461DB3}">
      <dgm:prSet/>
      <dgm:spPr/>
      <dgm:t>
        <a:bodyPr/>
        <a:lstStyle/>
        <a:p>
          <a:endParaRPr lang="en-US"/>
        </a:p>
      </dgm:t>
    </dgm:pt>
    <dgm:pt modelId="{844F8916-CDDD-4643-B27D-A8F4B0CE8318}">
      <dgm:prSet/>
      <dgm:spPr/>
      <dgm:t>
        <a:bodyPr/>
        <a:lstStyle/>
        <a:p>
          <a:r>
            <a:rPr lang="en-US"/>
            <a:t>Mental health impacts for staff and clients, old and young. </a:t>
          </a:r>
        </a:p>
      </dgm:t>
    </dgm:pt>
    <dgm:pt modelId="{4DFF949C-F313-45D0-BBE6-A5779173B673}" type="parTrans" cxnId="{7B9B4F0B-AFC8-40B4-A08C-82B63EC0E202}">
      <dgm:prSet/>
      <dgm:spPr/>
      <dgm:t>
        <a:bodyPr/>
        <a:lstStyle/>
        <a:p>
          <a:endParaRPr lang="en-US"/>
        </a:p>
      </dgm:t>
    </dgm:pt>
    <dgm:pt modelId="{1B253218-6020-4723-9C10-5BE37B7F4CD7}" type="sibTrans" cxnId="{7B9B4F0B-AFC8-40B4-A08C-82B63EC0E202}">
      <dgm:prSet/>
      <dgm:spPr/>
      <dgm:t>
        <a:bodyPr/>
        <a:lstStyle/>
        <a:p>
          <a:endParaRPr lang="en-US"/>
        </a:p>
      </dgm:t>
    </dgm:pt>
    <dgm:pt modelId="{A626D480-791A-4877-96F7-7AF14668F311}" type="pres">
      <dgm:prSet presAssocID="{9F663E18-113F-4F76-8FC0-FB1FBE78318F}" presName="linear" presStyleCnt="0">
        <dgm:presLayoutVars>
          <dgm:animLvl val="lvl"/>
          <dgm:resizeHandles val="exact"/>
        </dgm:presLayoutVars>
      </dgm:prSet>
      <dgm:spPr/>
    </dgm:pt>
    <dgm:pt modelId="{EB8DBCF4-B834-4EF2-B1D7-C8E18DD21C6D}" type="pres">
      <dgm:prSet presAssocID="{CA68DFD1-5EBB-40D8-B132-216E88B889C9}" presName="parentText" presStyleLbl="node1" presStyleIdx="0" presStyleCnt="6">
        <dgm:presLayoutVars>
          <dgm:chMax val="0"/>
          <dgm:bulletEnabled val="1"/>
        </dgm:presLayoutVars>
      </dgm:prSet>
      <dgm:spPr/>
    </dgm:pt>
    <dgm:pt modelId="{9251EB6D-AC53-41EA-8DE2-CC6C40BCCD3F}" type="pres">
      <dgm:prSet presAssocID="{AF2FF34D-9AC6-4D9A-AF7C-1688F58D3DFB}" presName="spacer" presStyleCnt="0"/>
      <dgm:spPr/>
    </dgm:pt>
    <dgm:pt modelId="{4DCC648F-CCFE-4107-8E0A-604001178D58}" type="pres">
      <dgm:prSet presAssocID="{3F4ADD1E-EDB3-4E75-BF46-9DE1253ABB9D}" presName="parentText" presStyleLbl="node1" presStyleIdx="1" presStyleCnt="6">
        <dgm:presLayoutVars>
          <dgm:chMax val="0"/>
          <dgm:bulletEnabled val="1"/>
        </dgm:presLayoutVars>
      </dgm:prSet>
      <dgm:spPr/>
    </dgm:pt>
    <dgm:pt modelId="{0C981714-8BF4-40E1-83B6-F17818D953DC}" type="pres">
      <dgm:prSet presAssocID="{A41085FE-1508-4206-AE6A-AA23C108D53D}" presName="spacer" presStyleCnt="0"/>
      <dgm:spPr/>
    </dgm:pt>
    <dgm:pt modelId="{1890993B-005B-4EDB-BFB5-3042C219178A}" type="pres">
      <dgm:prSet presAssocID="{E41E399E-B4BA-4753-BFC2-595466E90A05}" presName="parentText" presStyleLbl="node1" presStyleIdx="2" presStyleCnt="6">
        <dgm:presLayoutVars>
          <dgm:chMax val="0"/>
          <dgm:bulletEnabled val="1"/>
        </dgm:presLayoutVars>
      </dgm:prSet>
      <dgm:spPr/>
    </dgm:pt>
    <dgm:pt modelId="{D79B18A7-601C-498E-8E5F-57360AA8CB7F}" type="pres">
      <dgm:prSet presAssocID="{D3BF1CE4-4FEA-4D1A-A1D9-3AEDE8B777FA}" presName="spacer" presStyleCnt="0"/>
      <dgm:spPr/>
    </dgm:pt>
    <dgm:pt modelId="{CFDC4CB4-0F86-496F-8E50-3EE3B0372D53}" type="pres">
      <dgm:prSet presAssocID="{3A9B5EED-BED3-4220-B412-AD159E9819A4}" presName="parentText" presStyleLbl="node1" presStyleIdx="3" presStyleCnt="6">
        <dgm:presLayoutVars>
          <dgm:chMax val="0"/>
          <dgm:bulletEnabled val="1"/>
        </dgm:presLayoutVars>
      </dgm:prSet>
      <dgm:spPr/>
    </dgm:pt>
    <dgm:pt modelId="{57370470-9914-4C4A-ACAB-B499238C2662}" type="pres">
      <dgm:prSet presAssocID="{6FA3EFC3-D72E-43DB-BBC1-ED1D70534E9D}" presName="spacer" presStyleCnt="0"/>
      <dgm:spPr/>
    </dgm:pt>
    <dgm:pt modelId="{C9D37AA7-6CD5-4FA3-BAA2-6B4EBC86E107}" type="pres">
      <dgm:prSet presAssocID="{397BE809-098A-4834-B1BB-D02A9FBD5E8E}" presName="parentText" presStyleLbl="node1" presStyleIdx="4" presStyleCnt="6">
        <dgm:presLayoutVars>
          <dgm:chMax val="0"/>
          <dgm:bulletEnabled val="1"/>
        </dgm:presLayoutVars>
      </dgm:prSet>
      <dgm:spPr/>
    </dgm:pt>
    <dgm:pt modelId="{D6718D6D-43EE-4115-91A4-7DA95B27F6EA}" type="pres">
      <dgm:prSet presAssocID="{4D4C4341-EB92-4F46-A101-62874D185734}" presName="spacer" presStyleCnt="0"/>
      <dgm:spPr/>
    </dgm:pt>
    <dgm:pt modelId="{FD454C5F-E363-41D8-BC74-31BEF4D5027C}" type="pres">
      <dgm:prSet presAssocID="{844F8916-CDDD-4643-B27D-A8F4B0CE8318}" presName="parentText" presStyleLbl="node1" presStyleIdx="5" presStyleCnt="6">
        <dgm:presLayoutVars>
          <dgm:chMax val="0"/>
          <dgm:bulletEnabled val="1"/>
        </dgm:presLayoutVars>
      </dgm:prSet>
      <dgm:spPr/>
    </dgm:pt>
  </dgm:ptLst>
  <dgm:cxnLst>
    <dgm:cxn modelId="{7B9B4F0B-AFC8-40B4-A08C-82B63EC0E202}" srcId="{9F663E18-113F-4F76-8FC0-FB1FBE78318F}" destId="{844F8916-CDDD-4643-B27D-A8F4B0CE8318}" srcOrd="5" destOrd="0" parTransId="{4DFF949C-F313-45D0-BBE6-A5779173B673}" sibTransId="{1B253218-6020-4723-9C10-5BE37B7F4CD7}"/>
    <dgm:cxn modelId="{D5F21711-F772-4DB6-87EC-44A83C34BB40}" srcId="{9F663E18-113F-4F76-8FC0-FB1FBE78318F}" destId="{3A9B5EED-BED3-4220-B412-AD159E9819A4}" srcOrd="3" destOrd="0" parTransId="{FD5C6DFD-5DE4-4EEC-890B-8D7BA5B37FA5}" sibTransId="{6FA3EFC3-D72E-43DB-BBC1-ED1D70534E9D}"/>
    <dgm:cxn modelId="{1145523B-7DF6-4F85-B831-02B328B326D1}" type="presOf" srcId="{CA68DFD1-5EBB-40D8-B132-216E88B889C9}" destId="{EB8DBCF4-B834-4EF2-B1D7-C8E18DD21C6D}" srcOrd="0" destOrd="0" presId="urn:microsoft.com/office/officeart/2005/8/layout/vList2"/>
    <dgm:cxn modelId="{F7A99582-406E-4DCA-BD2F-5F09B9102FF0}" type="presOf" srcId="{397BE809-098A-4834-B1BB-D02A9FBD5E8E}" destId="{C9D37AA7-6CD5-4FA3-BAA2-6B4EBC86E107}" srcOrd="0" destOrd="0" presId="urn:microsoft.com/office/officeart/2005/8/layout/vList2"/>
    <dgm:cxn modelId="{10F14D88-A91B-4FC2-B990-507BCC461DB3}" srcId="{9F663E18-113F-4F76-8FC0-FB1FBE78318F}" destId="{397BE809-098A-4834-B1BB-D02A9FBD5E8E}" srcOrd="4" destOrd="0" parTransId="{2B19ECFE-E265-4FB5-A402-50B4A84EB4D0}" sibTransId="{4D4C4341-EB92-4F46-A101-62874D185734}"/>
    <dgm:cxn modelId="{AF782296-9950-40C7-B543-B6B5F5FE3BF3}" type="presOf" srcId="{844F8916-CDDD-4643-B27D-A8F4B0CE8318}" destId="{FD454C5F-E363-41D8-BC74-31BEF4D5027C}" srcOrd="0" destOrd="0" presId="urn:microsoft.com/office/officeart/2005/8/layout/vList2"/>
    <dgm:cxn modelId="{071CBB9F-321A-4642-B609-E2A4B466AE6B}" srcId="{9F663E18-113F-4F76-8FC0-FB1FBE78318F}" destId="{CA68DFD1-5EBB-40D8-B132-216E88B889C9}" srcOrd="0" destOrd="0" parTransId="{0213FE8D-D590-4D2E-AAAF-15C6CDCCB8EA}" sibTransId="{AF2FF34D-9AC6-4D9A-AF7C-1688F58D3DFB}"/>
    <dgm:cxn modelId="{F86D7DA0-99FF-45E1-80D4-659FB8587782}" type="presOf" srcId="{3A9B5EED-BED3-4220-B412-AD159E9819A4}" destId="{CFDC4CB4-0F86-496F-8E50-3EE3B0372D53}" srcOrd="0" destOrd="0" presId="urn:microsoft.com/office/officeart/2005/8/layout/vList2"/>
    <dgm:cxn modelId="{BF3CAEB4-B301-4935-AD38-F1A2E5992CFD}" srcId="{9F663E18-113F-4F76-8FC0-FB1FBE78318F}" destId="{E41E399E-B4BA-4753-BFC2-595466E90A05}" srcOrd="2" destOrd="0" parTransId="{887AC3E5-C8B0-48BE-98D1-E417FFEF1084}" sibTransId="{D3BF1CE4-4FEA-4D1A-A1D9-3AEDE8B777FA}"/>
    <dgm:cxn modelId="{B59748BA-5282-408A-9AA8-4DC91C973366}" type="presOf" srcId="{3F4ADD1E-EDB3-4E75-BF46-9DE1253ABB9D}" destId="{4DCC648F-CCFE-4107-8E0A-604001178D58}" srcOrd="0" destOrd="0" presId="urn:microsoft.com/office/officeart/2005/8/layout/vList2"/>
    <dgm:cxn modelId="{58904DCF-6D36-4E2F-AFCC-07BE3F49F334}" type="presOf" srcId="{9F663E18-113F-4F76-8FC0-FB1FBE78318F}" destId="{A626D480-791A-4877-96F7-7AF14668F311}" srcOrd="0" destOrd="0" presId="urn:microsoft.com/office/officeart/2005/8/layout/vList2"/>
    <dgm:cxn modelId="{204CF6DA-8BFC-4AF4-9BAF-00D044B9BD11}" srcId="{9F663E18-113F-4F76-8FC0-FB1FBE78318F}" destId="{3F4ADD1E-EDB3-4E75-BF46-9DE1253ABB9D}" srcOrd="1" destOrd="0" parTransId="{88459EFB-7FDB-4211-AD4F-2B4B9E5DEFBB}" sibTransId="{A41085FE-1508-4206-AE6A-AA23C108D53D}"/>
    <dgm:cxn modelId="{8CEA46EE-9DBF-490D-AB31-26F0238A1761}" type="presOf" srcId="{E41E399E-B4BA-4753-BFC2-595466E90A05}" destId="{1890993B-005B-4EDB-BFB5-3042C219178A}" srcOrd="0" destOrd="0" presId="urn:microsoft.com/office/officeart/2005/8/layout/vList2"/>
    <dgm:cxn modelId="{9BD67589-38A1-4BF6-8288-35389F796B52}" type="presParOf" srcId="{A626D480-791A-4877-96F7-7AF14668F311}" destId="{EB8DBCF4-B834-4EF2-B1D7-C8E18DD21C6D}" srcOrd="0" destOrd="0" presId="urn:microsoft.com/office/officeart/2005/8/layout/vList2"/>
    <dgm:cxn modelId="{5CAF8958-37F6-4B3D-BA30-59713F7ACC4A}" type="presParOf" srcId="{A626D480-791A-4877-96F7-7AF14668F311}" destId="{9251EB6D-AC53-41EA-8DE2-CC6C40BCCD3F}" srcOrd="1" destOrd="0" presId="urn:microsoft.com/office/officeart/2005/8/layout/vList2"/>
    <dgm:cxn modelId="{DB9F0C54-5DA3-4785-A29D-4D6503ECF511}" type="presParOf" srcId="{A626D480-791A-4877-96F7-7AF14668F311}" destId="{4DCC648F-CCFE-4107-8E0A-604001178D58}" srcOrd="2" destOrd="0" presId="urn:microsoft.com/office/officeart/2005/8/layout/vList2"/>
    <dgm:cxn modelId="{F175C2DA-91D9-4166-A4F4-3C7D49AD4082}" type="presParOf" srcId="{A626D480-791A-4877-96F7-7AF14668F311}" destId="{0C981714-8BF4-40E1-83B6-F17818D953DC}" srcOrd="3" destOrd="0" presId="urn:microsoft.com/office/officeart/2005/8/layout/vList2"/>
    <dgm:cxn modelId="{34EAC383-1047-4C1F-9AF5-91F4D1CE17F6}" type="presParOf" srcId="{A626D480-791A-4877-96F7-7AF14668F311}" destId="{1890993B-005B-4EDB-BFB5-3042C219178A}" srcOrd="4" destOrd="0" presId="urn:microsoft.com/office/officeart/2005/8/layout/vList2"/>
    <dgm:cxn modelId="{38063BFF-5707-4652-ABF5-794DAC452F6D}" type="presParOf" srcId="{A626D480-791A-4877-96F7-7AF14668F311}" destId="{D79B18A7-601C-498E-8E5F-57360AA8CB7F}" srcOrd="5" destOrd="0" presId="urn:microsoft.com/office/officeart/2005/8/layout/vList2"/>
    <dgm:cxn modelId="{E0B9ED9C-B41F-4677-89A6-DD6AADBB673F}" type="presParOf" srcId="{A626D480-791A-4877-96F7-7AF14668F311}" destId="{CFDC4CB4-0F86-496F-8E50-3EE3B0372D53}" srcOrd="6" destOrd="0" presId="urn:microsoft.com/office/officeart/2005/8/layout/vList2"/>
    <dgm:cxn modelId="{53C8BA86-99AE-4111-A349-D98BA2A54A2B}" type="presParOf" srcId="{A626D480-791A-4877-96F7-7AF14668F311}" destId="{57370470-9914-4C4A-ACAB-B499238C2662}" srcOrd="7" destOrd="0" presId="urn:microsoft.com/office/officeart/2005/8/layout/vList2"/>
    <dgm:cxn modelId="{04F4F042-BA53-40B6-B602-E48F1342A360}" type="presParOf" srcId="{A626D480-791A-4877-96F7-7AF14668F311}" destId="{C9D37AA7-6CD5-4FA3-BAA2-6B4EBC86E107}" srcOrd="8" destOrd="0" presId="urn:microsoft.com/office/officeart/2005/8/layout/vList2"/>
    <dgm:cxn modelId="{C5D663D3-9EB5-490B-9062-333C3B6C9E8C}" type="presParOf" srcId="{A626D480-791A-4877-96F7-7AF14668F311}" destId="{D6718D6D-43EE-4115-91A4-7DA95B27F6EA}" srcOrd="9" destOrd="0" presId="urn:microsoft.com/office/officeart/2005/8/layout/vList2"/>
    <dgm:cxn modelId="{15589903-8AA9-41C5-8C4C-BCDF17888129}" type="presParOf" srcId="{A626D480-791A-4877-96F7-7AF14668F311}" destId="{FD454C5F-E363-41D8-BC74-31BEF4D5027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722B71-071C-41C1-8A10-87723499416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34DE597-6988-4ECF-ABE5-E70DFD20855B}">
      <dgm:prSet/>
      <dgm:spPr/>
      <dgm:t>
        <a:bodyPr/>
        <a:lstStyle/>
        <a:p>
          <a:r>
            <a:rPr lang="en-US"/>
            <a:t>Partnership with Texas Council on Family Violence (TCFV)</a:t>
          </a:r>
        </a:p>
      </dgm:t>
    </dgm:pt>
    <dgm:pt modelId="{94459BF9-4F10-4347-B645-E224E6D101D0}" type="parTrans" cxnId="{8255B7C6-B103-4991-88CA-5673326DA5D6}">
      <dgm:prSet/>
      <dgm:spPr/>
      <dgm:t>
        <a:bodyPr/>
        <a:lstStyle/>
        <a:p>
          <a:endParaRPr lang="en-US"/>
        </a:p>
      </dgm:t>
    </dgm:pt>
    <dgm:pt modelId="{385FAB4C-1B6B-400F-BC4D-315BC19B78D1}" type="sibTrans" cxnId="{8255B7C6-B103-4991-88CA-5673326DA5D6}">
      <dgm:prSet/>
      <dgm:spPr/>
      <dgm:t>
        <a:bodyPr/>
        <a:lstStyle/>
        <a:p>
          <a:endParaRPr lang="en-US"/>
        </a:p>
      </dgm:t>
    </dgm:pt>
    <dgm:pt modelId="{9E86D891-EED9-4217-A6F9-A7F24CF9D574}">
      <dgm:prSet/>
      <dgm:spPr/>
      <dgm:t>
        <a:bodyPr/>
        <a:lstStyle/>
        <a:p>
          <a:r>
            <a:rPr lang="en-US"/>
            <a:t>Counseling program </a:t>
          </a:r>
        </a:p>
      </dgm:t>
    </dgm:pt>
    <dgm:pt modelId="{8870E1AE-7A29-45C5-9B5D-1153A56EDB02}" type="parTrans" cxnId="{F5E9A15D-7271-4C03-9855-EB50425D4406}">
      <dgm:prSet/>
      <dgm:spPr/>
      <dgm:t>
        <a:bodyPr/>
        <a:lstStyle/>
        <a:p>
          <a:endParaRPr lang="en-US"/>
        </a:p>
      </dgm:t>
    </dgm:pt>
    <dgm:pt modelId="{6176D913-1295-4A01-8BD4-001928012289}" type="sibTrans" cxnId="{F5E9A15D-7271-4C03-9855-EB50425D4406}">
      <dgm:prSet/>
      <dgm:spPr/>
      <dgm:t>
        <a:bodyPr/>
        <a:lstStyle/>
        <a:p>
          <a:endParaRPr lang="en-US"/>
        </a:p>
      </dgm:t>
    </dgm:pt>
    <dgm:pt modelId="{A63FDEC1-11A6-4F1B-9693-3F5EF0C7DC31}">
      <dgm:prSet/>
      <dgm:spPr/>
      <dgm:t>
        <a:bodyPr/>
        <a:lstStyle/>
        <a:p>
          <a:r>
            <a:rPr lang="en-US"/>
            <a:t>Up to free 6 sessions </a:t>
          </a:r>
        </a:p>
      </dgm:t>
    </dgm:pt>
    <dgm:pt modelId="{B93421C0-C27D-44B9-B1BD-8C7CF3741943}" type="parTrans" cxnId="{5D9067F3-A6B8-4D5A-8B02-BC06F544F28A}">
      <dgm:prSet/>
      <dgm:spPr/>
      <dgm:t>
        <a:bodyPr/>
        <a:lstStyle/>
        <a:p>
          <a:endParaRPr lang="en-US"/>
        </a:p>
      </dgm:t>
    </dgm:pt>
    <dgm:pt modelId="{A14379CC-4A3B-4205-8C8C-805343783286}" type="sibTrans" cxnId="{5D9067F3-A6B8-4D5A-8B02-BC06F544F28A}">
      <dgm:prSet/>
      <dgm:spPr/>
      <dgm:t>
        <a:bodyPr/>
        <a:lstStyle/>
        <a:p>
          <a:endParaRPr lang="en-US"/>
        </a:p>
      </dgm:t>
    </dgm:pt>
    <dgm:pt modelId="{382B132B-CF44-4721-A4B0-F41095632F77}">
      <dgm:prSet/>
      <dgm:spPr/>
      <dgm:t>
        <a:bodyPr/>
        <a:lstStyle/>
        <a:p>
          <a:r>
            <a:rPr lang="en-US"/>
            <a:t>Open to all frontline/ first responder DV staff in community-based programs who do not have access to free trauma counseling (different from EAP). </a:t>
          </a:r>
        </a:p>
      </dgm:t>
    </dgm:pt>
    <dgm:pt modelId="{988F3CE8-C994-409C-9071-4CF714228937}" type="parTrans" cxnId="{02123523-7645-4C44-B855-472094DDA626}">
      <dgm:prSet/>
      <dgm:spPr/>
      <dgm:t>
        <a:bodyPr/>
        <a:lstStyle/>
        <a:p>
          <a:endParaRPr lang="en-US"/>
        </a:p>
      </dgm:t>
    </dgm:pt>
    <dgm:pt modelId="{27852F84-9FC7-4F72-A574-71F92AE3C29E}" type="sibTrans" cxnId="{02123523-7645-4C44-B855-472094DDA626}">
      <dgm:prSet/>
      <dgm:spPr/>
      <dgm:t>
        <a:bodyPr/>
        <a:lstStyle/>
        <a:p>
          <a:endParaRPr lang="en-US"/>
        </a:p>
      </dgm:t>
    </dgm:pt>
    <dgm:pt modelId="{926D4386-83E9-49DF-BABA-1D96830434A0}">
      <dgm:prSet/>
      <dgm:spPr/>
      <dgm:t>
        <a:bodyPr/>
        <a:lstStyle/>
        <a:p>
          <a:r>
            <a:rPr lang="en-US"/>
            <a:t>Sessions are provided by phone or video (additional benefit of scaffolding virtual services). </a:t>
          </a:r>
        </a:p>
      </dgm:t>
    </dgm:pt>
    <dgm:pt modelId="{233B788A-CBCD-496B-A9C7-666EBFE04C95}" type="parTrans" cxnId="{B2CFDE81-7146-426B-9E14-24778472C54E}">
      <dgm:prSet/>
      <dgm:spPr/>
      <dgm:t>
        <a:bodyPr/>
        <a:lstStyle/>
        <a:p>
          <a:endParaRPr lang="en-US"/>
        </a:p>
      </dgm:t>
    </dgm:pt>
    <dgm:pt modelId="{1C1DD62B-46DB-4A6C-A68E-D5A98A09A3AB}" type="sibTrans" cxnId="{B2CFDE81-7146-426B-9E14-24778472C54E}">
      <dgm:prSet/>
      <dgm:spPr/>
      <dgm:t>
        <a:bodyPr/>
        <a:lstStyle/>
        <a:p>
          <a:endParaRPr lang="en-US"/>
        </a:p>
      </dgm:t>
    </dgm:pt>
    <dgm:pt modelId="{4B85F0CB-3BC8-4F69-B7BB-018AFEF26C1F}">
      <dgm:prSet/>
      <dgm:spPr/>
      <dgm:t>
        <a:bodyPr/>
        <a:lstStyle/>
        <a:p>
          <a:r>
            <a:rPr lang="en-US"/>
            <a:t>Services available first come, first serve for qualified participants. </a:t>
          </a:r>
        </a:p>
      </dgm:t>
    </dgm:pt>
    <dgm:pt modelId="{05A39D19-16C9-4617-9F8C-94503CF337C4}" type="parTrans" cxnId="{FD682C5A-47FC-45FD-92EA-3957E99E2033}">
      <dgm:prSet/>
      <dgm:spPr/>
      <dgm:t>
        <a:bodyPr/>
        <a:lstStyle/>
        <a:p>
          <a:endParaRPr lang="en-US"/>
        </a:p>
      </dgm:t>
    </dgm:pt>
    <dgm:pt modelId="{33E40A62-152D-42BE-B5C1-9DED246011BF}" type="sibTrans" cxnId="{FD682C5A-47FC-45FD-92EA-3957E99E2033}">
      <dgm:prSet/>
      <dgm:spPr/>
      <dgm:t>
        <a:bodyPr/>
        <a:lstStyle/>
        <a:p>
          <a:endParaRPr lang="en-US"/>
        </a:p>
      </dgm:t>
    </dgm:pt>
    <dgm:pt modelId="{A1478CA2-B262-44F8-A959-B575CA954C46}" type="pres">
      <dgm:prSet presAssocID="{03722B71-071C-41C1-8A10-877234994163}" presName="linear" presStyleCnt="0">
        <dgm:presLayoutVars>
          <dgm:animLvl val="lvl"/>
          <dgm:resizeHandles val="exact"/>
        </dgm:presLayoutVars>
      </dgm:prSet>
      <dgm:spPr/>
    </dgm:pt>
    <dgm:pt modelId="{917E639F-5DBF-49B7-B467-602590B027E9}" type="pres">
      <dgm:prSet presAssocID="{334DE597-6988-4ECF-ABE5-E70DFD20855B}" presName="parentText" presStyleLbl="node1" presStyleIdx="0" presStyleCnt="6">
        <dgm:presLayoutVars>
          <dgm:chMax val="0"/>
          <dgm:bulletEnabled val="1"/>
        </dgm:presLayoutVars>
      </dgm:prSet>
      <dgm:spPr/>
    </dgm:pt>
    <dgm:pt modelId="{F44CB14D-37CD-4F17-B011-D9013147FE6C}" type="pres">
      <dgm:prSet presAssocID="{385FAB4C-1B6B-400F-BC4D-315BC19B78D1}" presName="spacer" presStyleCnt="0"/>
      <dgm:spPr/>
    </dgm:pt>
    <dgm:pt modelId="{D07083D7-09F1-4D79-8CA8-F326A706DD13}" type="pres">
      <dgm:prSet presAssocID="{9E86D891-EED9-4217-A6F9-A7F24CF9D574}" presName="parentText" presStyleLbl="node1" presStyleIdx="1" presStyleCnt="6">
        <dgm:presLayoutVars>
          <dgm:chMax val="0"/>
          <dgm:bulletEnabled val="1"/>
        </dgm:presLayoutVars>
      </dgm:prSet>
      <dgm:spPr/>
    </dgm:pt>
    <dgm:pt modelId="{8644D05C-0C2F-4030-ACBC-351FB9C3FE6B}" type="pres">
      <dgm:prSet presAssocID="{6176D913-1295-4A01-8BD4-001928012289}" presName="spacer" presStyleCnt="0"/>
      <dgm:spPr/>
    </dgm:pt>
    <dgm:pt modelId="{9B6E6133-1C89-4171-A9E4-2522C35B43DA}" type="pres">
      <dgm:prSet presAssocID="{A63FDEC1-11A6-4F1B-9693-3F5EF0C7DC31}" presName="parentText" presStyleLbl="node1" presStyleIdx="2" presStyleCnt="6">
        <dgm:presLayoutVars>
          <dgm:chMax val="0"/>
          <dgm:bulletEnabled val="1"/>
        </dgm:presLayoutVars>
      </dgm:prSet>
      <dgm:spPr/>
    </dgm:pt>
    <dgm:pt modelId="{09130888-6286-4DF3-847C-5B98C312DB1E}" type="pres">
      <dgm:prSet presAssocID="{A14379CC-4A3B-4205-8C8C-805343783286}" presName="spacer" presStyleCnt="0"/>
      <dgm:spPr/>
    </dgm:pt>
    <dgm:pt modelId="{83AF0B59-D14E-4B88-BEBF-4080A6355BE1}" type="pres">
      <dgm:prSet presAssocID="{382B132B-CF44-4721-A4B0-F41095632F77}" presName="parentText" presStyleLbl="node1" presStyleIdx="3" presStyleCnt="6">
        <dgm:presLayoutVars>
          <dgm:chMax val="0"/>
          <dgm:bulletEnabled val="1"/>
        </dgm:presLayoutVars>
      </dgm:prSet>
      <dgm:spPr/>
    </dgm:pt>
    <dgm:pt modelId="{E3F153D1-F92E-4F08-8362-DB89A5E842C3}" type="pres">
      <dgm:prSet presAssocID="{27852F84-9FC7-4F72-A574-71F92AE3C29E}" presName="spacer" presStyleCnt="0"/>
      <dgm:spPr/>
    </dgm:pt>
    <dgm:pt modelId="{8A2E56C9-0E18-4813-9CBD-A22707CB0CBE}" type="pres">
      <dgm:prSet presAssocID="{926D4386-83E9-49DF-BABA-1D96830434A0}" presName="parentText" presStyleLbl="node1" presStyleIdx="4" presStyleCnt="6">
        <dgm:presLayoutVars>
          <dgm:chMax val="0"/>
          <dgm:bulletEnabled val="1"/>
        </dgm:presLayoutVars>
      </dgm:prSet>
      <dgm:spPr/>
    </dgm:pt>
    <dgm:pt modelId="{1B202E50-0EB9-4970-A440-406C3AA52908}" type="pres">
      <dgm:prSet presAssocID="{1C1DD62B-46DB-4A6C-A68E-D5A98A09A3AB}" presName="spacer" presStyleCnt="0"/>
      <dgm:spPr/>
    </dgm:pt>
    <dgm:pt modelId="{87642381-86E4-4568-AAF2-98CA9181E086}" type="pres">
      <dgm:prSet presAssocID="{4B85F0CB-3BC8-4F69-B7BB-018AFEF26C1F}" presName="parentText" presStyleLbl="node1" presStyleIdx="5" presStyleCnt="6">
        <dgm:presLayoutVars>
          <dgm:chMax val="0"/>
          <dgm:bulletEnabled val="1"/>
        </dgm:presLayoutVars>
      </dgm:prSet>
      <dgm:spPr/>
    </dgm:pt>
  </dgm:ptLst>
  <dgm:cxnLst>
    <dgm:cxn modelId="{02123523-7645-4C44-B855-472094DDA626}" srcId="{03722B71-071C-41C1-8A10-877234994163}" destId="{382B132B-CF44-4721-A4B0-F41095632F77}" srcOrd="3" destOrd="0" parTransId="{988F3CE8-C994-409C-9071-4CF714228937}" sibTransId="{27852F84-9FC7-4F72-A574-71F92AE3C29E}"/>
    <dgm:cxn modelId="{F5E9A15D-7271-4C03-9855-EB50425D4406}" srcId="{03722B71-071C-41C1-8A10-877234994163}" destId="{9E86D891-EED9-4217-A6F9-A7F24CF9D574}" srcOrd="1" destOrd="0" parTransId="{8870E1AE-7A29-45C5-9B5D-1153A56EDB02}" sibTransId="{6176D913-1295-4A01-8BD4-001928012289}"/>
    <dgm:cxn modelId="{C4ADB674-E955-40A6-B0FB-76B4959F8474}" type="presOf" srcId="{A63FDEC1-11A6-4F1B-9693-3F5EF0C7DC31}" destId="{9B6E6133-1C89-4171-A9E4-2522C35B43DA}" srcOrd="0" destOrd="0" presId="urn:microsoft.com/office/officeart/2005/8/layout/vList2"/>
    <dgm:cxn modelId="{FD682C5A-47FC-45FD-92EA-3957E99E2033}" srcId="{03722B71-071C-41C1-8A10-877234994163}" destId="{4B85F0CB-3BC8-4F69-B7BB-018AFEF26C1F}" srcOrd="5" destOrd="0" parTransId="{05A39D19-16C9-4617-9F8C-94503CF337C4}" sibTransId="{33E40A62-152D-42BE-B5C1-9DED246011BF}"/>
    <dgm:cxn modelId="{B2CFDE81-7146-426B-9E14-24778472C54E}" srcId="{03722B71-071C-41C1-8A10-877234994163}" destId="{926D4386-83E9-49DF-BABA-1D96830434A0}" srcOrd="4" destOrd="0" parTransId="{233B788A-CBCD-496B-A9C7-666EBFE04C95}" sibTransId="{1C1DD62B-46DB-4A6C-A68E-D5A98A09A3AB}"/>
    <dgm:cxn modelId="{75F39B94-DAD6-45DF-B49A-EB3665962008}" type="presOf" srcId="{03722B71-071C-41C1-8A10-877234994163}" destId="{A1478CA2-B262-44F8-A959-B575CA954C46}" srcOrd="0" destOrd="0" presId="urn:microsoft.com/office/officeart/2005/8/layout/vList2"/>
    <dgm:cxn modelId="{3FA691A8-C75D-487A-8D7F-F3350B2F908A}" type="presOf" srcId="{4B85F0CB-3BC8-4F69-B7BB-018AFEF26C1F}" destId="{87642381-86E4-4568-AAF2-98CA9181E086}" srcOrd="0" destOrd="0" presId="urn:microsoft.com/office/officeart/2005/8/layout/vList2"/>
    <dgm:cxn modelId="{DD5222B1-DA45-45D5-B2DD-04680B6B89CD}" type="presOf" srcId="{926D4386-83E9-49DF-BABA-1D96830434A0}" destId="{8A2E56C9-0E18-4813-9CBD-A22707CB0CBE}" srcOrd="0" destOrd="0" presId="urn:microsoft.com/office/officeart/2005/8/layout/vList2"/>
    <dgm:cxn modelId="{0DF63BB8-8374-4736-A2C7-2CA3F3AFA6DF}" type="presOf" srcId="{334DE597-6988-4ECF-ABE5-E70DFD20855B}" destId="{917E639F-5DBF-49B7-B467-602590B027E9}" srcOrd="0" destOrd="0" presId="urn:microsoft.com/office/officeart/2005/8/layout/vList2"/>
    <dgm:cxn modelId="{DD5C9EC5-64B1-473A-A99B-E5C02B9CB4FF}" type="presOf" srcId="{382B132B-CF44-4721-A4B0-F41095632F77}" destId="{83AF0B59-D14E-4B88-BEBF-4080A6355BE1}" srcOrd="0" destOrd="0" presId="urn:microsoft.com/office/officeart/2005/8/layout/vList2"/>
    <dgm:cxn modelId="{8255B7C6-B103-4991-88CA-5673326DA5D6}" srcId="{03722B71-071C-41C1-8A10-877234994163}" destId="{334DE597-6988-4ECF-ABE5-E70DFD20855B}" srcOrd="0" destOrd="0" parTransId="{94459BF9-4F10-4347-B645-E224E6D101D0}" sibTransId="{385FAB4C-1B6B-400F-BC4D-315BC19B78D1}"/>
    <dgm:cxn modelId="{D783D8D2-2D71-4197-8812-8027F8747DE9}" type="presOf" srcId="{9E86D891-EED9-4217-A6F9-A7F24CF9D574}" destId="{D07083D7-09F1-4D79-8CA8-F326A706DD13}" srcOrd="0" destOrd="0" presId="urn:microsoft.com/office/officeart/2005/8/layout/vList2"/>
    <dgm:cxn modelId="{5D9067F3-A6B8-4D5A-8B02-BC06F544F28A}" srcId="{03722B71-071C-41C1-8A10-877234994163}" destId="{A63FDEC1-11A6-4F1B-9693-3F5EF0C7DC31}" srcOrd="2" destOrd="0" parTransId="{B93421C0-C27D-44B9-B1BD-8C7CF3741943}" sibTransId="{A14379CC-4A3B-4205-8C8C-805343783286}"/>
    <dgm:cxn modelId="{76AE240A-F59B-4A11-9E7C-9417565C9F5A}" type="presParOf" srcId="{A1478CA2-B262-44F8-A959-B575CA954C46}" destId="{917E639F-5DBF-49B7-B467-602590B027E9}" srcOrd="0" destOrd="0" presId="urn:microsoft.com/office/officeart/2005/8/layout/vList2"/>
    <dgm:cxn modelId="{6C55121D-84EA-4ED9-9A35-4998338A14A4}" type="presParOf" srcId="{A1478CA2-B262-44F8-A959-B575CA954C46}" destId="{F44CB14D-37CD-4F17-B011-D9013147FE6C}" srcOrd="1" destOrd="0" presId="urn:microsoft.com/office/officeart/2005/8/layout/vList2"/>
    <dgm:cxn modelId="{6A94D0C9-7FAC-4B61-BD39-2E6ACB9B564E}" type="presParOf" srcId="{A1478CA2-B262-44F8-A959-B575CA954C46}" destId="{D07083D7-09F1-4D79-8CA8-F326A706DD13}" srcOrd="2" destOrd="0" presId="urn:microsoft.com/office/officeart/2005/8/layout/vList2"/>
    <dgm:cxn modelId="{4E6183CB-E7AF-4BC8-AA9B-64F65217B0EC}" type="presParOf" srcId="{A1478CA2-B262-44F8-A959-B575CA954C46}" destId="{8644D05C-0C2F-4030-ACBC-351FB9C3FE6B}" srcOrd="3" destOrd="0" presId="urn:microsoft.com/office/officeart/2005/8/layout/vList2"/>
    <dgm:cxn modelId="{9733ADD8-92BA-44A0-9C73-87243A4E0E3D}" type="presParOf" srcId="{A1478CA2-B262-44F8-A959-B575CA954C46}" destId="{9B6E6133-1C89-4171-A9E4-2522C35B43DA}" srcOrd="4" destOrd="0" presId="urn:microsoft.com/office/officeart/2005/8/layout/vList2"/>
    <dgm:cxn modelId="{23E0F620-302F-4A0F-9592-2AA55148B20B}" type="presParOf" srcId="{A1478CA2-B262-44F8-A959-B575CA954C46}" destId="{09130888-6286-4DF3-847C-5B98C312DB1E}" srcOrd="5" destOrd="0" presId="urn:microsoft.com/office/officeart/2005/8/layout/vList2"/>
    <dgm:cxn modelId="{A72419CE-0774-4049-9D2B-94A6ECA088C7}" type="presParOf" srcId="{A1478CA2-B262-44F8-A959-B575CA954C46}" destId="{83AF0B59-D14E-4B88-BEBF-4080A6355BE1}" srcOrd="6" destOrd="0" presId="urn:microsoft.com/office/officeart/2005/8/layout/vList2"/>
    <dgm:cxn modelId="{CF262DEF-99F8-482E-B25C-86149E7A6D8E}" type="presParOf" srcId="{A1478CA2-B262-44F8-A959-B575CA954C46}" destId="{E3F153D1-F92E-4F08-8362-DB89A5E842C3}" srcOrd="7" destOrd="0" presId="urn:microsoft.com/office/officeart/2005/8/layout/vList2"/>
    <dgm:cxn modelId="{BB3F8447-4091-4370-832A-BFF594DD65C0}" type="presParOf" srcId="{A1478CA2-B262-44F8-A959-B575CA954C46}" destId="{8A2E56C9-0E18-4813-9CBD-A22707CB0CBE}" srcOrd="8" destOrd="0" presId="urn:microsoft.com/office/officeart/2005/8/layout/vList2"/>
    <dgm:cxn modelId="{F111AF34-D4C6-4FA6-9E63-589F5F02FA92}" type="presParOf" srcId="{A1478CA2-B262-44F8-A959-B575CA954C46}" destId="{1B202E50-0EB9-4970-A440-406C3AA52908}" srcOrd="9" destOrd="0" presId="urn:microsoft.com/office/officeart/2005/8/layout/vList2"/>
    <dgm:cxn modelId="{F1E1795C-1DC8-4F67-A20E-22EA837DCDE7}" type="presParOf" srcId="{A1478CA2-B262-44F8-A959-B575CA954C46}" destId="{87642381-86E4-4568-AAF2-98CA9181E086}"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AD884F-9555-42B9-838C-7648F066A01D}">
      <dsp:nvSpPr>
        <dsp:cNvPr id="0" name=""/>
        <dsp:cNvSpPr/>
      </dsp:nvSpPr>
      <dsp:spPr>
        <a:xfrm>
          <a:off x="0" y="460830"/>
          <a:ext cx="5175384" cy="11255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Preliminary evidence indicates that both the rate and severity of IPV, sexual assault, child maltreatment and other forms of interpersonal violence have increased in the wake of “stay-at-home” and social distancing guidelines related to COVID-19 while reporting and service access have declined. </a:t>
          </a:r>
        </a:p>
      </dsp:txBody>
      <dsp:txXfrm>
        <a:off x="54944" y="515774"/>
        <a:ext cx="5065496" cy="1015652"/>
      </dsp:txXfrm>
    </dsp:sp>
    <dsp:sp modelId="{E702C969-4FFB-47F2-A7FE-A94DF7244228}">
      <dsp:nvSpPr>
        <dsp:cNvPr id="0" name=""/>
        <dsp:cNvSpPr/>
      </dsp:nvSpPr>
      <dsp:spPr>
        <a:xfrm>
          <a:off x="0" y="1623810"/>
          <a:ext cx="5175384" cy="112554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 recent study indicates DV rose at least 8% (Piquero et al., 2021). </a:t>
          </a:r>
        </a:p>
      </dsp:txBody>
      <dsp:txXfrm>
        <a:off x="54944" y="1678754"/>
        <a:ext cx="5065496" cy="1015652"/>
      </dsp:txXfrm>
    </dsp:sp>
    <dsp:sp modelId="{7DBF0F28-2243-4198-80D1-2F0913A697F7}">
      <dsp:nvSpPr>
        <dsp:cNvPr id="0" name=""/>
        <dsp:cNvSpPr/>
      </dsp:nvSpPr>
      <dsp:spPr>
        <a:xfrm>
          <a:off x="0" y="2786790"/>
          <a:ext cx="5175384" cy="112554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The COVID-19 pandemic is occurring alongside what is often referred to as a “second” pandemic of racial injustice in the United States, with BIPOC at heightened risk for both interpersonal violence and COVID-19. </a:t>
          </a:r>
        </a:p>
      </dsp:txBody>
      <dsp:txXfrm>
        <a:off x="54944" y="2841734"/>
        <a:ext cx="5065496" cy="1015652"/>
      </dsp:txXfrm>
    </dsp:sp>
    <dsp:sp modelId="{C62A3E42-EAD1-43A6-81C6-CE1275578AF8}">
      <dsp:nvSpPr>
        <dsp:cNvPr id="0" name=""/>
        <dsp:cNvSpPr/>
      </dsp:nvSpPr>
      <dsp:spPr>
        <a:xfrm>
          <a:off x="0" y="3949770"/>
          <a:ext cx="5175384" cy="11255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Hotlines across the nation have seen a surge of use from people in unsafe situations who are unable to leave their homes (Jaramillo, 2020) though some research indicates that survivors often feel less safe reaching out for help or calling the police while in close proximity to the abusive partner ( National Domestic Violence Hotline (NDVH), n.d.; SAMHSA, 2020). </a:t>
          </a:r>
        </a:p>
      </dsp:txBody>
      <dsp:txXfrm>
        <a:off x="54944" y="4004714"/>
        <a:ext cx="5065496" cy="1015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E6BE3-CF57-404F-9DBB-8AB54EAF5158}">
      <dsp:nvSpPr>
        <dsp:cNvPr id="0" name=""/>
        <dsp:cNvSpPr/>
      </dsp:nvSpPr>
      <dsp:spPr>
        <a:xfrm>
          <a:off x="0" y="415356"/>
          <a:ext cx="5000124" cy="87395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53 participants, 82% female-identified </a:t>
          </a:r>
          <a:endParaRPr lang="en-US" sz="2200" kern="1200"/>
        </a:p>
      </dsp:txBody>
      <dsp:txXfrm>
        <a:off x="42663" y="458019"/>
        <a:ext cx="4914798" cy="788627"/>
      </dsp:txXfrm>
    </dsp:sp>
    <dsp:sp modelId="{BE291559-9858-42BC-84AF-69DE3B8BEEA4}">
      <dsp:nvSpPr>
        <dsp:cNvPr id="0" name=""/>
        <dsp:cNvSpPr/>
      </dsp:nvSpPr>
      <dsp:spPr>
        <a:xfrm>
          <a:off x="0" y="1352669"/>
          <a:ext cx="5000124" cy="873953"/>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24% needed COVID-19 test and could not get one </a:t>
          </a:r>
        </a:p>
      </dsp:txBody>
      <dsp:txXfrm>
        <a:off x="42663" y="1395332"/>
        <a:ext cx="4914798" cy="788627"/>
      </dsp:txXfrm>
    </dsp:sp>
    <dsp:sp modelId="{72943CA4-05A9-4C50-90C3-06AB45D5ACBC}">
      <dsp:nvSpPr>
        <dsp:cNvPr id="0" name=""/>
        <dsp:cNvSpPr/>
      </dsp:nvSpPr>
      <dsp:spPr>
        <a:xfrm>
          <a:off x="0" y="2289983"/>
          <a:ext cx="5000124" cy="873953"/>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18% lost own job, 42% had household member lose job, 62% essential workers</a:t>
          </a:r>
        </a:p>
      </dsp:txBody>
      <dsp:txXfrm>
        <a:off x="42663" y="2332646"/>
        <a:ext cx="4914798" cy="788627"/>
      </dsp:txXfrm>
    </dsp:sp>
    <dsp:sp modelId="{9A8E2DF4-E960-4069-BB48-E653A0FEC675}">
      <dsp:nvSpPr>
        <dsp:cNvPr id="0" name=""/>
        <dsp:cNvSpPr/>
      </dsp:nvSpPr>
      <dsp:spPr>
        <a:xfrm>
          <a:off x="0" y="3227296"/>
          <a:ext cx="5000124" cy="873953"/>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Relationship difficulty in the home unit increased for 80.9% of participants. </a:t>
          </a:r>
        </a:p>
      </dsp:txBody>
      <dsp:txXfrm>
        <a:off x="42663" y="3269959"/>
        <a:ext cx="4914798" cy="788627"/>
      </dsp:txXfrm>
    </dsp:sp>
    <dsp:sp modelId="{0EB8FB06-9A26-483F-99BA-3E54B2F41827}">
      <dsp:nvSpPr>
        <dsp:cNvPr id="0" name=""/>
        <dsp:cNvSpPr/>
      </dsp:nvSpPr>
      <dsp:spPr>
        <a:xfrm>
          <a:off x="0" y="4164610"/>
          <a:ext cx="5000124" cy="873953"/>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40% experienced safety decrease since COVID-19</a:t>
          </a:r>
        </a:p>
      </dsp:txBody>
      <dsp:txXfrm>
        <a:off x="42663" y="4207273"/>
        <a:ext cx="4914798" cy="7886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DBCF4-B834-4EF2-B1D7-C8E18DD21C6D}">
      <dsp:nvSpPr>
        <dsp:cNvPr id="0" name=""/>
        <dsp:cNvSpPr/>
      </dsp:nvSpPr>
      <dsp:spPr>
        <a:xfrm>
          <a:off x="0" y="102393"/>
          <a:ext cx="4869656" cy="78316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Family safety broadly has decreased: Study of Texas survivors 50+ found 52% had seen increase in relationship difficulty </a:t>
          </a:r>
        </a:p>
      </dsp:txBody>
      <dsp:txXfrm>
        <a:off x="38231" y="140624"/>
        <a:ext cx="4793194" cy="706706"/>
      </dsp:txXfrm>
    </dsp:sp>
    <dsp:sp modelId="{4DCC648F-CCFE-4107-8E0A-604001178D58}">
      <dsp:nvSpPr>
        <dsp:cNvPr id="0" name=""/>
        <dsp:cNvSpPr/>
      </dsp:nvSpPr>
      <dsp:spPr>
        <a:xfrm>
          <a:off x="0" y="925882"/>
          <a:ext cx="4869656" cy="783168"/>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Case volume may go down, but intensity of need and violence has gone up. </a:t>
          </a:r>
        </a:p>
      </dsp:txBody>
      <dsp:txXfrm>
        <a:off x="38231" y="964113"/>
        <a:ext cx="4793194" cy="706706"/>
      </dsp:txXfrm>
    </dsp:sp>
    <dsp:sp modelId="{1890993B-005B-4EDB-BFB5-3042C219178A}">
      <dsp:nvSpPr>
        <dsp:cNvPr id="0" name=""/>
        <dsp:cNvSpPr/>
      </dsp:nvSpPr>
      <dsp:spPr>
        <a:xfrm>
          <a:off x="0" y="1749371"/>
          <a:ext cx="4869656" cy="783168"/>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Staff turnover- due to budget, strain, and family issues- is a pressing concern. </a:t>
          </a:r>
        </a:p>
      </dsp:txBody>
      <dsp:txXfrm>
        <a:off x="38231" y="1787602"/>
        <a:ext cx="4793194" cy="706706"/>
      </dsp:txXfrm>
    </dsp:sp>
    <dsp:sp modelId="{CFDC4CB4-0F86-496F-8E50-3EE3B0372D53}">
      <dsp:nvSpPr>
        <dsp:cNvPr id="0" name=""/>
        <dsp:cNvSpPr/>
      </dsp:nvSpPr>
      <dsp:spPr>
        <a:xfrm>
          <a:off x="0" y="2572860"/>
          <a:ext cx="4869656" cy="783168"/>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Economic and housing concerns intensified: Study of Texas survivors 50+ found 30% lost jobs or had hours reduced. Study of children’s DV related services found childcare loss major issue. </a:t>
          </a:r>
        </a:p>
      </dsp:txBody>
      <dsp:txXfrm>
        <a:off x="38231" y="2611091"/>
        <a:ext cx="4793194" cy="706706"/>
      </dsp:txXfrm>
    </dsp:sp>
    <dsp:sp modelId="{C9D37AA7-6CD5-4FA3-BAA2-6B4EBC86E107}">
      <dsp:nvSpPr>
        <dsp:cNvPr id="0" name=""/>
        <dsp:cNvSpPr/>
      </dsp:nvSpPr>
      <dsp:spPr>
        <a:xfrm>
          <a:off x="0" y="3396348"/>
          <a:ext cx="4869656" cy="783168"/>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Shifts to virtual services offers opportunities and challenges- without a lot of guidance </a:t>
          </a:r>
        </a:p>
      </dsp:txBody>
      <dsp:txXfrm>
        <a:off x="38231" y="3434579"/>
        <a:ext cx="4793194" cy="706706"/>
      </dsp:txXfrm>
    </dsp:sp>
    <dsp:sp modelId="{FD454C5F-E363-41D8-BC74-31BEF4D5027C}">
      <dsp:nvSpPr>
        <dsp:cNvPr id="0" name=""/>
        <dsp:cNvSpPr/>
      </dsp:nvSpPr>
      <dsp:spPr>
        <a:xfrm>
          <a:off x="0" y="4219837"/>
          <a:ext cx="4869656" cy="78316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Mental health impacts for staff and clients, old and young. </a:t>
          </a:r>
        </a:p>
      </dsp:txBody>
      <dsp:txXfrm>
        <a:off x="38231" y="4258068"/>
        <a:ext cx="4793194" cy="7067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E639F-5DBF-49B7-B467-602590B027E9}">
      <dsp:nvSpPr>
        <dsp:cNvPr id="0" name=""/>
        <dsp:cNvSpPr/>
      </dsp:nvSpPr>
      <dsp:spPr>
        <a:xfrm>
          <a:off x="0" y="164131"/>
          <a:ext cx="5175384" cy="8319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Partnership with Texas Council on Family Violence (TCFV)</a:t>
          </a:r>
        </a:p>
      </dsp:txBody>
      <dsp:txXfrm>
        <a:off x="40614" y="204745"/>
        <a:ext cx="5094156" cy="750751"/>
      </dsp:txXfrm>
    </dsp:sp>
    <dsp:sp modelId="{D07083D7-09F1-4D79-8CA8-F326A706DD13}">
      <dsp:nvSpPr>
        <dsp:cNvPr id="0" name=""/>
        <dsp:cNvSpPr/>
      </dsp:nvSpPr>
      <dsp:spPr>
        <a:xfrm>
          <a:off x="0" y="1039311"/>
          <a:ext cx="5175384" cy="831979"/>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Counseling program </a:t>
          </a:r>
        </a:p>
      </dsp:txBody>
      <dsp:txXfrm>
        <a:off x="40614" y="1079925"/>
        <a:ext cx="5094156" cy="750751"/>
      </dsp:txXfrm>
    </dsp:sp>
    <dsp:sp modelId="{9B6E6133-1C89-4171-A9E4-2522C35B43DA}">
      <dsp:nvSpPr>
        <dsp:cNvPr id="0" name=""/>
        <dsp:cNvSpPr/>
      </dsp:nvSpPr>
      <dsp:spPr>
        <a:xfrm>
          <a:off x="0" y="1914490"/>
          <a:ext cx="5175384" cy="831979"/>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Up to free 6 sessions </a:t>
          </a:r>
        </a:p>
      </dsp:txBody>
      <dsp:txXfrm>
        <a:off x="40614" y="1955104"/>
        <a:ext cx="5094156" cy="750751"/>
      </dsp:txXfrm>
    </dsp:sp>
    <dsp:sp modelId="{83AF0B59-D14E-4B88-BEBF-4080A6355BE1}">
      <dsp:nvSpPr>
        <dsp:cNvPr id="0" name=""/>
        <dsp:cNvSpPr/>
      </dsp:nvSpPr>
      <dsp:spPr>
        <a:xfrm>
          <a:off x="0" y="2789670"/>
          <a:ext cx="5175384" cy="831979"/>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Open to all frontline/ first responder DV staff in community-based programs who do not have access to free trauma counseling (different from EAP). </a:t>
          </a:r>
        </a:p>
      </dsp:txBody>
      <dsp:txXfrm>
        <a:off x="40614" y="2830284"/>
        <a:ext cx="5094156" cy="750751"/>
      </dsp:txXfrm>
    </dsp:sp>
    <dsp:sp modelId="{8A2E56C9-0E18-4813-9CBD-A22707CB0CBE}">
      <dsp:nvSpPr>
        <dsp:cNvPr id="0" name=""/>
        <dsp:cNvSpPr/>
      </dsp:nvSpPr>
      <dsp:spPr>
        <a:xfrm>
          <a:off x="0" y="3664850"/>
          <a:ext cx="5175384" cy="831979"/>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Sessions are provided by phone or video (additional benefit of scaffolding virtual services). </a:t>
          </a:r>
        </a:p>
      </dsp:txBody>
      <dsp:txXfrm>
        <a:off x="40614" y="3705464"/>
        <a:ext cx="5094156" cy="750751"/>
      </dsp:txXfrm>
    </dsp:sp>
    <dsp:sp modelId="{87642381-86E4-4568-AAF2-98CA9181E086}">
      <dsp:nvSpPr>
        <dsp:cNvPr id="0" name=""/>
        <dsp:cNvSpPr/>
      </dsp:nvSpPr>
      <dsp:spPr>
        <a:xfrm>
          <a:off x="0" y="4540029"/>
          <a:ext cx="5175384" cy="8319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Services available first come, first serve for qualified participants. </a:t>
          </a:r>
        </a:p>
      </dsp:txBody>
      <dsp:txXfrm>
        <a:off x="40614" y="4580643"/>
        <a:ext cx="5094156" cy="7507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233E9B-9F1D-41E0-82EE-FFB6E7B9DE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E98D0C6-B507-4D7C-9AB8-C21B63D44DA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7FE0DD-B665-4C0D-9A77-5D509972AB66}" type="datetimeFigureOut">
              <a:rPr lang="en-US" smtClean="0"/>
              <a:t>3/8/2021</a:t>
            </a:fld>
            <a:endParaRPr lang="en-US" dirty="0"/>
          </a:p>
        </p:txBody>
      </p:sp>
      <p:sp>
        <p:nvSpPr>
          <p:cNvPr id="4" name="Footer Placeholder 3">
            <a:extLst>
              <a:ext uri="{FF2B5EF4-FFF2-40B4-BE49-F238E27FC236}">
                <a16:creationId xmlns:a16="http://schemas.microsoft.com/office/drawing/2014/main" id="{1920CB52-DEC8-4A31-847D-9C7BE7E797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4DA830D-C7BC-43EA-9DCB-A2A7B6E456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A4EAE3-9C96-46DD-BE2A-C285CD55DE36}" type="slidenum">
              <a:rPr lang="en-US" smtClean="0"/>
              <a:t>‹#›</a:t>
            </a:fld>
            <a:endParaRPr lang="en-US" dirty="0"/>
          </a:p>
        </p:txBody>
      </p:sp>
    </p:spTree>
    <p:extLst>
      <p:ext uri="{BB962C8B-B14F-4D97-AF65-F5344CB8AC3E}">
        <p14:creationId xmlns:p14="http://schemas.microsoft.com/office/powerpoint/2010/main" val="809795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596203C1-616A-4651-A577-7BA09B384D13}" type="datetimeFigureOut">
              <a:rPr lang="en-US" smtClean="0"/>
              <a:pPr/>
              <a:t>3/8/2021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07B8B279-4079-43B3-8013-D8D81AB870A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88C6-AABE-4A39-BD0B-85C9F1369FD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B647E76-3DAF-492C-BBA8-83C46761884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92ED2ED-9F05-47E5-A1A1-C0CB3B12A1E8}"/>
              </a:ext>
            </a:extLst>
          </p:cNvPr>
          <p:cNvSpPr>
            <a:spLocks noGrp="1"/>
          </p:cNvSpPr>
          <p:nvPr>
            <p:ph type="dt" sz="half" idx="10"/>
          </p:nvPr>
        </p:nvSpPr>
        <p:spPr/>
        <p:txBody>
          <a:bodyPr/>
          <a:lstStyle/>
          <a:p>
            <a:fld id="{633EFA78-DE0E-433D-8CFA-D9FBF0D95DCD}" type="datetime1">
              <a:rPr lang="en-US" smtClean="0"/>
              <a:pPr/>
              <a:t>3/8/2021</a:t>
            </a:fld>
            <a:endParaRPr lang="en-US" dirty="0"/>
          </a:p>
        </p:txBody>
      </p:sp>
      <p:sp>
        <p:nvSpPr>
          <p:cNvPr id="5" name="Footer Placeholder 4">
            <a:extLst>
              <a:ext uri="{FF2B5EF4-FFF2-40B4-BE49-F238E27FC236}">
                <a16:creationId xmlns:a16="http://schemas.microsoft.com/office/drawing/2014/main" id="{CD655317-423D-4139-8ABA-D387404543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39CEF-522E-4D5E-A79D-F6B0020EBFF8}"/>
              </a:ext>
            </a:extLst>
          </p:cNvPr>
          <p:cNvSpPr>
            <a:spLocks noGrp="1"/>
          </p:cNvSpPr>
          <p:nvPr>
            <p:ph type="sldNum" sz="quarter" idx="12"/>
          </p:nvPr>
        </p:nvSpPr>
        <p:spPr/>
        <p:txBody>
          <a:bodyPr/>
          <a:lstStyle/>
          <a:p>
            <a:fld id="{E7F13AF2-DCC4-4842-96BC-1B9869901C37}" type="slidenum">
              <a:rPr lang="en-US" smtClean="0"/>
              <a:pPr/>
              <a:t>‹#›</a:t>
            </a:fld>
            <a:endParaRPr lang="en-US" dirty="0"/>
          </a:p>
        </p:txBody>
      </p:sp>
      <p:sp>
        <p:nvSpPr>
          <p:cNvPr id="7" name="Rectangle 6">
            <a:extLst>
              <a:ext uri="{FF2B5EF4-FFF2-40B4-BE49-F238E27FC236}">
                <a16:creationId xmlns:a16="http://schemas.microsoft.com/office/drawing/2014/main" id="{99D9AE95-6433-4CBB-B59F-3C1F920CFC1E}"/>
              </a:ext>
            </a:extLst>
          </p:cNvPr>
          <p:cNvSpPr/>
          <p:nvPr userDrawn="1"/>
        </p:nvSpPr>
        <p:spPr>
          <a:xfrm>
            <a:off x="0" y="6400800"/>
            <a:ext cx="9144000" cy="457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1CA0D7A-3264-40A7-90BF-EA61A7F43CAC}"/>
              </a:ext>
            </a:extLst>
          </p:cNvPr>
          <p:cNvSpPr/>
          <p:nvPr userDrawn="1"/>
        </p:nvSpPr>
        <p:spPr>
          <a:xfrm>
            <a:off x="0" y="0"/>
            <a:ext cx="9144000" cy="403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B2B8ADC5-CF0E-426A-A3A0-891982E5F908}"/>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9985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7DC-B1C5-4856-8DC2-6A3A33F2C0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A7423F-D8CF-4E3E-A140-4FCDE0CA35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F4457-397A-4A61-BE5E-098CE95418A1}"/>
              </a:ext>
            </a:extLst>
          </p:cNvPr>
          <p:cNvSpPr>
            <a:spLocks noGrp="1"/>
          </p:cNvSpPr>
          <p:nvPr>
            <p:ph type="dt" sz="half" idx="10"/>
          </p:nvPr>
        </p:nvSpPr>
        <p:spPr/>
        <p:txBody>
          <a:bodyPr/>
          <a:lstStyle/>
          <a:p>
            <a:pPr algn="r"/>
            <a:fld id="{1BC102A9-C1B1-4354-89E4-F43472216A4F}" type="datetime1">
              <a:rPr lang="en-US" smtClean="0"/>
              <a:pPr algn="r"/>
              <a:t>3/8/2021</a:t>
            </a:fld>
            <a:endParaRPr lang="en-US" sz="1000" dirty="0">
              <a:solidFill>
                <a:schemeClr val="bg2">
                  <a:shade val="50000"/>
                </a:schemeClr>
              </a:solidFill>
            </a:endParaRPr>
          </a:p>
        </p:txBody>
      </p:sp>
      <p:sp>
        <p:nvSpPr>
          <p:cNvPr id="5" name="Footer Placeholder 4">
            <a:extLst>
              <a:ext uri="{FF2B5EF4-FFF2-40B4-BE49-F238E27FC236}">
                <a16:creationId xmlns:a16="http://schemas.microsoft.com/office/drawing/2014/main" id="{B06D4744-A769-4310-8677-3B771B33CC47}"/>
              </a:ext>
            </a:extLst>
          </p:cNvPr>
          <p:cNvSpPr>
            <a:spLocks noGrp="1"/>
          </p:cNvSpPr>
          <p:nvPr>
            <p:ph type="ftr" sz="quarter" idx="11"/>
          </p:nvPr>
        </p:nvSpPr>
        <p:spPr/>
        <p:txBody>
          <a:bodyPr/>
          <a:lstStyle/>
          <a:p>
            <a:pPr algn="l"/>
            <a:endParaRPr lang="en-US" sz="1000" dirty="0">
              <a:solidFill>
                <a:schemeClr val="bg2">
                  <a:shade val="50000"/>
                </a:schemeClr>
              </a:solidFill>
            </a:endParaRPr>
          </a:p>
        </p:txBody>
      </p:sp>
      <p:sp>
        <p:nvSpPr>
          <p:cNvPr id="6" name="Slide Number Placeholder 5">
            <a:extLst>
              <a:ext uri="{FF2B5EF4-FFF2-40B4-BE49-F238E27FC236}">
                <a16:creationId xmlns:a16="http://schemas.microsoft.com/office/drawing/2014/main" id="{7971B07C-E319-4736-AA90-4BF19B0361A1}"/>
              </a:ext>
            </a:extLst>
          </p:cNvPr>
          <p:cNvSpPr>
            <a:spLocks noGrp="1"/>
          </p:cNvSpPr>
          <p:nvPr>
            <p:ph type="sldNum" sz="quarter" idx="12"/>
          </p:nvPr>
        </p:nvSpPr>
        <p:spPr/>
        <p:txBody>
          <a:bodyPr/>
          <a:lstStyle/>
          <a:p>
            <a:fld id="{E7F13AF2-DCC4-4842-96BC-1B9869901C37}" type="slidenum">
              <a:rPr lang="en-US" sz="1000" smtClean="0">
                <a:solidFill>
                  <a:schemeClr val="bg2">
                    <a:shade val="50000"/>
                  </a:schemeClr>
                </a:solidFill>
              </a:rPr>
              <a:pPr/>
              <a:t>‹#›</a:t>
            </a:fld>
            <a:endParaRPr lang="en-US" sz="1000" dirty="0">
              <a:solidFill>
                <a:schemeClr val="bg2">
                  <a:shade val="50000"/>
                </a:schemeClr>
              </a:solidFill>
            </a:endParaRPr>
          </a:p>
        </p:txBody>
      </p:sp>
    </p:spTree>
    <p:extLst>
      <p:ext uri="{BB962C8B-B14F-4D97-AF65-F5344CB8AC3E}">
        <p14:creationId xmlns:p14="http://schemas.microsoft.com/office/powerpoint/2010/main" val="310452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3791A6-1BB8-4207-A265-01A4524359D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A41DCD-5645-43AA-AF92-9FE8616F0EF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2687E-E48C-4C0E-9E4A-6BE6D9139ED5}"/>
              </a:ext>
            </a:extLst>
          </p:cNvPr>
          <p:cNvSpPr>
            <a:spLocks noGrp="1"/>
          </p:cNvSpPr>
          <p:nvPr>
            <p:ph type="dt" sz="half" idx="10"/>
          </p:nvPr>
        </p:nvSpPr>
        <p:spPr/>
        <p:txBody>
          <a:bodyPr/>
          <a:lstStyle/>
          <a:p>
            <a:pPr algn="r"/>
            <a:fld id="{1BC102A9-C1B1-4354-89E4-F43472216A4F}" type="datetime1">
              <a:rPr lang="en-US" smtClean="0"/>
              <a:pPr algn="r"/>
              <a:t>3/8/2021</a:t>
            </a:fld>
            <a:endParaRPr lang="en-US" sz="1000" dirty="0">
              <a:solidFill>
                <a:schemeClr val="bg2">
                  <a:shade val="50000"/>
                </a:schemeClr>
              </a:solidFill>
            </a:endParaRPr>
          </a:p>
        </p:txBody>
      </p:sp>
      <p:sp>
        <p:nvSpPr>
          <p:cNvPr id="5" name="Footer Placeholder 4">
            <a:extLst>
              <a:ext uri="{FF2B5EF4-FFF2-40B4-BE49-F238E27FC236}">
                <a16:creationId xmlns:a16="http://schemas.microsoft.com/office/drawing/2014/main" id="{6D609414-EEBC-41B4-A9D9-12C1C3251BDF}"/>
              </a:ext>
            </a:extLst>
          </p:cNvPr>
          <p:cNvSpPr>
            <a:spLocks noGrp="1"/>
          </p:cNvSpPr>
          <p:nvPr>
            <p:ph type="ftr" sz="quarter" idx="11"/>
          </p:nvPr>
        </p:nvSpPr>
        <p:spPr/>
        <p:txBody>
          <a:bodyPr/>
          <a:lstStyle/>
          <a:p>
            <a:pPr algn="l"/>
            <a:endParaRPr lang="en-US" sz="1000" dirty="0">
              <a:solidFill>
                <a:schemeClr val="bg2">
                  <a:shade val="50000"/>
                </a:schemeClr>
              </a:solidFill>
            </a:endParaRPr>
          </a:p>
        </p:txBody>
      </p:sp>
      <p:sp>
        <p:nvSpPr>
          <p:cNvPr id="6" name="Slide Number Placeholder 5">
            <a:extLst>
              <a:ext uri="{FF2B5EF4-FFF2-40B4-BE49-F238E27FC236}">
                <a16:creationId xmlns:a16="http://schemas.microsoft.com/office/drawing/2014/main" id="{D7DFAAE3-ADD4-434C-912E-63D16894275A}"/>
              </a:ext>
            </a:extLst>
          </p:cNvPr>
          <p:cNvSpPr>
            <a:spLocks noGrp="1"/>
          </p:cNvSpPr>
          <p:nvPr>
            <p:ph type="sldNum" sz="quarter" idx="12"/>
          </p:nvPr>
        </p:nvSpPr>
        <p:spPr/>
        <p:txBody>
          <a:bodyPr/>
          <a:lstStyle/>
          <a:p>
            <a:fld id="{E7F13AF2-DCC4-4842-96BC-1B9869901C37}" type="slidenum">
              <a:rPr lang="en-US" sz="1000" smtClean="0">
                <a:solidFill>
                  <a:schemeClr val="bg2">
                    <a:shade val="50000"/>
                  </a:schemeClr>
                </a:solidFill>
              </a:rPr>
              <a:pPr/>
              <a:t>‹#›</a:t>
            </a:fld>
            <a:endParaRPr lang="en-US" sz="1000" dirty="0">
              <a:solidFill>
                <a:schemeClr val="bg2">
                  <a:shade val="50000"/>
                </a:schemeClr>
              </a:solidFill>
            </a:endParaRPr>
          </a:p>
        </p:txBody>
      </p:sp>
    </p:spTree>
    <p:extLst>
      <p:ext uri="{BB962C8B-B14F-4D97-AF65-F5344CB8AC3E}">
        <p14:creationId xmlns:p14="http://schemas.microsoft.com/office/powerpoint/2010/main" val="3238391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98A9E-57AF-4657-ABB0-B7FCD8FEE5A3}"/>
              </a:ext>
            </a:extLst>
          </p:cNvPr>
          <p:cNvSpPr/>
          <p:nvPr userDrawn="1"/>
        </p:nvSpPr>
        <p:spPr>
          <a:xfrm>
            <a:off x="0" y="6400800"/>
            <a:ext cx="9144000" cy="457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CAE028F2-04F0-4AE7-8E73-006AF7EF5CEA}"/>
              </a:ext>
            </a:extLst>
          </p:cNvPr>
          <p:cNvSpPr/>
          <p:nvPr userDrawn="1"/>
        </p:nvSpPr>
        <p:spPr>
          <a:xfrm>
            <a:off x="0" y="0"/>
            <a:ext cx="91440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070B281F-DDF6-47A6-A20E-AD3468ECB455}"/>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02920" y="534471"/>
            <a:ext cx="8183880" cy="684729"/>
          </a:xfrm>
        </p:spPr>
        <p:txBody>
          <a:bodyPr/>
          <a:lstStyle>
            <a:lvl1pPr>
              <a:defRPr>
                <a:solidFill>
                  <a:schemeClr val="tx2"/>
                </a:solidFill>
              </a:defRPr>
            </a:lvl1pPr>
          </a:lstStyle>
          <a:p>
            <a:r>
              <a:rPr lang="en-US"/>
              <a:t>Click to edit Master title style</a:t>
            </a:r>
            <a:endParaRPr lang="en-US" dirty="0"/>
          </a:p>
        </p:txBody>
      </p:sp>
      <p:sp>
        <p:nvSpPr>
          <p:cNvPr id="4" name="Date Placeholder 3"/>
          <p:cNvSpPr>
            <a:spLocks noGrp="1"/>
          </p:cNvSpPr>
          <p:nvPr>
            <p:ph type="dt" sz="half" idx="10"/>
          </p:nvPr>
        </p:nvSpPr>
        <p:spPr>
          <a:xfrm>
            <a:off x="3776328" y="6400800"/>
            <a:ext cx="2286000" cy="365125"/>
          </a:xfrm>
        </p:spPr>
        <p:txBody>
          <a:bodyPr/>
          <a:lstStyle>
            <a:lvl1pPr>
              <a:defRPr>
                <a:solidFill>
                  <a:schemeClr val="tx1"/>
                </a:solidFill>
              </a:defRPr>
            </a:lvl1pPr>
          </a:lstStyle>
          <a:p>
            <a:fld id="{4427F9C6-20A9-45D8-B666-D95AD1AA535F}" type="datetime1">
              <a:rPr lang="en-US" smtClean="0"/>
              <a:pPr/>
              <a:t>3/8/2021</a:t>
            </a:fld>
            <a:endParaRPr lang="en-US" dirty="0"/>
          </a:p>
        </p:txBody>
      </p:sp>
      <p:sp>
        <p:nvSpPr>
          <p:cNvPr id="5" name="Footer Placeholder 4"/>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a:xfrm>
            <a:off x="8348328" y="6400800"/>
            <a:ext cx="457200" cy="365125"/>
          </a:xfrm>
        </p:spPr>
        <p:txBody>
          <a:bodyPr/>
          <a:lstStyle>
            <a:lvl1pPr>
              <a:defRPr>
                <a:solidFill>
                  <a:schemeClr val="tx1"/>
                </a:solidFill>
              </a:defRPr>
            </a:lvl1pPr>
          </a:lstStyle>
          <a:p>
            <a:fld id="{66C9E71F-78A0-4868-970E-5692D76DECFE}" type="slidenum">
              <a:rPr lang="en-US" smtClean="0"/>
              <a:pPr/>
              <a:t>‹#›</a:t>
            </a:fld>
            <a:endParaRPr lang="en-US" dirty="0"/>
          </a:p>
        </p:txBody>
      </p:sp>
      <p:sp>
        <p:nvSpPr>
          <p:cNvPr id="13" name="Text Placeholder 16">
            <a:extLst>
              <a:ext uri="{FF2B5EF4-FFF2-40B4-BE49-F238E27FC236}">
                <a16:creationId xmlns:a16="http://schemas.microsoft.com/office/drawing/2014/main" id="{03F2C829-D4FC-4522-8F81-3EE63787A0FC}"/>
              </a:ext>
            </a:extLst>
          </p:cNvPr>
          <p:cNvSpPr>
            <a:spLocks noGrp="1"/>
          </p:cNvSpPr>
          <p:nvPr>
            <p:ph type="body" sz="quarter" idx="14" hasCustomPrompt="1"/>
          </p:nvPr>
        </p:nvSpPr>
        <p:spPr>
          <a:xfrm>
            <a:off x="503238" y="1905000"/>
            <a:ext cx="4754562" cy="1077913"/>
          </a:xfrm>
        </p:spPr>
        <p:txBody>
          <a:bodyPr>
            <a:normAutofit/>
          </a:bodyPr>
          <a:lstStyle>
            <a:lvl1pPr marL="0" indent="0">
              <a:buNone/>
              <a:defRPr sz="2000"/>
            </a:lvl1pPr>
            <a:lvl2pPr marL="347472" indent="0">
              <a:buNone/>
              <a:defRPr/>
            </a:lvl2pPr>
            <a:lvl3pPr marL="603504" indent="0">
              <a:buNone/>
              <a:defRPr/>
            </a:lvl3pPr>
            <a:lvl4pPr marL="841248" indent="0">
              <a:buNone/>
              <a:defRPr/>
            </a:lvl4pPr>
            <a:lvl5pPr marL="1097280" indent="0">
              <a:buNone/>
              <a:defRPr/>
            </a:lvl5pPr>
          </a:lstStyle>
          <a:p>
            <a:pPr lvl="0"/>
            <a:r>
              <a:rPr lang="en-US" dirty="0"/>
              <a:t>Provide a list of relevant terms and their definitions</a:t>
            </a:r>
          </a:p>
        </p:txBody>
      </p:sp>
      <p:sp>
        <p:nvSpPr>
          <p:cNvPr id="14" name="Text Placeholder 19">
            <a:extLst>
              <a:ext uri="{FF2B5EF4-FFF2-40B4-BE49-F238E27FC236}">
                <a16:creationId xmlns:a16="http://schemas.microsoft.com/office/drawing/2014/main" id="{69DA3F2B-EEDB-435E-BF3D-BD81CA979020}"/>
              </a:ext>
            </a:extLst>
          </p:cNvPr>
          <p:cNvSpPr>
            <a:spLocks noGrp="1"/>
          </p:cNvSpPr>
          <p:nvPr>
            <p:ph type="body" sz="quarter" idx="15" hasCustomPrompt="1"/>
          </p:nvPr>
        </p:nvSpPr>
        <p:spPr>
          <a:xfrm>
            <a:off x="503238" y="3200400"/>
            <a:ext cx="4754562" cy="1524000"/>
          </a:xfrm>
        </p:spPr>
        <p:txBody>
          <a:bodyPr>
            <a:normAutofit/>
          </a:bodyPr>
          <a:lstStyle>
            <a:lvl1pPr marL="0" indent="0">
              <a:buNone/>
              <a:defRPr sz="1600"/>
            </a:lvl1pPr>
          </a:lstStyle>
          <a:p>
            <a:pPr marL="285750" indent="-285750">
              <a:buClr>
                <a:schemeClr val="accent3"/>
              </a:buClr>
              <a:buFont typeface="Arial" panose="020B0604020202020204" pitchFamily="34" charset="0"/>
              <a:buChar char="•"/>
            </a:pPr>
            <a:r>
              <a:rPr lang="en-US" sz="1600" dirty="0"/>
              <a:t>lorem ipsum dolor sit </a:t>
            </a:r>
            <a:r>
              <a:rPr lang="en-US" sz="1600" dirty="0" err="1"/>
              <a:t>amet</a:t>
            </a:r>
            <a:endParaRPr lang="en-US" sz="1600" dirty="0"/>
          </a:p>
          <a:p>
            <a:pPr marL="285750" indent="-285750">
              <a:buClr>
                <a:schemeClr val="accent3"/>
              </a:buClr>
              <a:buFont typeface="Arial" panose="020B0604020202020204" pitchFamily="34" charset="0"/>
              <a:buChar char="•"/>
            </a:pPr>
            <a:r>
              <a:rPr lang="en-US" sz="1600" dirty="0" err="1"/>
              <a:t>consectetur</a:t>
            </a:r>
            <a:r>
              <a:rPr lang="en-US" sz="1600" dirty="0"/>
              <a:t> </a:t>
            </a:r>
            <a:r>
              <a:rPr lang="en-US" sz="1600" dirty="0" err="1"/>
              <a:t>adipiscing</a:t>
            </a:r>
            <a:r>
              <a:rPr lang="en-US" sz="1600" dirty="0"/>
              <a:t> </a:t>
            </a:r>
            <a:r>
              <a:rPr lang="en-US" sz="1600" dirty="0" err="1"/>
              <a:t>elit</a:t>
            </a:r>
            <a:endParaRPr lang="en-US" sz="1600" dirty="0"/>
          </a:p>
          <a:p>
            <a:pPr marL="285750" indent="-285750">
              <a:buClr>
                <a:schemeClr val="accent3"/>
              </a:buClr>
              <a:buFont typeface="Arial" panose="020B0604020202020204" pitchFamily="34" charset="0"/>
              <a:buChar char="•"/>
            </a:pPr>
            <a:r>
              <a:rPr lang="en-US" sz="1600" dirty="0" err="1"/>
              <a:t>sed</a:t>
            </a:r>
            <a:r>
              <a:rPr lang="en-US" sz="1600" dirty="0"/>
              <a:t> do </a:t>
            </a:r>
            <a:r>
              <a:rPr lang="en-US" sz="1600" dirty="0" err="1"/>
              <a:t>eiusmod</a:t>
            </a:r>
            <a:r>
              <a:rPr lang="en-US" sz="1600" dirty="0"/>
              <a:t> </a:t>
            </a:r>
            <a:r>
              <a:rPr lang="en-US" sz="1600" dirty="0" err="1"/>
              <a:t>tempor</a:t>
            </a:r>
            <a:r>
              <a:rPr lang="en-US" sz="1600" dirty="0"/>
              <a:t> </a:t>
            </a:r>
          </a:p>
          <a:p>
            <a:pPr marL="285750" indent="-285750">
              <a:buClr>
                <a:schemeClr val="accent3"/>
              </a:buClr>
              <a:buFont typeface="Arial" panose="020B0604020202020204" pitchFamily="34" charset="0"/>
              <a:buChar char="•"/>
            </a:pPr>
            <a:r>
              <a:rPr lang="en-US" sz="1600" dirty="0" err="1"/>
              <a:t>incididunt</a:t>
            </a:r>
            <a:r>
              <a:rPr lang="en-US" sz="1600" dirty="0"/>
              <a:t> </a:t>
            </a:r>
            <a:r>
              <a:rPr lang="en-US" sz="1600" dirty="0" err="1"/>
              <a:t>ut</a:t>
            </a:r>
            <a:r>
              <a:rPr lang="en-US" sz="1600" dirty="0"/>
              <a:t> </a:t>
            </a:r>
            <a:r>
              <a:rPr lang="en-US" sz="1600" dirty="0" err="1"/>
              <a:t>labore</a:t>
            </a:r>
            <a:r>
              <a:rPr lang="en-US" sz="1600" dirty="0"/>
              <a:t> et dolore magna </a:t>
            </a:r>
            <a:r>
              <a:rPr lang="en-US" sz="1600" dirty="0" err="1"/>
              <a:t>aliqua</a:t>
            </a:r>
            <a:endParaRPr lang="en-US" sz="1600" dirty="0"/>
          </a:p>
        </p:txBody>
      </p:sp>
      <p:sp>
        <p:nvSpPr>
          <p:cNvPr id="18" name="Text Placeholder 21">
            <a:extLst>
              <a:ext uri="{FF2B5EF4-FFF2-40B4-BE49-F238E27FC236}">
                <a16:creationId xmlns:a16="http://schemas.microsoft.com/office/drawing/2014/main" id="{724D06DB-16B6-4447-80D7-E3F12741D170}"/>
              </a:ext>
            </a:extLst>
          </p:cNvPr>
          <p:cNvSpPr>
            <a:spLocks noGrp="1"/>
          </p:cNvSpPr>
          <p:nvPr>
            <p:ph type="body" sz="quarter" idx="16" hasCustomPrompt="1"/>
          </p:nvPr>
        </p:nvSpPr>
        <p:spPr>
          <a:xfrm>
            <a:off x="503238" y="5029201"/>
            <a:ext cx="8302290" cy="990600"/>
          </a:xfrm>
          <a:solidFill>
            <a:schemeClr val="bg1">
              <a:lumMod val="95000"/>
            </a:schemeClr>
          </a:solidFill>
        </p:spPr>
        <p:txBody>
          <a:bodyPr tIns="182880" rIns="182880" bIns="182880">
            <a:normAutofit/>
          </a:bodyPr>
          <a:lstStyle>
            <a:lvl1pPr marL="0" indent="0">
              <a:buNone/>
              <a:defRPr sz="1800"/>
            </a:lvl1pPr>
          </a:lstStyle>
          <a:p>
            <a:pPr marL="0" indent="0">
              <a:buNone/>
            </a:pPr>
            <a:r>
              <a:rPr lang="en-US" sz="1800" dirty="0" err="1"/>
              <a:t>Sed</a:t>
            </a:r>
            <a:r>
              <a:rPr lang="en-US" sz="1800" dirty="0"/>
              <a:t> </a:t>
            </a:r>
            <a:r>
              <a:rPr lang="en-US" sz="1800" dirty="0" err="1"/>
              <a:t>ut</a:t>
            </a:r>
            <a:r>
              <a:rPr lang="en-US" sz="1800" dirty="0"/>
              <a:t> </a:t>
            </a:r>
            <a:r>
              <a:rPr lang="en-US" sz="1800" dirty="0" err="1"/>
              <a:t>perspiciatis</a:t>
            </a:r>
            <a:r>
              <a:rPr lang="en-US" sz="1800" dirty="0"/>
              <a:t> </a:t>
            </a:r>
            <a:r>
              <a:rPr lang="en-US" sz="1800" dirty="0" err="1"/>
              <a:t>unde</a:t>
            </a:r>
            <a:r>
              <a:rPr lang="en-US" sz="1800" dirty="0"/>
              <a:t> </a:t>
            </a:r>
            <a:r>
              <a:rPr lang="en-US" sz="1800" dirty="0" err="1"/>
              <a:t>omnis</a:t>
            </a:r>
            <a:r>
              <a:rPr lang="en-US" sz="1800" dirty="0"/>
              <a:t> </a:t>
            </a:r>
            <a:r>
              <a:rPr lang="en-US" sz="1800" dirty="0" err="1"/>
              <a:t>iste</a:t>
            </a:r>
            <a:r>
              <a:rPr lang="en-US" sz="1800" dirty="0"/>
              <a:t> </a:t>
            </a:r>
            <a:r>
              <a:rPr lang="en-US" sz="1800" dirty="0" err="1"/>
              <a:t>natus</a:t>
            </a:r>
            <a:r>
              <a:rPr lang="en-US" sz="1800" dirty="0"/>
              <a:t> error sit </a:t>
            </a:r>
            <a:r>
              <a:rPr lang="en-US" sz="1800" dirty="0" err="1"/>
              <a:t>voluptatem</a:t>
            </a:r>
            <a:r>
              <a:rPr lang="en-US" sz="1800" dirty="0"/>
              <a:t> </a:t>
            </a:r>
            <a:r>
              <a:rPr lang="en-US" sz="1800" dirty="0" err="1"/>
              <a:t>accusantium</a:t>
            </a:r>
            <a:r>
              <a:rPr lang="en-US" sz="1800" dirty="0"/>
              <a:t> </a:t>
            </a:r>
            <a:r>
              <a:rPr lang="en-US" sz="1800" dirty="0" err="1"/>
              <a:t>doloremque</a:t>
            </a:r>
            <a:r>
              <a:rPr lang="en-US" sz="1800" dirty="0"/>
              <a:t> </a:t>
            </a:r>
            <a:r>
              <a:rPr lang="en-US" sz="1800" dirty="0" err="1"/>
              <a:t>laudantium</a:t>
            </a:r>
            <a:endParaRPr lang="en-US" sz="1800" dirty="0"/>
          </a:p>
        </p:txBody>
      </p:sp>
    </p:spTree>
    <p:extLst>
      <p:ext uri="{BB962C8B-B14F-4D97-AF65-F5344CB8AC3E}">
        <p14:creationId xmlns:p14="http://schemas.microsoft.com/office/powerpoint/2010/main" val="1854864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98A9E-57AF-4657-ABB0-B7FCD8FEE5A3}"/>
              </a:ext>
            </a:extLst>
          </p:cNvPr>
          <p:cNvSpPr/>
          <p:nvPr userDrawn="1"/>
        </p:nvSpPr>
        <p:spPr>
          <a:xfrm>
            <a:off x="0" y="6400800"/>
            <a:ext cx="9144000" cy="457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CAE028F2-04F0-4AE7-8E73-006AF7EF5CEA}"/>
              </a:ext>
            </a:extLst>
          </p:cNvPr>
          <p:cNvSpPr/>
          <p:nvPr userDrawn="1"/>
        </p:nvSpPr>
        <p:spPr>
          <a:xfrm>
            <a:off x="0" y="0"/>
            <a:ext cx="9144000" cy="1676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070B281F-DDF6-47A6-A20E-AD3468ECB455}"/>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02920" y="534471"/>
            <a:ext cx="8183880" cy="684729"/>
          </a:xfrm>
        </p:spPr>
        <p:txBody>
          <a:bodyPr/>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a:xfrm>
            <a:off x="3776328" y="6400800"/>
            <a:ext cx="2286000" cy="365125"/>
          </a:xfrm>
        </p:spPr>
        <p:txBody>
          <a:bodyPr/>
          <a:lstStyle>
            <a:lvl1pPr>
              <a:defRPr>
                <a:solidFill>
                  <a:schemeClr val="tx1"/>
                </a:solidFill>
              </a:defRPr>
            </a:lvl1pPr>
          </a:lstStyle>
          <a:p>
            <a:fld id="{4427F9C6-20A9-45D8-B666-D95AD1AA535F}" type="datetime1">
              <a:rPr lang="en-US" smtClean="0"/>
              <a:pPr/>
              <a:t>3/8/2021</a:t>
            </a:fld>
            <a:endParaRPr lang="en-US" dirty="0"/>
          </a:p>
        </p:txBody>
      </p:sp>
      <p:sp>
        <p:nvSpPr>
          <p:cNvPr id="5" name="Footer Placeholder 4"/>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a:xfrm>
            <a:off x="8348328" y="6400800"/>
            <a:ext cx="457200" cy="365125"/>
          </a:xfrm>
        </p:spPr>
        <p:txBody>
          <a:bodyPr/>
          <a:lstStyle>
            <a:lvl1pPr>
              <a:defRPr>
                <a:solidFill>
                  <a:schemeClr val="tx1"/>
                </a:solidFill>
              </a:defRPr>
            </a:lvl1pPr>
          </a:lstStyle>
          <a:p>
            <a:fld id="{66C9E71F-78A0-4868-970E-5692D76DECFE}" type="slidenum">
              <a:rPr lang="en-US" smtClean="0"/>
              <a:pPr/>
              <a:t>‹#›</a:t>
            </a:fld>
            <a:endParaRPr lang="en-US" dirty="0"/>
          </a:p>
        </p:txBody>
      </p:sp>
      <p:sp>
        <p:nvSpPr>
          <p:cNvPr id="17" name="Text Placeholder 16">
            <a:extLst>
              <a:ext uri="{FF2B5EF4-FFF2-40B4-BE49-F238E27FC236}">
                <a16:creationId xmlns:a16="http://schemas.microsoft.com/office/drawing/2014/main" id="{42768ECE-5E91-42D8-9F95-B91671A2B268}"/>
              </a:ext>
            </a:extLst>
          </p:cNvPr>
          <p:cNvSpPr>
            <a:spLocks noGrp="1"/>
          </p:cNvSpPr>
          <p:nvPr>
            <p:ph type="body" sz="quarter" idx="14" hasCustomPrompt="1"/>
          </p:nvPr>
        </p:nvSpPr>
        <p:spPr>
          <a:xfrm>
            <a:off x="503238" y="1905000"/>
            <a:ext cx="4754562" cy="1077913"/>
          </a:xfrm>
        </p:spPr>
        <p:txBody>
          <a:bodyPr>
            <a:normAutofit/>
          </a:bodyPr>
          <a:lstStyle>
            <a:lvl1pPr marL="0" indent="0">
              <a:buNone/>
              <a:defRPr sz="2000"/>
            </a:lvl1pPr>
            <a:lvl2pPr marL="347472" indent="0">
              <a:buNone/>
              <a:defRPr/>
            </a:lvl2pPr>
            <a:lvl3pPr marL="603504" indent="0">
              <a:buNone/>
              <a:defRPr/>
            </a:lvl3pPr>
            <a:lvl4pPr marL="841248" indent="0">
              <a:buNone/>
              <a:defRPr/>
            </a:lvl4pPr>
            <a:lvl5pPr marL="1097280" indent="0">
              <a:buNone/>
              <a:defRPr/>
            </a:lvl5pPr>
          </a:lstStyle>
          <a:p>
            <a:pPr lvl="0"/>
            <a:r>
              <a:rPr lang="en-US" dirty="0"/>
              <a:t>Provide a list of relevant terms and their definitions</a:t>
            </a:r>
          </a:p>
        </p:txBody>
      </p:sp>
      <p:sp>
        <p:nvSpPr>
          <p:cNvPr id="20" name="Text Placeholder 19">
            <a:extLst>
              <a:ext uri="{FF2B5EF4-FFF2-40B4-BE49-F238E27FC236}">
                <a16:creationId xmlns:a16="http://schemas.microsoft.com/office/drawing/2014/main" id="{AD316310-4FD9-4500-A4BE-BD7BC699161D}"/>
              </a:ext>
            </a:extLst>
          </p:cNvPr>
          <p:cNvSpPr>
            <a:spLocks noGrp="1"/>
          </p:cNvSpPr>
          <p:nvPr>
            <p:ph type="body" sz="quarter" idx="15" hasCustomPrompt="1"/>
          </p:nvPr>
        </p:nvSpPr>
        <p:spPr>
          <a:xfrm>
            <a:off x="503238" y="3200400"/>
            <a:ext cx="4754562" cy="1524000"/>
          </a:xfrm>
        </p:spPr>
        <p:txBody>
          <a:bodyPr>
            <a:normAutofit/>
          </a:bodyPr>
          <a:lstStyle>
            <a:lvl1pPr marL="0" indent="0">
              <a:buNone/>
              <a:defRPr sz="1600"/>
            </a:lvl1pPr>
          </a:lstStyle>
          <a:p>
            <a:pPr marL="285750" indent="-285750">
              <a:buClr>
                <a:schemeClr val="accent3"/>
              </a:buClr>
              <a:buFont typeface="Arial" panose="020B0604020202020204" pitchFamily="34" charset="0"/>
              <a:buChar char="•"/>
            </a:pPr>
            <a:r>
              <a:rPr lang="en-US" sz="1600" dirty="0"/>
              <a:t>lorem ipsum dolor sit </a:t>
            </a:r>
            <a:r>
              <a:rPr lang="en-US" sz="1600" dirty="0" err="1"/>
              <a:t>amet</a:t>
            </a:r>
            <a:endParaRPr lang="en-US" sz="1600" dirty="0"/>
          </a:p>
          <a:p>
            <a:pPr marL="285750" indent="-285750">
              <a:buClr>
                <a:schemeClr val="accent3"/>
              </a:buClr>
              <a:buFont typeface="Arial" panose="020B0604020202020204" pitchFamily="34" charset="0"/>
              <a:buChar char="•"/>
            </a:pPr>
            <a:r>
              <a:rPr lang="en-US" sz="1600" dirty="0" err="1"/>
              <a:t>consectetur</a:t>
            </a:r>
            <a:r>
              <a:rPr lang="en-US" sz="1600" dirty="0"/>
              <a:t> </a:t>
            </a:r>
            <a:r>
              <a:rPr lang="en-US" sz="1600" dirty="0" err="1"/>
              <a:t>adipiscing</a:t>
            </a:r>
            <a:r>
              <a:rPr lang="en-US" sz="1600" dirty="0"/>
              <a:t> </a:t>
            </a:r>
            <a:r>
              <a:rPr lang="en-US" sz="1600" dirty="0" err="1"/>
              <a:t>elit</a:t>
            </a:r>
            <a:endParaRPr lang="en-US" sz="1600" dirty="0"/>
          </a:p>
          <a:p>
            <a:pPr marL="285750" indent="-285750">
              <a:buClr>
                <a:schemeClr val="accent3"/>
              </a:buClr>
              <a:buFont typeface="Arial" panose="020B0604020202020204" pitchFamily="34" charset="0"/>
              <a:buChar char="•"/>
            </a:pPr>
            <a:r>
              <a:rPr lang="en-US" sz="1600" dirty="0" err="1"/>
              <a:t>sed</a:t>
            </a:r>
            <a:r>
              <a:rPr lang="en-US" sz="1600" dirty="0"/>
              <a:t> do </a:t>
            </a:r>
            <a:r>
              <a:rPr lang="en-US" sz="1600" dirty="0" err="1"/>
              <a:t>eiusmod</a:t>
            </a:r>
            <a:r>
              <a:rPr lang="en-US" sz="1600" dirty="0"/>
              <a:t> </a:t>
            </a:r>
            <a:r>
              <a:rPr lang="en-US" sz="1600" dirty="0" err="1"/>
              <a:t>tempor</a:t>
            </a:r>
            <a:r>
              <a:rPr lang="en-US" sz="1600" dirty="0"/>
              <a:t> </a:t>
            </a:r>
          </a:p>
          <a:p>
            <a:pPr marL="285750" indent="-285750">
              <a:buClr>
                <a:schemeClr val="accent3"/>
              </a:buClr>
              <a:buFont typeface="Arial" panose="020B0604020202020204" pitchFamily="34" charset="0"/>
              <a:buChar char="•"/>
            </a:pPr>
            <a:r>
              <a:rPr lang="en-US" sz="1600" dirty="0" err="1"/>
              <a:t>incididunt</a:t>
            </a:r>
            <a:r>
              <a:rPr lang="en-US" sz="1600" dirty="0"/>
              <a:t> </a:t>
            </a:r>
            <a:r>
              <a:rPr lang="en-US" sz="1600" dirty="0" err="1"/>
              <a:t>ut</a:t>
            </a:r>
            <a:r>
              <a:rPr lang="en-US" sz="1600" dirty="0"/>
              <a:t> </a:t>
            </a:r>
            <a:r>
              <a:rPr lang="en-US" sz="1600" dirty="0" err="1"/>
              <a:t>labore</a:t>
            </a:r>
            <a:r>
              <a:rPr lang="en-US" sz="1600" dirty="0"/>
              <a:t> et dolore magna </a:t>
            </a:r>
            <a:r>
              <a:rPr lang="en-US" sz="1600" dirty="0" err="1"/>
              <a:t>aliqua</a:t>
            </a:r>
            <a:endParaRPr lang="en-US" sz="1600" dirty="0"/>
          </a:p>
        </p:txBody>
      </p:sp>
      <p:sp>
        <p:nvSpPr>
          <p:cNvPr id="27" name="Text Placeholder 21">
            <a:extLst>
              <a:ext uri="{FF2B5EF4-FFF2-40B4-BE49-F238E27FC236}">
                <a16:creationId xmlns:a16="http://schemas.microsoft.com/office/drawing/2014/main" id="{D2D13E1C-C5A0-4BB6-A3B2-B12F46371504}"/>
              </a:ext>
            </a:extLst>
          </p:cNvPr>
          <p:cNvSpPr>
            <a:spLocks noGrp="1"/>
          </p:cNvSpPr>
          <p:nvPr>
            <p:ph type="body" sz="quarter" idx="16" hasCustomPrompt="1"/>
          </p:nvPr>
        </p:nvSpPr>
        <p:spPr>
          <a:xfrm>
            <a:off x="503238" y="5029201"/>
            <a:ext cx="8302290" cy="990600"/>
          </a:xfrm>
          <a:solidFill>
            <a:schemeClr val="bg1">
              <a:lumMod val="95000"/>
            </a:schemeClr>
          </a:solidFill>
        </p:spPr>
        <p:txBody>
          <a:bodyPr tIns="182880" rIns="182880" bIns="182880">
            <a:normAutofit/>
          </a:bodyPr>
          <a:lstStyle>
            <a:lvl1pPr marL="0" indent="0">
              <a:buNone/>
              <a:defRPr sz="1800"/>
            </a:lvl1pPr>
          </a:lstStyle>
          <a:p>
            <a:pPr marL="0" indent="0">
              <a:buNone/>
            </a:pPr>
            <a:r>
              <a:rPr lang="en-US" sz="1800" dirty="0" err="1"/>
              <a:t>Sed</a:t>
            </a:r>
            <a:r>
              <a:rPr lang="en-US" sz="1800" dirty="0"/>
              <a:t> </a:t>
            </a:r>
            <a:r>
              <a:rPr lang="en-US" sz="1800" dirty="0" err="1"/>
              <a:t>ut</a:t>
            </a:r>
            <a:r>
              <a:rPr lang="en-US" sz="1800" dirty="0"/>
              <a:t> </a:t>
            </a:r>
            <a:r>
              <a:rPr lang="en-US" sz="1800" dirty="0" err="1"/>
              <a:t>perspiciatis</a:t>
            </a:r>
            <a:r>
              <a:rPr lang="en-US" sz="1800" dirty="0"/>
              <a:t> </a:t>
            </a:r>
            <a:r>
              <a:rPr lang="en-US" sz="1800" dirty="0" err="1"/>
              <a:t>unde</a:t>
            </a:r>
            <a:r>
              <a:rPr lang="en-US" sz="1800" dirty="0"/>
              <a:t> </a:t>
            </a:r>
            <a:r>
              <a:rPr lang="en-US" sz="1800" dirty="0" err="1"/>
              <a:t>omnis</a:t>
            </a:r>
            <a:r>
              <a:rPr lang="en-US" sz="1800" dirty="0"/>
              <a:t> </a:t>
            </a:r>
            <a:r>
              <a:rPr lang="en-US" sz="1800" dirty="0" err="1"/>
              <a:t>iste</a:t>
            </a:r>
            <a:r>
              <a:rPr lang="en-US" sz="1800" dirty="0"/>
              <a:t> </a:t>
            </a:r>
            <a:r>
              <a:rPr lang="en-US" sz="1800" dirty="0" err="1"/>
              <a:t>natus</a:t>
            </a:r>
            <a:r>
              <a:rPr lang="en-US" sz="1800" dirty="0"/>
              <a:t> error sit </a:t>
            </a:r>
            <a:r>
              <a:rPr lang="en-US" sz="1800" dirty="0" err="1"/>
              <a:t>voluptatem</a:t>
            </a:r>
            <a:r>
              <a:rPr lang="en-US" sz="1800" dirty="0"/>
              <a:t> </a:t>
            </a:r>
            <a:r>
              <a:rPr lang="en-US" sz="1800" dirty="0" err="1"/>
              <a:t>accusantium</a:t>
            </a:r>
            <a:r>
              <a:rPr lang="en-US" sz="1800" dirty="0"/>
              <a:t> </a:t>
            </a:r>
            <a:r>
              <a:rPr lang="en-US" sz="1800" dirty="0" err="1"/>
              <a:t>doloremque</a:t>
            </a:r>
            <a:r>
              <a:rPr lang="en-US" sz="1800" dirty="0"/>
              <a:t> </a:t>
            </a:r>
            <a:r>
              <a:rPr lang="en-US" sz="1800" dirty="0" err="1"/>
              <a:t>laudantium</a:t>
            </a:r>
            <a:endParaRPr lang="en-US" sz="1800" dirty="0"/>
          </a:p>
        </p:txBody>
      </p:sp>
    </p:spTree>
    <p:extLst>
      <p:ext uri="{BB962C8B-B14F-4D97-AF65-F5344CB8AC3E}">
        <p14:creationId xmlns:p14="http://schemas.microsoft.com/office/powerpoint/2010/main" val="1417090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E4059-9CEE-4904-8485-BC221B57CA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08D229-7E93-4211-8340-CB53EB969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09396-168E-4CB4-B1B8-EA93282B76A1}"/>
              </a:ext>
            </a:extLst>
          </p:cNvPr>
          <p:cNvSpPr>
            <a:spLocks noGrp="1"/>
          </p:cNvSpPr>
          <p:nvPr>
            <p:ph type="dt" sz="half" idx="10"/>
          </p:nvPr>
        </p:nvSpPr>
        <p:spPr/>
        <p:txBody>
          <a:bodyPr/>
          <a:lstStyle/>
          <a:p>
            <a:pPr algn="r"/>
            <a:fld id="{1BC102A9-C1B1-4354-89E4-F43472216A4F}" type="datetime1">
              <a:rPr lang="en-US" smtClean="0"/>
              <a:pPr algn="r"/>
              <a:t>3/8/2021</a:t>
            </a:fld>
            <a:endParaRPr lang="en-US" sz="1000" dirty="0">
              <a:solidFill>
                <a:schemeClr val="bg2">
                  <a:shade val="50000"/>
                </a:schemeClr>
              </a:solidFill>
            </a:endParaRPr>
          </a:p>
        </p:txBody>
      </p:sp>
      <p:sp>
        <p:nvSpPr>
          <p:cNvPr id="5" name="Footer Placeholder 4">
            <a:extLst>
              <a:ext uri="{FF2B5EF4-FFF2-40B4-BE49-F238E27FC236}">
                <a16:creationId xmlns:a16="http://schemas.microsoft.com/office/drawing/2014/main" id="{AF4865F8-0239-480B-82C5-4E16598559F0}"/>
              </a:ext>
            </a:extLst>
          </p:cNvPr>
          <p:cNvSpPr>
            <a:spLocks noGrp="1"/>
          </p:cNvSpPr>
          <p:nvPr>
            <p:ph type="ftr" sz="quarter" idx="11"/>
          </p:nvPr>
        </p:nvSpPr>
        <p:spPr/>
        <p:txBody>
          <a:bodyPr/>
          <a:lstStyle/>
          <a:p>
            <a:pPr algn="l"/>
            <a:endParaRPr lang="en-US" sz="1000" dirty="0">
              <a:solidFill>
                <a:schemeClr val="bg2">
                  <a:shade val="50000"/>
                </a:schemeClr>
              </a:solidFill>
            </a:endParaRPr>
          </a:p>
        </p:txBody>
      </p:sp>
      <p:sp>
        <p:nvSpPr>
          <p:cNvPr id="6" name="Slide Number Placeholder 5">
            <a:extLst>
              <a:ext uri="{FF2B5EF4-FFF2-40B4-BE49-F238E27FC236}">
                <a16:creationId xmlns:a16="http://schemas.microsoft.com/office/drawing/2014/main" id="{79AB28E5-1E45-46FE-83F1-C0A0C6FC4024}"/>
              </a:ext>
            </a:extLst>
          </p:cNvPr>
          <p:cNvSpPr>
            <a:spLocks noGrp="1"/>
          </p:cNvSpPr>
          <p:nvPr>
            <p:ph type="sldNum" sz="quarter" idx="12"/>
          </p:nvPr>
        </p:nvSpPr>
        <p:spPr/>
        <p:txBody>
          <a:bodyPr/>
          <a:lstStyle/>
          <a:p>
            <a:fld id="{E7F13AF2-DCC4-4842-96BC-1B9869901C37}" type="slidenum">
              <a:rPr lang="en-US" sz="1000" smtClean="0">
                <a:solidFill>
                  <a:schemeClr val="bg2">
                    <a:shade val="50000"/>
                  </a:schemeClr>
                </a:solidFill>
              </a:rPr>
              <a:pPr/>
              <a:t>‹#›</a:t>
            </a:fld>
            <a:endParaRPr lang="en-US" sz="1000" dirty="0">
              <a:solidFill>
                <a:schemeClr val="bg2">
                  <a:shade val="50000"/>
                </a:schemeClr>
              </a:solidFill>
            </a:endParaRPr>
          </a:p>
        </p:txBody>
      </p:sp>
    </p:spTree>
    <p:extLst>
      <p:ext uri="{BB962C8B-B14F-4D97-AF65-F5344CB8AC3E}">
        <p14:creationId xmlns:p14="http://schemas.microsoft.com/office/powerpoint/2010/main" val="166803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3460-84B3-4118-8C45-562E9F9F39B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A482229-FEA6-46A5-8CBB-AFBE766EA65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E27342-0409-4B4B-A90D-AFC979829C3C}"/>
              </a:ext>
            </a:extLst>
          </p:cNvPr>
          <p:cNvSpPr>
            <a:spLocks noGrp="1"/>
          </p:cNvSpPr>
          <p:nvPr>
            <p:ph type="dt" sz="half" idx="10"/>
          </p:nvPr>
        </p:nvSpPr>
        <p:spPr/>
        <p:txBody>
          <a:bodyPr/>
          <a:lstStyle/>
          <a:p>
            <a:fld id="{CE9EB45F-50E8-4AF1-920B-265FC35EA31A}" type="datetime1">
              <a:rPr lang="en-US" smtClean="0"/>
              <a:pPr/>
              <a:t>3/8/2021</a:t>
            </a:fld>
            <a:endParaRPr lang="en-US" dirty="0"/>
          </a:p>
        </p:txBody>
      </p:sp>
      <p:sp>
        <p:nvSpPr>
          <p:cNvPr id="5" name="Footer Placeholder 4">
            <a:extLst>
              <a:ext uri="{FF2B5EF4-FFF2-40B4-BE49-F238E27FC236}">
                <a16:creationId xmlns:a16="http://schemas.microsoft.com/office/drawing/2014/main" id="{4F6829AC-CA77-4130-AC3F-8B040E44B7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290F25-A1F7-4FAB-A0BB-F1656CFF9C3C}"/>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348085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B6BCB-F60B-4008-AB9E-61B3C9628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08405-74D2-4ACE-86DB-7F18016DF1E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751A31-BAC1-4AF2-B33A-4567DDF3233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F9C123-A1BF-4AE5-90DA-D53A53188D79}"/>
              </a:ext>
            </a:extLst>
          </p:cNvPr>
          <p:cNvSpPr>
            <a:spLocks noGrp="1"/>
          </p:cNvSpPr>
          <p:nvPr>
            <p:ph type="dt" sz="half" idx="10"/>
          </p:nvPr>
        </p:nvSpPr>
        <p:spPr/>
        <p:txBody>
          <a:bodyPr/>
          <a:lstStyle/>
          <a:p>
            <a:fld id="{C969D76A-2E51-4D2B-9AFF-70F7EB3C2C68}" type="datetime1">
              <a:rPr lang="en-US" smtClean="0"/>
              <a:pPr/>
              <a:t>3/8/2021</a:t>
            </a:fld>
            <a:endParaRPr lang="en-US" dirty="0"/>
          </a:p>
        </p:txBody>
      </p:sp>
      <p:sp>
        <p:nvSpPr>
          <p:cNvPr id="6" name="Footer Placeholder 5">
            <a:extLst>
              <a:ext uri="{FF2B5EF4-FFF2-40B4-BE49-F238E27FC236}">
                <a16:creationId xmlns:a16="http://schemas.microsoft.com/office/drawing/2014/main" id="{21012290-3C45-448F-BAA4-50358A2178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8FA680-0A5D-465C-A138-348EAA08F61C}"/>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1022928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FBD3-DA66-4DF5-AAE3-94E871D54072}"/>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E5022C-CF8F-42F1-90F2-FE7EB885191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23A103D-E3B3-4AB4-9E99-C1EE65DD756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1D21F8-53EB-425B-8409-8FC5CED3B89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E9FE6F5-E59D-46A0-9219-527E9AEDB67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6880CF-D485-4F51-815D-FB4513F91CB2}"/>
              </a:ext>
            </a:extLst>
          </p:cNvPr>
          <p:cNvSpPr>
            <a:spLocks noGrp="1"/>
          </p:cNvSpPr>
          <p:nvPr>
            <p:ph type="dt" sz="half" idx="10"/>
          </p:nvPr>
        </p:nvSpPr>
        <p:spPr/>
        <p:txBody>
          <a:bodyPr/>
          <a:lstStyle/>
          <a:p>
            <a:fld id="{BDB85F57-6490-4460-90DC-FC5EE5C36A66}" type="datetime1">
              <a:rPr lang="en-US" smtClean="0"/>
              <a:pPr/>
              <a:t>3/8/2021</a:t>
            </a:fld>
            <a:endParaRPr lang="en-US" dirty="0"/>
          </a:p>
        </p:txBody>
      </p:sp>
      <p:sp>
        <p:nvSpPr>
          <p:cNvPr id="8" name="Footer Placeholder 7">
            <a:extLst>
              <a:ext uri="{FF2B5EF4-FFF2-40B4-BE49-F238E27FC236}">
                <a16:creationId xmlns:a16="http://schemas.microsoft.com/office/drawing/2014/main" id="{4B345CC9-304C-491A-B73C-20785ABA1D6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EEEF894-AD60-4C97-A45C-6CC71F3E75CE}"/>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401013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967B6-A7B0-42C7-97C5-79D81E498D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D4745-381F-4379-B8DB-35D6D4E9531A}"/>
              </a:ext>
            </a:extLst>
          </p:cNvPr>
          <p:cNvSpPr>
            <a:spLocks noGrp="1"/>
          </p:cNvSpPr>
          <p:nvPr>
            <p:ph type="dt" sz="half" idx="10"/>
          </p:nvPr>
        </p:nvSpPr>
        <p:spPr/>
        <p:txBody>
          <a:bodyPr/>
          <a:lstStyle/>
          <a:p>
            <a:fld id="{5AFB2161-9FCA-498A-A51E-7B90071250E8}" type="datetime1">
              <a:rPr lang="en-US" smtClean="0"/>
              <a:pPr/>
              <a:t>3/8/2021</a:t>
            </a:fld>
            <a:endParaRPr lang="en-US" dirty="0"/>
          </a:p>
        </p:txBody>
      </p:sp>
      <p:sp>
        <p:nvSpPr>
          <p:cNvPr id="4" name="Footer Placeholder 3">
            <a:extLst>
              <a:ext uri="{FF2B5EF4-FFF2-40B4-BE49-F238E27FC236}">
                <a16:creationId xmlns:a16="http://schemas.microsoft.com/office/drawing/2014/main" id="{D623809F-6D8A-439B-A198-F6E66C90921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5340F5E-4554-40F7-ACF1-F19AB1D4C9D8}"/>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342623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5BEA4C-8D7D-47EA-A4D1-AE2F97190E18}"/>
              </a:ext>
            </a:extLst>
          </p:cNvPr>
          <p:cNvSpPr>
            <a:spLocks noGrp="1"/>
          </p:cNvSpPr>
          <p:nvPr>
            <p:ph type="dt" sz="half" idx="10"/>
          </p:nvPr>
        </p:nvSpPr>
        <p:spPr/>
        <p:txBody>
          <a:bodyPr/>
          <a:lstStyle/>
          <a:p>
            <a:fld id="{9F5395AF-258B-4502-92DF-E211AA281B41}" type="datetime1">
              <a:rPr lang="en-US" smtClean="0"/>
              <a:pPr/>
              <a:t>3/8/2021</a:t>
            </a:fld>
            <a:endParaRPr lang="en-US" dirty="0"/>
          </a:p>
        </p:txBody>
      </p:sp>
      <p:sp>
        <p:nvSpPr>
          <p:cNvPr id="3" name="Footer Placeholder 2">
            <a:extLst>
              <a:ext uri="{FF2B5EF4-FFF2-40B4-BE49-F238E27FC236}">
                <a16:creationId xmlns:a16="http://schemas.microsoft.com/office/drawing/2014/main" id="{92E71636-66FD-4EE6-BDC5-9541F6380E9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2D78FDC-0153-42D4-8FE9-AD994E47056D}"/>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98514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E86A8-1801-4AD6-ACC2-1EAC8AC007F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E1747DF-B784-490C-888F-91493CA04FD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CC91B2-9043-4B9E-AAA8-C4D9B0413CB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237AC56-077E-45ED-A835-4C6056BBE5DD}"/>
              </a:ext>
            </a:extLst>
          </p:cNvPr>
          <p:cNvSpPr>
            <a:spLocks noGrp="1"/>
          </p:cNvSpPr>
          <p:nvPr>
            <p:ph type="dt" sz="half" idx="10"/>
          </p:nvPr>
        </p:nvSpPr>
        <p:spPr/>
        <p:txBody>
          <a:bodyPr/>
          <a:lstStyle/>
          <a:p>
            <a:fld id="{378FFA21-88D5-4090-AE34-A717F3009131}" type="datetime1">
              <a:rPr lang="en-US" smtClean="0"/>
              <a:pPr/>
              <a:t>3/8/2021</a:t>
            </a:fld>
            <a:endParaRPr lang="en-US" dirty="0"/>
          </a:p>
        </p:txBody>
      </p:sp>
      <p:sp>
        <p:nvSpPr>
          <p:cNvPr id="6" name="Footer Placeholder 5">
            <a:extLst>
              <a:ext uri="{FF2B5EF4-FFF2-40B4-BE49-F238E27FC236}">
                <a16:creationId xmlns:a16="http://schemas.microsoft.com/office/drawing/2014/main" id="{37E71265-D616-4BE0-B1D8-BC0AF3BE08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9892751-DA43-45F1-96DD-FEEDD8CB694D}"/>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187689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E8AC-F44E-44DB-97C9-59A9BC7AC90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98A5532-F9C2-4C67-B8DB-8F93037F8EC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2334E19-52F9-4DF6-A3FA-EF87DC4D88D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456C01F-C07E-4F00-A3F3-D09A69A03C4C}"/>
              </a:ext>
            </a:extLst>
          </p:cNvPr>
          <p:cNvSpPr>
            <a:spLocks noGrp="1"/>
          </p:cNvSpPr>
          <p:nvPr>
            <p:ph type="dt" sz="half" idx="10"/>
          </p:nvPr>
        </p:nvSpPr>
        <p:spPr/>
        <p:txBody>
          <a:bodyPr/>
          <a:lstStyle/>
          <a:p>
            <a:fld id="{25A654AA-2757-4A51-86CD-6D20456BDD0A}" type="datetime1">
              <a:rPr lang="en-US" smtClean="0"/>
              <a:pPr/>
              <a:t>3/8/2021</a:t>
            </a:fld>
            <a:endParaRPr lang="en-US" dirty="0"/>
          </a:p>
        </p:txBody>
      </p:sp>
      <p:sp>
        <p:nvSpPr>
          <p:cNvPr id="6" name="Footer Placeholder 5">
            <a:extLst>
              <a:ext uri="{FF2B5EF4-FFF2-40B4-BE49-F238E27FC236}">
                <a16:creationId xmlns:a16="http://schemas.microsoft.com/office/drawing/2014/main" id="{98846260-7A8C-43F8-8453-FCE10BF3E67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D470E3-7374-4284-AF00-E8C85FC81575}"/>
              </a:ext>
            </a:extLst>
          </p:cNvPr>
          <p:cNvSpPr>
            <a:spLocks noGrp="1"/>
          </p:cNvSpPr>
          <p:nvPr>
            <p:ph type="sldNum" sz="quarter" idx="12"/>
          </p:nvPr>
        </p:nvSpPr>
        <p:spPr/>
        <p:txBody>
          <a:bodyPr/>
          <a:lstStyle/>
          <a:p>
            <a:fld id="{66C9E71F-78A0-4868-970E-5692D76DECFE}" type="slidenum">
              <a:rPr lang="en-US" smtClean="0"/>
              <a:pPr/>
              <a:t>‹#›</a:t>
            </a:fld>
            <a:endParaRPr lang="en-US" dirty="0"/>
          </a:p>
        </p:txBody>
      </p:sp>
    </p:spTree>
    <p:extLst>
      <p:ext uri="{BB962C8B-B14F-4D97-AF65-F5344CB8AC3E}">
        <p14:creationId xmlns:p14="http://schemas.microsoft.com/office/powerpoint/2010/main" val="3062473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74217F-D28E-4482-A403-D0FF5B17260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F0C68E-BD46-4976-94A9-89F841C665C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0C8FE3-7D47-4B47-B80A-A1066285BEB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a:fld id="{1BC102A9-C1B1-4354-89E4-F43472216A4F}" type="datetime1">
              <a:rPr lang="en-US" smtClean="0"/>
              <a:pPr algn="r"/>
              <a:t>3/8/2021</a:t>
            </a:fld>
            <a:endParaRPr lang="en-US" sz="1000" dirty="0">
              <a:solidFill>
                <a:schemeClr val="bg2">
                  <a:shade val="50000"/>
                </a:schemeClr>
              </a:solidFill>
            </a:endParaRPr>
          </a:p>
        </p:txBody>
      </p:sp>
      <p:sp>
        <p:nvSpPr>
          <p:cNvPr id="5" name="Footer Placeholder 4">
            <a:extLst>
              <a:ext uri="{FF2B5EF4-FFF2-40B4-BE49-F238E27FC236}">
                <a16:creationId xmlns:a16="http://schemas.microsoft.com/office/drawing/2014/main" id="{831682B2-2C7D-4BC9-96B1-C70D2A4EFD1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lgn="l"/>
            <a:endParaRPr lang="en-US" sz="1000" dirty="0">
              <a:solidFill>
                <a:schemeClr val="bg2">
                  <a:shade val="50000"/>
                </a:schemeClr>
              </a:solidFill>
            </a:endParaRPr>
          </a:p>
        </p:txBody>
      </p:sp>
      <p:sp>
        <p:nvSpPr>
          <p:cNvPr id="6" name="Slide Number Placeholder 5">
            <a:extLst>
              <a:ext uri="{FF2B5EF4-FFF2-40B4-BE49-F238E27FC236}">
                <a16:creationId xmlns:a16="http://schemas.microsoft.com/office/drawing/2014/main" id="{A1DC8FDA-CA5E-4788-9E1F-05FF13035AB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F13AF2-DCC4-4842-96BC-1B9869901C37}" type="slidenum">
              <a:rPr lang="en-US" sz="1000" smtClean="0">
                <a:solidFill>
                  <a:schemeClr val="bg2">
                    <a:shade val="50000"/>
                  </a:schemeClr>
                </a:solidFill>
              </a:rPr>
              <a:pPr/>
              <a:t>‹#›</a:t>
            </a:fld>
            <a:endParaRPr lang="en-US" sz="1000" dirty="0">
              <a:solidFill>
                <a:schemeClr val="bg2">
                  <a:shade val="50000"/>
                </a:schemeClr>
              </a:solidFill>
            </a:endParaRPr>
          </a:p>
        </p:txBody>
      </p:sp>
    </p:spTree>
    <p:extLst>
      <p:ext uri="{BB962C8B-B14F-4D97-AF65-F5344CB8AC3E}">
        <p14:creationId xmlns:p14="http://schemas.microsoft.com/office/powerpoint/2010/main" val="27383799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8" r:id="rId12"/>
    <p:sldLayoutId id="2147483659"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leiwood@utmb.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normAutofit/>
          </a:bodyPr>
          <a:lstStyle/>
          <a:p>
            <a:r>
              <a:rPr lang="en-US" dirty="0"/>
              <a:t>On the Front Lines: COVID-19 and Domestic Violence </a:t>
            </a:r>
          </a:p>
        </p:txBody>
      </p:sp>
      <p:sp>
        <p:nvSpPr>
          <p:cNvPr id="3" name="Rectangle 2"/>
          <p:cNvSpPr>
            <a:spLocks noGrp="1"/>
          </p:cNvSpPr>
          <p:nvPr>
            <p:ph type="subTitle" idx="1"/>
          </p:nvPr>
        </p:nvSpPr>
        <p:spPr>
          <a:xfrm>
            <a:off x="722376" y="4267200"/>
            <a:ext cx="7772400" cy="914400"/>
          </a:xfrm>
        </p:spPr>
        <p:txBody>
          <a:bodyPr>
            <a:normAutofit fontScale="92500" lnSpcReduction="20000"/>
          </a:bodyPr>
          <a:lstStyle/>
          <a:p>
            <a:r>
              <a:rPr lang="en-US" dirty="0"/>
              <a:t>Research Updates from the University of Texas Medical Branch </a:t>
            </a:r>
          </a:p>
          <a:p>
            <a:r>
              <a:rPr lang="en-US" dirty="0"/>
              <a:t>Center for Violence Prevention </a:t>
            </a:r>
          </a:p>
          <a:p>
            <a:r>
              <a:rPr lang="en-US" dirty="0"/>
              <a:t>Leila Wood, PhD, MSSW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F423B-020E-4C19-8FC0-2F8933139EC5}"/>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Voices of participants </a:t>
            </a:r>
            <a:br>
              <a:rPr lang="en-US" sz="3500">
                <a:solidFill>
                  <a:srgbClr val="FFFFFF"/>
                </a:solidFill>
              </a:rPr>
            </a:br>
            <a:endParaRPr lang="en-US" sz="3500">
              <a:solidFill>
                <a:srgbClr val="FFFFFF"/>
              </a:solidFill>
            </a:endParaRPr>
          </a:p>
        </p:txBody>
      </p:sp>
      <p:sp>
        <p:nvSpPr>
          <p:cNvPr id="3" name="Content Placeholder 2">
            <a:extLst>
              <a:ext uri="{FF2B5EF4-FFF2-40B4-BE49-F238E27FC236}">
                <a16:creationId xmlns:a16="http://schemas.microsoft.com/office/drawing/2014/main" id="{14DFDE53-3ED7-4F6C-98A8-AA138EBBE618}"/>
              </a:ext>
            </a:extLst>
          </p:cNvPr>
          <p:cNvSpPr>
            <a:spLocks noGrp="1"/>
          </p:cNvSpPr>
          <p:nvPr>
            <p:ph idx="1"/>
          </p:nvPr>
        </p:nvSpPr>
        <p:spPr>
          <a:xfrm>
            <a:off x="3607694" y="649480"/>
            <a:ext cx="4916510" cy="5546047"/>
          </a:xfrm>
        </p:spPr>
        <p:txBody>
          <a:bodyPr anchor="ctr">
            <a:normAutofit/>
          </a:bodyPr>
          <a:lstStyle/>
          <a:p>
            <a:pPr marL="0" indent="0">
              <a:buFont typeface="Arial" panose="020B0604020202020204" pitchFamily="34" charset="0"/>
              <a:buNone/>
              <a:defRPr/>
            </a:pPr>
            <a:r>
              <a:rPr lang="en-US" sz="1700" b="1">
                <a:latin typeface="Times New Roman" panose="02020603050405020304" pitchFamily="18" charset="0"/>
                <a:ea typeface="Calibri" panose="020F0502020204030204" pitchFamily="34" charset="0"/>
                <a:cs typeface="Times New Roman" panose="02020603050405020304" pitchFamily="18" charset="0"/>
              </a:rPr>
              <a:t>Resource Loss</a:t>
            </a:r>
          </a:p>
          <a:p>
            <a:pPr marL="0" indent="0">
              <a:buFont typeface="Arial" panose="020B0604020202020204" pitchFamily="34" charset="0"/>
              <a:buNone/>
              <a:defRPr/>
            </a:pPr>
            <a:r>
              <a:rPr lang="en-US" sz="1700">
                <a:latin typeface="Times New Roman" panose="02020603050405020304" pitchFamily="18" charset="0"/>
                <a:ea typeface="Calibri" panose="020F0502020204030204" pitchFamily="34" charset="0"/>
                <a:cs typeface="Times New Roman" panose="02020603050405020304" pitchFamily="18" charset="0"/>
              </a:rPr>
              <a:t>“Access to resources all but disappeared, became homeless and quarantine happened two weeks later. This shelter did not provide access to community resources, I got a list of housing etc from an advocate at another shelter. Even so, what places were open did not have any availability”</a:t>
            </a:r>
          </a:p>
          <a:p>
            <a:pPr marL="0" indent="0">
              <a:buFont typeface="Arial" panose="020B0604020202020204" pitchFamily="34" charset="0"/>
              <a:buNone/>
              <a:defRPr/>
            </a:pPr>
            <a:r>
              <a:rPr lang="en-US" sz="1700" b="1">
                <a:latin typeface="Times New Roman" panose="02020603050405020304" pitchFamily="18" charset="0"/>
                <a:ea typeface="Calibri" panose="020F0502020204030204" pitchFamily="34" charset="0"/>
                <a:cs typeface="Times New Roman" panose="02020603050405020304" pitchFamily="18" charset="0"/>
              </a:rPr>
              <a:t>Safety Concerns </a:t>
            </a:r>
          </a:p>
          <a:p>
            <a:pPr marL="0" indent="0">
              <a:buFont typeface="Arial" panose="020B0604020202020204" pitchFamily="34" charset="0"/>
              <a:buNone/>
              <a:defRPr/>
            </a:pPr>
            <a:r>
              <a:rPr lang="en-US" sz="1700">
                <a:latin typeface="Times New Roman" panose="02020603050405020304" pitchFamily="18" charset="0"/>
                <a:ea typeface="Calibri" panose="020F0502020204030204" pitchFamily="34" charset="0"/>
                <a:cs typeface="Times New Roman" panose="02020603050405020304" pitchFamily="18" charset="0"/>
              </a:rPr>
              <a:t>“Right now, my biggest concern is that my children may be being abused by their father. With limited time and money due to the coronavirus, getting organized and financially prepared for legal action is very difficult (something that is still difficult outside this situation as a single mom of young children).  I'm concerned that the court system is going to be tied up before extended summer visitations…”</a:t>
            </a:r>
          </a:p>
          <a:p>
            <a:pPr marL="0" indent="0">
              <a:buFont typeface="Arial" panose="020B0604020202020204" pitchFamily="34" charset="0"/>
              <a:buNone/>
              <a:defRPr/>
            </a:pPr>
            <a:r>
              <a:rPr lang="en-US" sz="1700" b="1">
                <a:latin typeface="Times New Roman" panose="02020603050405020304" pitchFamily="18" charset="0"/>
                <a:ea typeface="Calibri" panose="020F0502020204030204" pitchFamily="34" charset="0"/>
                <a:cs typeface="Times New Roman" panose="02020603050405020304" pitchFamily="18" charset="0"/>
              </a:rPr>
              <a:t>Health and Safety </a:t>
            </a:r>
          </a:p>
          <a:p>
            <a:pPr marL="0" indent="0">
              <a:buFont typeface="Arial" panose="020B0604020202020204" pitchFamily="34" charset="0"/>
              <a:buNone/>
              <a:defRPr/>
            </a:pPr>
            <a:r>
              <a:rPr lang="en-US" sz="1700">
                <a:latin typeface="Times New Roman" panose="02020603050405020304" pitchFamily="18" charset="0"/>
                <a:ea typeface="Calibri" panose="020F0502020204030204" pitchFamily="34" charset="0"/>
                <a:cs typeface="Times New Roman" panose="02020603050405020304" pitchFamily="18" charset="0"/>
              </a:rPr>
              <a:t>“ I was quarantined. So my job doesn't let me take it easy at work. They are more demanding than ever….Hard to eat and function. Dr says I am under stress.”</a:t>
            </a:r>
            <a:endParaRPr lang="en-US" sz="170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a:p>
        </p:txBody>
      </p:sp>
    </p:spTree>
    <p:extLst>
      <p:ext uri="{BB962C8B-B14F-4D97-AF65-F5344CB8AC3E}">
        <p14:creationId xmlns:p14="http://schemas.microsoft.com/office/powerpoint/2010/main" val="346832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9916-0F7D-4E33-9D94-5BE2ACFFCCAE}"/>
              </a:ext>
            </a:extLst>
          </p:cNvPr>
          <p:cNvSpPr>
            <a:spLocks noGrp="1"/>
          </p:cNvSpPr>
          <p:nvPr>
            <p:ph type="title"/>
          </p:nvPr>
        </p:nvSpPr>
        <p:spPr/>
        <p:txBody>
          <a:bodyPr/>
          <a:lstStyle/>
          <a:p>
            <a:r>
              <a:rPr lang="en-US" dirty="0"/>
              <a:t>Pathway Two: Violence Prevention and Intervention Staff </a:t>
            </a:r>
          </a:p>
        </p:txBody>
      </p:sp>
      <p:sp>
        <p:nvSpPr>
          <p:cNvPr id="3" name="Content Placeholder 2">
            <a:extLst>
              <a:ext uri="{FF2B5EF4-FFF2-40B4-BE49-F238E27FC236}">
                <a16:creationId xmlns:a16="http://schemas.microsoft.com/office/drawing/2014/main" id="{D2B83251-7B34-4B74-B7C0-50A06DD20819}"/>
              </a:ext>
            </a:extLst>
          </p:cNvPr>
          <p:cNvSpPr>
            <a:spLocks noGrp="1"/>
          </p:cNvSpPr>
          <p:nvPr>
            <p:ph idx="1"/>
          </p:nvPr>
        </p:nvSpPr>
        <p:spPr/>
        <p:txBody>
          <a:bodyPr/>
          <a:lstStyle/>
          <a:p>
            <a:endParaRPr lang="en-US" dirty="0"/>
          </a:p>
        </p:txBody>
      </p:sp>
      <p:pic>
        <p:nvPicPr>
          <p:cNvPr id="4" name="Picture 6">
            <a:extLst>
              <a:ext uri="{FF2B5EF4-FFF2-40B4-BE49-F238E27FC236}">
                <a16:creationId xmlns:a16="http://schemas.microsoft.com/office/drawing/2014/main" id="{B4834984-6848-4885-B475-77EFE7294D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193" y="1690689"/>
            <a:ext cx="8329613"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9940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647DE-5C03-4A08-956B-D65505BB3CDB}"/>
              </a:ext>
            </a:extLst>
          </p:cNvPr>
          <p:cNvSpPr>
            <a:spLocks noGrp="1"/>
          </p:cNvSpPr>
          <p:nvPr>
            <p:ph type="title"/>
          </p:nvPr>
        </p:nvSpPr>
        <p:spPr/>
        <p:txBody>
          <a:bodyPr>
            <a:normAutofit fontScale="90000"/>
          </a:bodyPr>
          <a:lstStyle/>
          <a:p>
            <a:r>
              <a:rPr lang="en-US" dirty="0"/>
              <a:t>Focus on Domestic Violence and Sexual Assault Staff </a:t>
            </a:r>
            <a:br>
              <a:rPr lang="en-US" dirty="0"/>
            </a:br>
            <a:endParaRPr lang="en-US" dirty="0"/>
          </a:p>
        </p:txBody>
      </p:sp>
      <p:sp>
        <p:nvSpPr>
          <p:cNvPr id="3" name="Content Placeholder 2">
            <a:extLst>
              <a:ext uri="{FF2B5EF4-FFF2-40B4-BE49-F238E27FC236}">
                <a16:creationId xmlns:a16="http://schemas.microsoft.com/office/drawing/2014/main" id="{27D8A806-E02E-45A0-9940-2847C9E669A1}"/>
              </a:ext>
            </a:extLst>
          </p:cNvPr>
          <p:cNvSpPr>
            <a:spLocks noGrp="1"/>
          </p:cNvSpPr>
          <p:nvPr>
            <p:ph idx="1"/>
          </p:nvPr>
        </p:nvSpPr>
        <p:spPr/>
        <p:txBody>
          <a:bodyPr>
            <a:normAutofit lnSpcReduction="10000"/>
          </a:bodyPr>
          <a:lstStyle/>
          <a:p>
            <a:pPr>
              <a:defRPr/>
            </a:pPr>
            <a:r>
              <a:rPr lang="en-US" sz="2400" dirty="0">
                <a:latin typeface="Times New Roman" panose="02020603050405020304" pitchFamily="18" charset="0"/>
                <a:cs typeface="Times New Roman" panose="02020603050405020304" pitchFamily="18" charset="0"/>
              </a:rPr>
              <a:t>352 respondents </a:t>
            </a:r>
          </a:p>
          <a:p>
            <a:pPr>
              <a:defRPr/>
            </a:pPr>
            <a:r>
              <a:rPr lang="en-US" sz="2400" dirty="0">
                <a:latin typeface="Times New Roman" panose="02020603050405020304" pitchFamily="18" charset="0"/>
                <a:ea typeface="Calibri" panose="020F0502020204030204" pitchFamily="34" charset="0"/>
                <a:cs typeface="Times New Roman" panose="02020603050405020304" pitchFamily="18" charset="0"/>
              </a:rPr>
              <a:t>Nearly 5% of workers had lost their jobs or had a reduction in hours since the pandemic began, and 33.8% of workers had someone in the household lose their job or experience a reduction of hours. </a:t>
            </a:r>
          </a:p>
          <a:p>
            <a:pPr>
              <a:defRPr/>
            </a:pPr>
            <a:r>
              <a:rPr lang="en-US" sz="2400" dirty="0">
                <a:latin typeface="Times New Roman" panose="02020603050405020304" pitchFamily="18" charset="0"/>
                <a:ea typeface="Calibri" panose="020F0502020204030204" pitchFamily="34" charset="0"/>
                <a:cs typeface="Times New Roman" panose="02020603050405020304" pitchFamily="18" charset="0"/>
              </a:rPr>
              <a:t>147 respondents had problems accessing food or needed personal supplies. </a:t>
            </a:r>
          </a:p>
          <a:p>
            <a:pPr>
              <a:defRPr/>
            </a:pPr>
            <a:r>
              <a:rPr lang="en-US" sz="2400" dirty="0">
                <a:latin typeface="Times New Roman" panose="02020603050405020304" pitchFamily="18" charset="0"/>
                <a:ea typeface="Calibri" panose="020F0502020204030204" pitchFamily="34" charset="0"/>
                <a:cs typeface="Times New Roman" panose="02020603050405020304" pitchFamily="18" charset="0"/>
              </a:rPr>
              <a:t>80% essential workers </a:t>
            </a:r>
          </a:p>
          <a:p>
            <a:pPr>
              <a:defRPr/>
            </a:pPr>
            <a:r>
              <a:rPr lang="en-US" sz="2400" dirty="0">
                <a:latin typeface="Times New Roman" panose="02020603050405020304" pitchFamily="18" charset="0"/>
                <a:ea typeface="Calibri" panose="020F0502020204030204" pitchFamily="34" charset="0"/>
                <a:cs typeface="Times New Roman" panose="02020603050405020304" pitchFamily="18" charset="0"/>
              </a:rPr>
              <a:t>Most commonly noted job difference was shift to telehealth. There was a 51% increase in use of video conferencing – no differences by job position. Other major occupational changes included working from home (78 participants) and lack of resources for clients (78 participants) </a:t>
            </a:r>
          </a:p>
          <a:p>
            <a:endParaRPr lang="en-US" dirty="0"/>
          </a:p>
        </p:txBody>
      </p:sp>
    </p:spTree>
    <p:extLst>
      <p:ext uri="{BB962C8B-B14F-4D97-AF65-F5344CB8AC3E}">
        <p14:creationId xmlns:p14="http://schemas.microsoft.com/office/powerpoint/2010/main" val="81473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3A8BE-EF94-40EF-98E9-4C7FAE46216D}"/>
              </a:ext>
            </a:extLst>
          </p:cNvPr>
          <p:cNvSpPr>
            <a:spLocks noGrp="1"/>
          </p:cNvSpPr>
          <p:nvPr>
            <p:ph type="title"/>
          </p:nvPr>
        </p:nvSpPr>
        <p:spPr/>
        <p:txBody>
          <a:bodyPr/>
          <a:lstStyle/>
          <a:p>
            <a:r>
              <a:rPr lang="en-US" dirty="0"/>
              <a:t>Worker Needs </a:t>
            </a:r>
          </a:p>
        </p:txBody>
      </p:sp>
      <p:sp>
        <p:nvSpPr>
          <p:cNvPr id="3" name="Content Placeholder 2">
            <a:extLst>
              <a:ext uri="{FF2B5EF4-FFF2-40B4-BE49-F238E27FC236}">
                <a16:creationId xmlns:a16="http://schemas.microsoft.com/office/drawing/2014/main" id="{D26B9922-FCEE-43E9-963D-6FEB1F2077A3}"/>
              </a:ext>
            </a:extLst>
          </p:cNvPr>
          <p:cNvSpPr>
            <a:spLocks noGrp="1"/>
          </p:cNvSpPr>
          <p:nvPr>
            <p:ph idx="1"/>
          </p:nvPr>
        </p:nvSpPr>
        <p:spPr/>
        <p:txBody>
          <a:bodyPr/>
          <a:lstStyle/>
          <a:p>
            <a:pPr fontAlgn="base">
              <a:spcAft>
                <a:spcPct val="0"/>
              </a:spcAft>
            </a:pPr>
            <a:r>
              <a:rPr lang="en-US" altLang="en-US" dirty="0">
                <a:latin typeface="Times New Roman" panose="02020603050405020304" pitchFamily="18" charset="0"/>
                <a:ea typeface="Calibri" panose="020F0502020204030204" pitchFamily="34" charset="0"/>
              </a:rPr>
              <a:t>Over 84% reported at least some increase in stress since the pandemic began, with 23.9% reporting work was a lot more stressful. </a:t>
            </a:r>
            <a:endParaRPr lang="en-US" altLang="en-US" dirty="0">
              <a:latin typeface="Times New Roman" panose="02020603050405020304" pitchFamily="18" charset="0"/>
              <a:ea typeface="Calibri" panose="020F0502020204030204" pitchFamily="34" charset="0"/>
              <a:cs typeface="Times New Roman" panose="02020603050405020304" pitchFamily="18" charset="0"/>
            </a:endParaRPr>
          </a:p>
          <a:p>
            <a:pPr fontAlgn="base">
              <a:spcAft>
                <a:spcPct val="0"/>
              </a:spcAft>
            </a:pPr>
            <a:r>
              <a:rPr lang="en-US" altLang="en-US" dirty="0">
                <a:latin typeface="Times New Roman" panose="02020603050405020304" pitchFamily="18" charset="0"/>
                <a:ea typeface="Calibri" panose="020F0502020204030204" pitchFamily="34" charset="0"/>
                <a:cs typeface="Times New Roman" panose="02020603050405020304" pitchFamily="18" charset="0"/>
              </a:rPr>
              <a:t>Strategies to reduce stress at work include better communication (31 participants) agencies resources to address staff (31 participants)  more resources for clients (30 participants) and mental health support for workers (28)</a:t>
            </a:r>
          </a:p>
          <a:p>
            <a:pPr fontAlgn="base">
              <a:spcAft>
                <a:spcPct val="0"/>
              </a:spcAft>
            </a:pPr>
            <a:r>
              <a:rPr lang="en-US" altLang="en-US" dirty="0">
                <a:latin typeface="Times New Roman" panose="02020603050405020304" pitchFamily="18" charset="0"/>
                <a:ea typeface="Calibri" panose="020F0502020204030204" pitchFamily="34" charset="0"/>
                <a:cs typeface="Times New Roman" panose="02020603050405020304" pitchFamily="18" charset="0"/>
              </a:rPr>
              <a:t>Needed to improve response to clients during pandemic were financial supports for clients (70) and increase housing resources (56 participants)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4688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35FFF-9991-4C12-BF03-D62A20609335}"/>
              </a:ext>
            </a:extLst>
          </p:cNvPr>
          <p:cNvSpPr>
            <a:spLocks noGrp="1"/>
          </p:cNvSpPr>
          <p:nvPr>
            <p:ph type="title"/>
          </p:nvPr>
        </p:nvSpPr>
        <p:spPr/>
        <p:txBody>
          <a:bodyPr/>
          <a:lstStyle/>
          <a:p>
            <a:r>
              <a:rPr lang="en-US" dirty="0"/>
              <a:t>Voices from participants </a:t>
            </a:r>
            <a:br>
              <a:rPr lang="en-US" dirty="0"/>
            </a:br>
            <a:endParaRPr lang="en-US" dirty="0"/>
          </a:p>
        </p:txBody>
      </p:sp>
      <p:sp>
        <p:nvSpPr>
          <p:cNvPr id="3" name="Content Placeholder 2">
            <a:extLst>
              <a:ext uri="{FF2B5EF4-FFF2-40B4-BE49-F238E27FC236}">
                <a16:creationId xmlns:a16="http://schemas.microsoft.com/office/drawing/2014/main" id="{2D200CCE-C569-440D-A7BA-140EB3E9776F}"/>
              </a:ext>
            </a:extLst>
          </p:cNvPr>
          <p:cNvSpPr>
            <a:spLocks noGrp="1"/>
          </p:cNvSpPr>
          <p:nvPr>
            <p:ph idx="1"/>
          </p:nvPr>
        </p:nvSpPr>
        <p:spPr/>
        <p:txBody>
          <a:bodyPr>
            <a:normAutofit fontScale="92500" lnSpcReduction="20000"/>
          </a:bodyPr>
          <a:lstStyle/>
          <a:p>
            <a:pPr marL="0" indent="0" algn="ctr">
              <a:buFont typeface="Arial" panose="020B0604020202020204" pitchFamily="34" charset="0"/>
              <a:buNone/>
              <a:defRPr/>
            </a:pPr>
            <a:r>
              <a:rPr lang="en-US" sz="2000" b="1" dirty="0">
                <a:latin typeface="Times New Roman" panose="02020603050405020304" pitchFamily="18" charset="0"/>
                <a:ea typeface="Calibri" panose="020F0502020204030204" pitchFamily="34" charset="0"/>
                <a:cs typeface="Times New Roman" panose="02020603050405020304" pitchFamily="18" charset="0"/>
              </a:rPr>
              <a:t>Economics </a:t>
            </a:r>
          </a:p>
          <a:p>
            <a:pPr marL="0" indent="0">
              <a:buFont typeface="Arial" panose="020B0604020202020204" pitchFamily="34" charset="0"/>
              <a:buNone/>
              <a:defRPr/>
            </a:pPr>
            <a:r>
              <a:rPr lang="en-US" sz="2000" dirty="0">
                <a:latin typeface="Times New Roman" panose="02020603050405020304" pitchFamily="18" charset="0"/>
                <a:ea typeface="Calibri" panose="020F0502020204030204" pitchFamily="34" charset="0"/>
                <a:cs typeface="Times New Roman" panose="02020603050405020304" pitchFamily="18" charset="0"/>
              </a:rPr>
              <a:t>“My issue is with childcare. I have two daycare aged children and both myself and my husband are essential workers. I have had to reduce my work hours with the blessing of my employer due to not having access to childcare. This has financially effected my family.”</a:t>
            </a:r>
          </a:p>
          <a:p>
            <a:pPr marL="0" indent="0" algn="ctr">
              <a:buFont typeface="Arial" panose="020B0604020202020204" pitchFamily="34" charset="0"/>
              <a:buNone/>
              <a:defRPr/>
            </a:pPr>
            <a:r>
              <a:rPr lang="en-US" sz="2000" b="1" dirty="0">
                <a:latin typeface="Times New Roman" panose="02020603050405020304" pitchFamily="18" charset="0"/>
                <a:ea typeface="Calibri" panose="020F0502020204030204" pitchFamily="34" charset="0"/>
                <a:cs typeface="Times New Roman" panose="02020603050405020304" pitchFamily="18" charset="0"/>
              </a:rPr>
              <a:t>Safety </a:t>
            </a:r>
          </a:p>
          <a:p>
            <a:pPr marL="0" indent="0">
              <a:buFont typeface="Arial" panose="020B0604020202020204" pitchFamily="34" charset="0"/>
              <a:buNone/>
              <a:defRPr/>
            </a:pPr>
            <a:r>
              <a:rPr lang="en-US" sz="2000" dirty="0">
                <a:latin typeface="Times New Roman" panose="02020603050405020304" pitchFamily="18" charset="0"/>
                <a:ea typeface="Calibri" panose="020F0502020204030204" pitchFamily="34" charset="0"/>
                <a:cs typeface="Times New Roman" panose="02020603050405020304" pitchFamily="18" charset="0"/>
              </a:rPr>
              <a:t>“Establishing safety with clients while meeting via Zoom is different since before they would come into my office and there were no fears of being interrupted or overheard by the perpetrator”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buFont typeface="Arial" panose="020B0604020202020204" pitchFamily="34" charset="0"/>
              <a:buNone/>
              <a:defRPr/>
            </a:pPr>
            <a:r>
              <a:rPr lang="en-US" sz="2000" b="1" dirty="0">
                <a:latin typeface="Calibri" panose="020F0502020204030204" pitchFamily="34" charset="0"/>
                <a:ea typeface="Calibri" panose="020F0502020204030204" pitchFamily="34" charset="0"/>
                <a:cs typeface="Times New Roman" panose="02020603050405020304" pitchFamily="18" charset="0"/>
              </a:rPr>
              <a:t>Resource Loss</a:t>
            </a:r>
          </a:p>
          <a:p>
            <a:pPr marL="0" indent="0">
              <a:buFont typeface="Arial" panose="020B0604020202020204" pitchFamily="34" charset="0"/>
              <a:buNone/>
              <a:defRPr/>
            </a:pPr>
            <a:r>
              <a:rPr lang="en-US" sz="2000" dirty="0">
                <a:latin typeface="Times New Roman" panose="02020603050405020304" pitchFamily="18" charset="0"/>
                <a:ea typeface="Calibri" panose="020F0502020204030204" pitchFamily="34" charset="0"/>
                <a:cs typeface="Times New Roman" panose="02020603050405020304" pitchFamily="18" charset="0"/>
              </a:rPr>
              <a:t>“I work at a hotline, so people are already in crisis when they call us, but they're more escalated right now. We've been getting a lot more non-dv/</a:t>
            </a:r>
            <a:r>
              <a:rPr lang="en-US" sz="2000" dirty="0" err="1">
                <a:latin typeface="Times New Roman" panose="02020603050405020304" pitchFamily="18" charset="0"/>
                <a:ea typeface="Calibri" panose="020F0502020204030204" pitchFamily="34" charset="0"/>
                <a:cs typeface="Times New Roman" panose="02020603050405020304" pitchFamily="18" charset="0"/>
              </a:rPr>
              <a:t>sa</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r>
              <a:rPr lang="en-US" sz="2000" dirty="0" err="1">
                <a:latin typeface="Times New Roman" panose="02020603050405020304" pitchFamily="18" charset="0"/>
                <a:ea typeface="Calibri" panose="020F0502020204030204" pitchFamily="34" charset="0"/>
                <a:cs typeface="Times New Roman" panose="02020603050405020304" pitchFamily="18" charset="0"/>
              </a:rPr>
              <a:t>ht</a:t>
            </a:r>
            <a:r>
              <a:rPr lang="en-US" sz="2000" dirty="0">
                <a:latin typeface="Times New Roman" panose="02020603050405020304" pitchFamily="18" charset="0"/>
                <a:ea typeface="Calibri" panose="020F0502020204030204" pitchFamily="34" charset="0"/>
                <a:cs typeface="Times New Roman" panose="02020603050405020304" pitchFamily="18" charset="0"/>
              </a:rPr>
              <a:t> related calls from the Spanish speaking and immigrant population who are terrified, broke, and need financial resources, of the ten-15 shelters we used to refer to besides ourselves, there are only two INCLUDING US (</a:t>
            </a:r>
            <a:r>
              <a:rPr lang="en-US" sz="2000" i="1" dirty="0">
                <a:latin typeface="Times New Roman" panose="02020603050405020304" pitchFamily="18" charset="0"/>
                <a:ea typeface="Calibri" panose="020F0502020204030204" pitchFamily="34" charset="0"/>
                <a:cs typeface="Times New Roman" panose="02020603050405020304" pitchFamily="18" charset="0"/>
              </a:rPr>
              <a:t>emphasis is participant’s)</a:t>
            </a:r>
            <a:r>
              <a:rPr lang="en-US" sz="2000" dirty="0">
                <a:latin typeface="Times New Roman" panose="02020603050405020304" pitchFamily="18" charset="0"/>
                <a:ea typeface="Calibri" panose="020F0502020204030204" pitchFamily="34" charset="0"/>
                <a:cs typeface="Times New Roman" panose="02020603050405020304" pitchFamily="18" charset="0"/>
              </a:rPr>
              <a:t> that are open as usual. All others have either closed or are only accepting a certain demographic/locality of people. My job has gone from saying "no, but try this" to "I don't know, but stay connected". It's hard.”</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88799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F1BB7-6EF9-44BA-849F-D0DA86B5056D}"/>
              </a:ext>
            </a:extLst>
          </p:cNvPr>
          <p:cNvSpPr>
            <a:spLocks noGrp="1"/>
          </p:cNvSpPr>
          <p:nvPr>
            <p:ph type="title"/>
          </p:nvPr>
        </p:nvSpPr>
        <p:spPr/>
        <p:txBody>
          <a:bodyPr/>
          <a:lstStyle/>
          <a:p>
            <a:r>
              <a:rPr lang="en-US" dirty="0"/>
              <a:t>Side by Side: Safety Strategies </a:t>
            </a:r>
          </a:p>
        </p:txBody>
      </p:sp>
      <p:pic>
        <p:nvPicPr>
          <p:cNvPr id="5" name="Content Placeholder 4">
            <a:extLst>
              <a:ext uri="{FF2B5EF4-FFF2-40B4-BE49-F238E27FC236}">
                <a16:creationId xmlns:a16="http://schemas.microsoft.com/office/drawing/2014/main" id="{4288BF42-E4EF-451A-B24D-BD89920B2273}"/>
              </a:ext>
            </a:extLst>
          </p:cNvPr>
          <p:cNvPicPr>
            <a:picLocks noGrp="1" noChangeAspect="1"/>
          </p:cNvPicPr>
          <p:nvPr>
            <p:ph idx="1"/>
          </p:nvPr>
        </p:nvPicPr>
        <p:blipFill>
          <a:blip r:embed="rId2"/>
          <a:stretch>
            <a:fillRect/>
          </a:stretch>
        </p:blipFill>
        <p:spPr>
          <a:xfrm>
            <a:off x="533400" y="1524000"/>
            <a:ext cx="3737172" cy="4249280"/>
          </a:xfrm>
        </p:spPr>
      </p:pic>
      <p:pic>
        <p:nvPicPr>
          <p:cNvPr id="6" name="Picture 5">
            <a:extLst>
              <a:ext uri="{FF2B5EF4-FFF2-40B4-BE49-F238E27FC236}">
                <a16:creationId xmlns:a16="http://schemas.microsoft.com/office/drawing/2014/main" id="{B52C3049-689F-49E6-BC48-AA30F83C1E26}"/>
              </a:ext>
            </a:extLst>
          </p:cNvPr>
          <p:cNvPicPr>
            <a:picLocks noChangeAspect="1"/>
          </p:cNvPicPr>
          <p:nvPr/>
        </p:nvPicPr>
        <p:blipFill>
          <a:blip r:embed="rId3"/>
          <a:stretch>
            <a:fillRect/>
          </a:stretch>
        </p:blipFill>
        <p:spPr>
          <a:xfrm>
            <a:off x="4477154" y="1542428"/>
            <a:ext cx="4038196" cy="4249281"/>
          </a:xfrm>
          <a:prstGeom prst="rect">
            <a:avLst/>
          </a:prstGeom>
        </p:spPr>
      </p:pic>
    </p:spTree>
    <p:extLst>
      <p:ext uri="{BB962C8B-B14F-4D97-AF65-F5344CB8AC3E}">
        <p14:creationId xmlns:p14="http://schemas.microsoft.com/office/powerpoint/2010/main" val="2291460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A2C2B2AC-38DD-4D02-8067-76DF28467B0A}"/>
              </a:ext>
            </a:extLst>
          </p:cNvPr>
          <p:cNvSpPr>
            <a:spLocks noGrp="1"/>
          </p:cNvSpPr>
          <p:nvPr>
            <p:ph type="title"/>
          </p:nvPr>
        </p:nvSpPr>
        <p:spPr>
          <a:xfrm>
            <a:off x="401265" y="685800"/>
            <a:ext cx="2085203" cy="5105400"/>
          </a:xfrm>
        </p:spPr>
        <p:txBody>
          <a:bodyPr>
            <a:normAutofit/>
          </a:bodyPr>
          <a:lstStyle/>
          <a:p>
            <a:r>
              <a:rPr lang="en-US" sz="3500">
                <a:solidFill>
                  <a:srgbClr val="FFFFFF"/>
                </a:solidFill>
              </a:rPr>
              <a:t>More Data, Common Themes </a:t>
            </a:r>
            <a:br>
              <a:rPr lang="en-US" sz="3500">
                <a:solidFill>
                  <a:srgbClr val="FFFFFF"/>
                </a:solidFill>
              </a:rPr>
            </a:br>
            <a:endParaRPr lang="en-US" sz="3500">
              <a:solidFill>
                <a:srgbClr val="FFFFFF"/>
              </a:solidFill>
            </a:endParaRPr>
          </a:p>
        </p:txBody>
      </p:sp>
      <p:graphicFrame>
        <p:nvGraphicFramePr>
          <p:cNvPr id="5" name="Content Placeholder 2">
            <a:extLst>
              <a:ext uri="{FF2B5EF4-FFF2-40B4-BE49-F238E27FC236}">
                <a16:creationId xmlns:a16="http://schemas.microsoft.com/office/drawing/2014/main" id="{C9A6CBB5-1F7B-4DA9-8BC4-3D951F688A30}"/>
              </a:ext>
            </a:extLst>
          </p:cNvPr>
          <p:cNvGraphicFramePr>
            <a:graphicFrameLocks noGrp="1"/>
          </p:cNvGraphicFramePr>
          <p:nvPr>
            <p:ph idx="1"/>
            <p:extLst>
              <p:ext uri="{D42A27DB-BD31-4B8C-83A1-F6EECF244321}">
                <p14:modId xmlns:p14="http://schemas.microsoft.com/office/powerpoint/2010/main" val="328203090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777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19B836-4A03-4CF1-B7A6-55E00F613BD4}"/>
              </a:ext>
            </a:extLst>
          </p:cNvPr>
          <p:cNvSpPr>
            <a:spLocks noGrp="1"/>
          </p:cNvSpPr>
          <p:nvPr>
            <p:ph type="title"/>
          </p:nvPr>
        </p:nvSpPr>
        <p:spPr>
          <a:xfrm>
            <a:off x="476250" y="640823"/>
            <a:ext cx="2563994" cy="5583148"/>
          </a:xfrm>
        </p:spPr>
        <p:txBody>
          <a:bodyPr anchor="ctr">
            <a:normAutofit/>
          </a:bodyPr>
          <a:lstStyle/>
          <a:p>
            <a:r>
              <a:rPr lang="en-US" sz="4000"/>
              <a:t>The Supporting Advocates Pilot Program </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6C349EC-10CF-49B7-878E-BFF97411ACD8}"/>
              </a:ext>
            </a:extLst>
          </p:cNvPr>
          <p:cNvGraphicFramePr>
            <a:graphicFrameLocks noGrp="1"/>
          </p:cNvGraphicFramePr>
          <p:nvPr>
            <p:ph idx="1"/>
            <p:extLst>
              <p:ext uri="{D42A27DB-BD31-4B8C-83A1-F6EECF244321}">
                <p14:modId xmlns:p14="http://schemas.microsoft.com/office/powerpoint/2010/main" val="3264377668"/>
              </p:ext>
            </p:extLst>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4544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3F90FD-90D2-4D13-89F5-223C372BCBB5}"/>
              </a:ext>
            </a:extLst>
          </p:cNvPr>
          <p:cNvSpPr>
            <a:spLocks noGrp="1"/>
          </p:cNvSpPr>
          <p:nvPr>
            <p:ph type="title"/>
          </p:nvPr>
        </p:nvSpPr>
        <p:spPr>
          <a:xfrm>
            <a:off x="628650" y="365125"/>
            <a:ext cx="7886700" cy="1325563"/>
          </a:xfrm>
        </p:spPr>
        <p:txBody>
          <a:bodyPr>
            <a:normAutofit/>
          </a:bodyPr>
          <a:lstStyle/>
          <a:p>
            <a:r>
              <a:rPr lang="en-US" sz="4000">
                <a:solidFill>
                  <a:srgbClr val="FFFFFF"/>
                </a:solidFill>
              </a:rPr>
              <a:t>Supporting Advocates: Approach </a:t>
            </a:r>
          </a:p>
        </p:txBody>
      </p:sp>
      <p:sp>
        <p:nvSpPr>
          <p:cNvPr id="3" name="Content Placeholder 2">
            <a:extLst>
              <a:ext uri="{FF2B5EF4-FFF2-40B4-BE49-F238E27FC236}">
                <a16:creationId xmlns:a16="http://schemas.microsoft.com/office/drawing/2014/main" id="{B9C60FFC-0CFE-4CEE-AA7E-A7CEFAFA541A}"/>
              </a:ext>
            </a:extLst>
          </p:cNvPr>
          <p:cNvSpPr>
            <a:spLocks noGrp="1"/>
          </p:cNvSpPr>
          <p:nvPr>
            <p:ph idx="1"/>
          </p:nvPr>
        </p:nvSpPr>
        <p:spPr>
          <a:xfrm>
            <a:off x="628650" y="2438400"/>
            <a:ext cx="7886700" cy="3738562"/>
          </a:xfrm>
        </p:spPr>
        <p:txBody>
          <a:bodyPr>
            <a:normAutofit lnSpcReduction="10000"/>
          </a:bodyPr>
          <a:lstStyle/>
          <a:p>
            <a:r>
              <a:rPr lang="en-US" dirty="0"/>
              <a:t>COVID-19 as an acute potential trauma </a:t>
            </a:r>
          </a:p>
          <a:p>
            <a:r>
              <a:rPr lang="en-US" dirty="0"/>
              <a:t>Partnership with two counseling providers: Prickly Pear and Mines and Associates </a:t>
            </a:r>
          </a:p>
          <a:p>
            <a:r>
              <a:rPr lang="en-US" dirty="0"/>
              <a:t>Both providers have diverse counseling providers that offer services in English and Spanish. </a:t>
            </a:r>
          </a:p>
          <a:p>
            <a:r>
              <a:rPr lang="en-US" dirty="0"/>
              <a:t>Criteria for counselors includes: </a:t>
            </a:r>
          </a:p>
          <a:p>
            <a:pPr>
              <a:buFont typeface="Wingdings" panose="05000000000000000000" pitchFamily="2" charset="2"/>
              <a:buChar char="Ø"/>
            </a:pPr>
            <a:r>
              <a:rPr lang="en-US" dirty="0"/>
              <a:t>Trauma expertise </a:t>
            </a:r>
          </a:p>
          <a:p>
            <a:pPr>
              <a:buFont typeface="Wingdings" panose="05000000000000000000" pitchFamily="2" charset="2"/>
              <a:buChar char="Ø"/>
            </a:pPr>
            <a:r>
              <a:rPr lang="en-US" dirty="0"/>
              <a:t>Workplace stress expertise </a:t>
            </a:r>
          </a:p>
          <a:p>
            <a:pPr>
              <a:buFont typeface="Wingdings" panose="05000000000000000000" pitchFamily="2" charset="2"/>
              <a:buChar char="Ø"/>
            </a:pPr>
            <a:r>
              <a:rPr lang="en-US" dirty="0"/>
              <a:t>Telehealth provider</a:t>
            </a:r>
          </a:p>
          <a:p>
            <a:pPr>
              <a:buFont typeface="Wingdings" panose="05000000000000000000" pitchFamily="2" charset="2"/>
              <a:buChar char="Ø"/>
            </a:pPr>
            <a:r>
              <a:rPr lang="en-US" dirty="0"/>
              <a:t>Expertise in brief counseling models </a:t>
            </a:r>
          </a:p>
          <a:p>
            <a:pPr>
              <a:buFont typeface="Wingdings" panose="05000000000000000000" pitchFamily="2" charset="2"/>
              <a:buChar char="Ø"/>
            </a:pPr>
            <a:r>
              <a:rPr lang="en-US" dirty="0"/>
              <a:t>Preferred: Experience with DV and sexual assault </a:t>
            </a:r>
          </a:p>
          <a:p>
            <a:pPr marL="0" indent="0">
              <a:buNone/>
            </a:pPr>
            <a:endParaRPr lang="en-US" dirty="0"/>
          </a:p>
        </p:txBody>
      </p:sp>
    </p:spTree>
    <p:extLst>
      <p:ext uri="{BB962C8B-B14F-4D97-AF65-F5344CB8AC3E}">
        <p14:creationId xmlns:p14="http://schemas.microsoft.com/office/powerpoint/2010/main" val="2382820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3BF94E-DB4D-4B7F-9517-1AA1DC543DE0}"/>
              </a:ext>
            </a:extLst>
          </p:cNvPr>
          <p:cNvSpPr>
            <a:spLocks noGrp="1"/>
          </p:cNvSpPr>
          <p:nvPr>
            <p:ph type="title"/>
          </p:nvPr>
        </p:nvSpPr>
        <p:spPr>
          <a:xfrm>
            <a:off x="1028699" y="294538"/>
            <a:ext cx="7421963" cy="1033669"/>
          </a:xfrm>
        </p:spPr>
        <p:txBody>
          <a:bodyPr>
            <a:normAutofit/>
          </a:bodyPr>
          <a:lstStyle/>
          <a:p>
            <a:r>
              <a:rPr lang="en-US" sz="3500">
                <a:solidFill>
                  <a:srgbClr val="FFFFFF"/>
                </a:solidFill>
              </a:rPr>
              <a:t>Supporting Advocates: Program to Date</a:t>
            </a:r>
          </a:p>
        </p:txBody>
      </p:sp>
      <p:sp>
        <p:nvSpPr>
          <p:cNvPr id="3" name="Content Placeholder 2">
            <a:extLst>
              <a:ext uri="{FF2B5EF4-FFF2-40B4-BE49-F238E27FC236}">
                <a16:creationId xmlns:a16="http://schemas.microsoft.com/office/drawing/2014/main" id="{9DF65A15-552B-495D-90AC-E6342917EAA0}"/>
              </a:ext>
            </a:extLst>
          </p:cNvPr>
          <p:cNvSpPr>
            <a:spLocks noGrp="1"/>
          </p:cNvSpPr>
          <p:nvPr>
            <p:ph idx="1"/>
          </p:nvPr>
        </p:nvSpPr>
        <p:spPr>
          <a:xfrm>
            <a:off x="1028699" y="2318197"/>
            <a:ext cx="7293023" cy="3683358"/>
          </a:xfrm>
        </p:spPr>
        <p:txBody>
          <a:bodyPr anchor="ctr">
            <a:normAutofit/>
          </a:bodyPr>
          <a:lstStyle/>
          <a:p>
            <a:r>
              <a:rPr lang="en-US" sz="1700"/>
              <a:t>Began with two pilot programs </a:t>
            </a:r>
          </a:p>
          <a:p>
            <a:r>
              <a:rPr lang="en-US" sz="1700"/>
              <a:t>Invitation sent to larger group over TCFV listservs </a:t>
            </a:r>
          </a:p>
          <a:p>
            <a:r>
              <a:rPr lang="en-US" sz="1700"/>
              <a:t>Enrolled 55 of 60 potential participants. </a:t>
            </a:r>
          </a:p>
          <a:p>
            <a:r>
              <a:rPr lang="en-US" sz="1700"/>
              <a:t>Pre-session survey highlights of those enrolled (n=55)</a:t>
            </a:r>
          </a:p>
          <a:p>
            <a:pPr>
              <a:buFont typeface="Wingdings" panose="05000000000000000000" pitchFamily="2" charset="2"/>
              <a:buChar char="Ø"/>
            </a:pPr>
            <a:r>
              <a:rPr lang="en-US" sz="1700"/>
              <a:t>Majority in advocacy/counseling roles </a:t>
            </a:r>
          </a:p>
          <a:p>
            <a:pPr>
              <a:buFont typeface="Wingdings" panose="05000000000000000000" pitchFamily="2" charset="2"/>
              <a:buChar char="Ø"/>
            </a:pPr>
            <a:r>
              <a:rPr lang="en-US" sz="1700"/>
              <a:t>83% say work stress increased </a:t>
            </a:r>
          </a:p>
          <a:p>
            <a:pPr>
              <a:buFont typeface="Wingdings" panose="05000000000000000000" pitchFamily="2" charset="2"/>
              <a:buChar char="Ø"/>
            </a:pPr>
            <a:r>
              <a:rPr lang="en-US" sz="1700"/>
              <a:t>72% say client safety is worse since COVID-19</a:t>
            </a:r>
          </a:p>
          <a:p>
            <a:pPr>
              <a:buFont typeface="Wingdings" panose="05000000000000000000" pitchFamily="2" charset="2"/>
              <a:buChar char="Ø"/>
            </a:pPr>
            <a:r>
              <a:rPr lang="en-US" sz="1700"/>
              <a:t>65% are confident or very confident in ability to provide virtual services </a:t>
            </a:r>
          </a:p>
          <a:p>
            <a:pPr>
              <a:buFont typeface="Wingdings" panose="05000000000000000000" pitchFamily="2" charset="2"/>
              <a:buChar char="Ø"/>
            </a:pPr>
            <a:r>
              <a:rPr lang="en-US" sz="1700"/>
              <a:t>Main goals for counseling are coping skills, get help with life stressors, and discuss work problems. </a:t>
            </a:r>
          </a:p>
          <a:p>
            <a:pPr marL="0" indent="0">
              <a:buNone/>
            </a:pPr>
            <a:endParaRPr lang="en-US" sz="1700"/>
          </a:p>
        </p:txBody>
      </p:sp>
    </p:spTree>
    <p:extLst>
      <p:ext uri="{BB962C8B-B14F-4D97-AF65-F5344CB8AC3E}">
        <p14:creationId xmlns:p14="http://schemas.microsoft.com/office/powerpoint/2010/main" val="286682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1632DE-A3C9-4B4A-B2E4-20258418AEBD}"/>
              </a:ext>
            </a:extLst>
          </p:cNvPr>
          <p:cNvSpPr>
            <a:spLocks noGrp="1"/>
          </p:cNvSpPr>
          <p:nvPr>
            <p:ph type="title"/>
          </p:nvPr>
        </p:nvSpPr>
        <p:spPr>
          <a:xfrm>
            <a:off x="1028699" y="294538"/>
            <a:ext cx="7421963" cy="1033669"/>
          </a:xfrm>
        </p:spPr>
        <p:txBody>
          <a:bodyPr>
            <a:normAutofit/>
          </a:bodyPr>
          <a:lstStyle/>
          <a:p>
            <a:r>
              <a:rPr lang="en-US" sz="3500">
                <a:solidFill>
                  <a:srgbClr val="FFFFFF"/>
                </a:solidFill>
              </a:rPr>
              <a:t>Before COVID-19</a:t>
            </a:r>
            <a:endParaRPr lang="en-US" sz="3500" b="1">
              <a:solidFill>
                <a:srgbClr val="FFFFFF"/>
              </a:solidFill>
            </a:endParaRPr>
          </a:p>
        </p:txBody>
      </p:sp>
      <p:sp>
        <p:nvSpPr>
          <p:cNvPr id="3" name="Content Placeholder 2">
            <a:extLst>
              <a:ext uri="{FF2B5EF4-FFF2-40B4-BE49-F238E27FC236}">
                <a16:creationId xmlns:a16="http://schemas.microsoft.com/office/drawing/2014/main" id="{BD091A07-F2A7-406E-8860-DCD4EE2ACAF6}"/>
              </a:ext>
            </a:extLst>
          </p:cNvPr>
          <p:cNvSpPr>
            <a:spLocks noGrp="1"/>
          </p:cNvSpPr>
          <p:nvPr>
            <p:ph idx="1"/>
          </p:nvPr>
        </p:nvSpPr>
        <p:spPr>
          <a:xfrm>
            <a:off x="1028699" y="2318197"/>
            <a:ext cx="7293023" cy="3683358"/>
          </a:xfrm>
        </p:spPr>
        <p:txBody>
          <a:bodyPr anchor="ctr">
            <a:normAutofit/>
          </a:bodyPr>
          <a:lstStyle/>
          <a:p>
            <a:pPr marL="0" indent="0">
              <a:buNone/>
            </a:pPr>
            <a:r>
              <a:rPr lang="en-US" sz="1600"/>
              <a:t>We researched occupational stress among 530 members of the Texas DV and SA workforce. We found:</a:t>
            </a:r>
          </a:p>
          <a:p>
            <a:pPr marL="285750" indent="-285750">
              <a:buFont typeface="Arial" panose="020B0604020202020204" pitchFamily="34" charset="0"/>
              <a:buChar char="•"/>
            </a:pPr>
            <a:r>
              <a:rPr lang="en-US" sz="1600"/>
              <a:t>High rates of mission, compassion, and job satisfaction </a:t>
            </a:r>
          </a:p>
          <a:p>
            <a:pPr marL="285750" indent="-285750">
              <a:buFont typeface="Arial" panose="020B0604020202020204" pitchFamily="34" charset="0"/>
              <a:buChar char="•"/>
            </a:pPr>
            <a:r>
              <a:rPr lang="en-US" sz="1600"/>
              <a:t>High rates of burnout, secondary traumatic stress. </a:t>
            </a:r>
          </a:p>
          <a:p>
            <a:pPr marL="285750" indent="-285750">
              <a:buFont typeface="Arial" panose="020B0604020202020204" pitchFamily="34" charset="0"/>
              <a:buChar char="•"/>
            </a:pPr>
            <a:r>
              <a:rPr lang="en-US" sz="1600"/>
              <a:t>High burnout, low salaries, and identifying as black was associated with turnover intention. </a:t>
            </a:r>
          </a:p>
          <a:p>
            <a:pPr marL="285750" indent="-285750">
              <a:buFont typeface="Arial" panose="020B0604020202020204" pitchFamily="34" charset="0"/>
              <a:buChar char="•"/>
            </a:pPr>
            <a:r>
              <a:rPr lang="en-US" sz="1600"/>
              <a:t>Low STS, increased use of coping, workplace community predicted job satisfaction. </a:t>
            </a:r>
          </a:p>
          <a:p>
            <a:pPr marL="0" indent="0">
              <a:buNone/>
            </a:pPr>
            <a:endParaRPr lang="en-US" sz="1600"/>
          </a:p>
          <a:p>
            <a:pPr marL="0" indent="0">
              <a:buNone/>
            </a:pPr>
            <a:endParaRPr lang="en-US" sz="1600"/>
          </a:p>
          <a:p>
            <a:pPr marL="0" indent="0">
              <a:buNone/>
            </a:pPr>
            <a:r>
              <a:rPr lang="en-US" sz="1600"/>
              <a:t>The VOICE Study findings can be found at https://sites.utexas.edu/idvsa/research/domestic-violence-interpersonal-violence/victim-services-occupation-information-and-compensation-experiences-survey-2017/</a:t>
            </a:r>
          </a:p>
          <a:p>
            <a:endParaRPr lang="en-US" sz="1600"/>
          </a:p>
        </p:txBody>
      </p:sp>
    </p:spTree>
    <p:extLst>
      <p:ext uri="{BB962C8B-B14F-4D97-AF65-F5344CB8AC3E}">
        <p14:creationId xmlns:p14="http://schemas.microsoft.com/office/powerpoint/2010/main" val="2316490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0F5997-54FB-493E-998A-156623A90500}"/>
              </a:ext>
            </a:extLst>
          </p:cNvPr>
          <p:cNvSpPr>
            <a:spLocks noGrp="1"/>
          </p:cNvSpPr>
          <p:nvPr>
            <p:ph type="title"/>
          </p:nvPr>
        </p:nvSpPr>
        <p:spPr>
          <a:xfrm>
            <a:off x="630936" y="548640"/>
            <a:ext cx="2700645" cy="5431536"/>
          </a:xfrm>
        </p:spPr>
        <p:txBody>
          <a:bodyPr>
            <a:normAutofit/>
          </a:bodyPr>
          <a:lstStyle/>
          <a:p>
            <a:r>
              <a:rPr lang="en-US" sz="4300"/>
              <a:t>Supporting Advocates: Next Steps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B8F182-C186-4307-9359-00107EB3570E}"/>
              </a:ext>
            </a:extLst>
          </p:cNvPr>
          <p:cNvSpPr>
            <a:spLocks noGrp="1"/>
          </p:cNvSpPr>
          <p:nvPr>
            <p:ph idx="1"/>
          </p:nvPr>
        </p:nvSpPr>
        <p:spPr>
          <a:xfrm>
            <a:off x="3844813" y="552091"/>
            <a:ext cx="4668251" cy="5431536"/>
          </a:xfrm>
        </p:spPr>
        <p:txBody>
          <a:bodyPr anchor="ctr">
            <a:normAutofit/>
          </a:bodyPr>
          <a:lstStyle/>
          <a:p>
            <a:r>
              <a:rPr lang="en-US" sz="1900" dirty="0"/>
              <a:t>Complete program for current group</a:t>
            </a:r>
          </a:p>
          <a:p>
            <a:r>
              <a:rPr lang="en-US" sz="1900" dirty="0"/>
              <a:t>Test pilot program benefits to improve approach </a:t>
            </a:r>
          </a:p>
          <a:p>
            <a:r>
              <a:rPr lang="en-US" sz="1900" dirty="0"/>
              <a:t>Funding for expansion </a:t>
            </a:r>
          </a:p>
          <a:p>
            <a:r>
              <a:rPr lang="en-US" sz="1900" dirty="0"/>
              <a:t>Development and addition of peer support groups </a:t>
            </a:r>
          </a:p>
          <a:p>
            <a:r>
              <a:rPr lang="en-US" sz="1900" dirty="0"/>
              <a:t>Additions of structural changes (pay, paid leave, benefits) and supervision models </a:t>
            </a:r>
          </a:p>
          <a:p>
            <a:endParaRPr lang="en-US" sz="1900" dirty="0"/>
          </a:p>
          <a:p>
            <a:endParaRPr lang="en-US" sz="1900" dirty="0"/>
          </a:p>
        </p:txBody>
      </p:sp>
    </p:spTree>
    <p:extLst>
      <p:ext uri="{BB962C8B-B14F-4D97-AF65-F5344CB8AC3E}">
        <p14:creationId xmlns:p14="http://schemas.microsoft.com/office/powerpoint/2010/main" val="2844243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5287" y="0"/>
            <a:ext cx="633870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2808883"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05B14F-3DC2-42E6-9C3C-86898B6B1F0C}"/>
              </a:ext>
            </a:extLst>
          </p:cNvPr>
          <p:cNvSpPr>
            <a:spLocks noGrp="1"/>
          </p:cNvSpPr>
          <p:nvPr>
            <p:ph type="title"/>
          </p:nvPr>
        </p:nvSpPr>
        <p:spPr>
          <a:xfrm>
            <a:off x="867639" y="637762"/>
            <a:ext cx="1643086" cy="5576770"/>
          </a:xfrm>
        </p:spPr>
        <p:txBody>
          <a:bodyPr anchor="t">
            <a:normAutofit/>
          </a:bodyPr>
          <a:lstStyle/>
          <a:p>
            <a:r>
              <a:rPr lang="en-US" sz="2400">
                <a:solidFill>
                  <a:schemeClr val="bg1"/>
                </a:solidFill>
              </a:rPr>
              <a:t>Contact Information </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1049"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EA1D1D-49EA-450D-8325-E9D4CABB4AD4}"/>
              </a:ext>
            </a:extLst>
          </p:cNvPr>
          <p:cNvSpPr>
            <a:spLocks noGrp="1"/>
          </p:cNvSpPr>
          <p:nvPr>
            <p:ph idx="1"/>
          </p:nvPr>
        </p:nvSpPr>
        <p:spPr>
          <a:xfrm>
            <a:off x="3491049" y="850052"/>
            <a:ext cx="4792967" cy="5326911"/>
          </a:xfrm>
        </p:spPr>
        <p:txBody>
          <a:bodyPr>
            <a:normAutofit/>
          </a:bodyPr>
          <a:lstStyle/>
          <a:p>
            <a:pPr marL="0" indent="0" fontAlgn="base">
              <a:spcAft>
                <a:spcPct val="0"/>
              </a:spcAft>
              <a:buFont typeface="Arial" panose="020B0604020202020204" pitchFamily="34" charset="0"/>
              <a:buNone/>
            </a:pPr>
            <a:r>
              <a:rPr lang="en-US" altLang="en-US">
                <a:latin typeface="Calibri" panose="020F0502020204030204" pitchFamily="34" charset="0"/>
              </a:rPr>
              <a:t>Leila Wood, PhD MSSW</a:t>
            </a:r>
          </a:p>
          <a:p>
            <a:pPr marL="0" indent="0" fontAlgn="base">
              <a:spcAft>
                <a:spcPct val="0"/>
              </a:spcAft>
              <a:buFont typeface="Arial" panose="020B0604020202020204" pitchFamily="34" charset="0"/>
              <a:buNone/>
            </a:pPr>
            <a:r>
              <a:rPr lang="en-US" altLang="en-US">
                <a:latin typeface="Calibri" panose="020F0502020204030204" pitchFamily="34" charset="0"/>
              </a:rPr>
              <a:t>Assistant Professor</a:t>
            </a:r>
          </a:p>
          <a:p>
            <a:pPr marL="0" indent="0" fontAlgn="base">
              <a:spcAft>
                <a:spcPct val="0"/>
              </a:spcAft>
              <a:buFont typeface="Arial" panose="020B0604020202020204" pitchFamily="34" charset="0"/>
              <a:buNone/>
            </a:pPr>
            <a:r>
              <a:rPr lang="en-US" altLang="en-US">
                <a:latin typeface="Calibri" panose="020F0502020204030204" pitchFamily="34" charset="0"/>
              </a:rPr>
              <a:t>Center for Violence Prevention </a:t>
            </a:r>
            <a:br>
              <a:rPr lang="en-US" altLang="en-US">
                <a:latin typeface="Calibri" panose="020F0502020204030204" pitchFamily="34" charset="0"/>
              </a:rPr>
            </a:br>
            <a:r>
              <a:rPr lang="en-US" altLang="en-US">
                <a:latin typeface="Calibri" panose="020F0502020204030204" pitchFamily="34" charset="0"/>
              </a:rPr>
              <a:t>Department of Obstetrics and Gynecology</a:t>
            </a:r>
          </a:p>
          <a:p>
            <a:pPr marL="0" indent="0" fontAlgn="base">
              <a:spcAft>
                <a:spcPct val="0"/>
              </a:spcAft>
              <a:buFont typeface="Arial" panose="020B0604020202020204" pitchFamily="34" charset="0"/>
              <a:buNone/>
            </a:pPr>
            <a:r>
              <a:rPr lang="en-US" altLang="en-US">
                <a:latin typeface="Calibri" panose="020F0502020204030204" pitchFamily="34" charset="0"/>
              </a:rPr>
              <a:t>The University of Texas Medical Branch</a:t>
            </a:r>
          </a:p>
          <a:p>
            <a:pPr marL="0" indent="0" fontAlgn="base">
              <a:spcAft>
                <a:spcPct val="0"/>
              </a:spcAft>
              <a:buFont typeface="Arial" panose="020B0604020202020204" pitchFamily="34" charset="0"/>
              <a:buNone/>
            </a:pPr>
            <a:r>
              <a:rPr lang="en-US" altLang="en-US">
                <a:latin typeface="Calibri" panose="020F0502020204030204" pitchFamily="34" charset="0"/>
                <a:hlinkClick r:id="rId2"/>
              </a:rPr>
              <a:t>leiwood@utmb.edu</a:t>
            </a:r>
            <a:r>
              <a:rPr lang="en-US" altLang="en-US">
                <a:latin typeface="Calibri" panose="020F0502020204030204" pitchFamily="34" charset="0"/>
              </a:rPr>
              <a:t> </a:t>
            </a:r>
          </a:p>
          <a:p>
            <a:pPr marL="0" indent="0" fontAlgn="base">
              <a:spcAft>
                <a:spcPct val="0"/>
              </a:spcAft>
              <a:buFont typeface="Arial" panose="020B0604020202020204" pitchFamily="34" charset="0"/>
              <a:buNone/>
            </a:pPr>
            <a:r>
              <a:rPr lang="en-US" altLang="en-US">
                <a:latin typeface="Calibri" panose="020F0502020204030204" pitchFamily="34" charset="0"/>
              </a:rPr>
              <a:t>https://www.utmb.edu/cvp</a:t>
            </a:r>
          </a:p>
          <a:p>
            <a:pPr marL="0" indent="0">
              <a:buNone/>
            </a:pPr>
            <a:endParaRPr lang="en-US" dirty="0"/>
          </a:p>
        </p:txBody>
      </p:sp>
    </p:spTree>
    <p:extLst>
      <p:ext uri="{BB962C8B-B14F-4D97-AF65-F5344CB8AC3E}">
        <p14:creationId xmlns:p14="http://schemas.microsoft.com/office/powerpoint/2010/main" val="43446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F87EA6-ED3C-47E6-A5A2-95AB6D597165}"/>
              </a:ext>
            </a:extLst>
          </p:cNvPr>
          <p:cNvSpPr>
            <a:spLocks noGrp="1"/>
          </p:cNvSpPr>
          <p:nvPr>
            <p:ph type="title"/>
          </p:nvPr>
        </p:nvSpPr>
        <p:spPr>
          <a:xfrm>
            <a:off x="1028699" y="294538"/>
            <a:ext cx="7421963" cy="1033669"/>
          </a:xfrm>
        </p:spPr>
        <p:txBody>
          <a:bodyPr>
            <a:normAutofit/>
          </a:bodyPr>
          <a:lstStyle/>
          <a:p>
            <a:r>
              <a:rPr lang="en-US" sz="3500">
                <a:solidFill>
                  <a:srgbClr val="FFFFFF"/>
                </a:solidFill>
              </a:rPr>
              <a:t>We also found</a:t>
            </a:r>
          </a:p>
        </p:txBody>
      </p:sp>
      <p:sp>
        <p:nvSpPr>
          <p:cNvPr id="3" name="Content Placeholder 2">
            <a:extLst>
              <a:ext uri="{FF2B5EF4-FFF2-40B4-BE49-F238E27FC236}">
                <a16:creationId xmlns:a16="http://schemas.microsoft.com/office/drawing/2014/main" id="{2562DEB4-447E-4FA3-B599-D5CF6DAEB420}"/>
              </a:ext>
            </a:extLst>
          </p:cNvPr>
          <p:cNvSpPr>
            <a:spLocks noGrp="1"/>
          </p:cNvSpPr>
          <p:nvPr>
            <p:ph idx="1"/>
          </p:nvPr>
        </p:nvSpPr>
        <p:spPr>
          <a:xfrm>
            <a:off x="1028699" y="2318197"/>
            <a:ext cx="7293023" cy="3683358"/>
          </a:xfrm>
        </p:spPr>
        <p:txBody>
          <a:bodyPr anchor="ctr">
            <a:normAutofit/>
          </a:bodyPr>
          <a:lstStyle/>
          <a:p>
            <a:pPr marL="285750" indent="-285750">
              <a:buFont typeface="Arial" panose="020B0604020202020204" pitchFamily="34" charset="0"/>
              <a:buChar char="•"/>
            </a:pPr>
            <a:r>
              <a:rPr lang="en-US" sz="1800" dirty="0"/>
              <a:t>Staff who used more coping skills had higher job satisfaction. </a:t>
            </a:r>
          </a:p>
          <a:p>
            <a:pPr marL="285750" indent="-285750">
              <a:buFont typeface="Arial" panose="020B0604020202020204" pitchFamily="34" charset="0"/>
              <a:buChar char="•"/>
            </a:pPr>
            <a:r>
              <a:rPr lang="en-US" sz="1800" dirty="0"/>
              <a:t>Microaggressions in the workplace, recent trauma/life events, and younger age predicted burnout and STS. </a:t>
            </a:r>
          </a:p>
          <a:p>
            <a:pPr marL="285750" indent="-285750">
              <a:buFont typeface="Arial" panose="020B0604020202020204" pitchFamily="34" charset="0"/>
              <a:buChar char="•"/>
            </a:pPr>
            <a:r>
              <a:rPr lang="en-US" sz="1800" dirty="0"/>
              <a:t>Being an IPV/SA survivor did not predict burnout or STS. </a:t>
            </a:r>
          </a:p>
          <a:p>
            <a:pPr marL="0" indent="0">
              <a:buNone/>
            </a:pPr>
            <a:r>
              <a:rPr lang="en-US" sz="1800" dirty="0"/>
              <a:t>Articles:</a:t>
            </a:r>
          </a:p>
          <a:p>
            <a:pPr marL="0" indent="0">
              <a:buNone/>
            </a:pPr>
            <a:r>
              <a:rPr lang="en-US" sz="1200" dirty="0" err="1">
                <a:effectLst/>
                <a:ea typeface="Times New Roman" panose="02020603050405020304" pitchFamily="18" charset="0"/>
                <a:cs typeface="Times New Roman" panose="02020603050405020304" pitchFamily="18" charset="0"/>
              </a:rPr>
              <a:t>Voth</a:t>
            </a:r>
            <a:r>
              <a:rPr lang="en-US" sz="1200" dirty="0">
                <a:effectLst/>
                <a:ea typeface="Times New Roman" panose="02020603050405020304" pitchFamily="18" charset="0"/>
                <a:cs typeface="Times New Roman" panose="02020603050405020304" pitchFamily="18" charset="0"/>
              </a:rPr>
              <a:t> </a:t>
            </a:r>
            <a:r>
              <a:rPr lang="en-US" sz="1200" dirty="0" err="1">
                <a:effectLst/>
                <a:ea typeface="Times New Roman" panose="02020603050405020304" pitchFamily="18" charset="0"/>
                <a:cs typeface="Times New Roman" panose="02020603050405020304" pitchFamily="18" charset="0"/>
              </a:rPr>
              <a:t>Schrag</a:t>
            </a:r>
            <a:r>
              <a:rPr lang="en-US" sz="1200" dirty="0">
                <a:effectLst/>
                <a:ea typeface="Times New Roman" panose="02020603050405020304" pitchFamily="18" charset="0"/>
                <a:cs typeface="Times New Roman" panose="02020603050405020304" pitchFamily="18" charset="0"/>
              </a:rPr>
              <a:t>, R., </a:t>
            </a:r>
            <a:r>
              <a:rPr lang="en-US" sz="1200" b="1" dirty="0">
                <a:effectLst/>
                <a:ea typeface="Times New Roman" panose="02020603050405020304" pitchFamily="18" charset="0"/>
                <a:cs typeface="Times New Roman" panose="02020603050405020304" pitchFamily="18" charset="0"/>
              </a:rPr>
              <a:t>Wood, L</a:t>
            </a:r>
            <a:r>
              <a:rPr lang="en-US" sz="1200" dirty="0">
                <a:effectLst/>
                <a:ea typeface="Times New Roman" panose="02020603050405020304" pitchFamily="18" charset="0"/>
                <a:cs typeface="Times New Roman" panose="02020603050405020304" pitchFamily="18" charset="0"/>
              </a:rPr>
              <a:t>., Wachter, K., &amp; Kulkarni, S. (Online First, 2021). Compassion fatigue among the intimate partner violence and sexual assault workforce: Enhancing organizational practice. </a:t>
            </a:r>
            <a:r>
              <a:rPr lang="en-US" sz="1200" i="1" dirty="0">
                <a:effectLst/>
                <a:ea typeface="Times New Roman" panose="02020603050405020304" pitchFamily="18" charset="0"/>
                <a:cs typeface="Times New Roman" panose="02020603050405020304" pitchFamily="18" charset="0"/>
              </a:rPr>
              <a:t>Violence Against Women</a:t>
            </a:r>
            <a:r>
              <a:rPr lang="en-US" sz="1200" dirty="0">
                <a:effectLst/>
                <a:ea typeface="Times New Roman" panose="02020603050405020304" pitchFamily="18" charset="0"/>
                <a:cs typeface="Times New Roman" panose="02020603050405020304" pitchFamily="18" charset="0"/>
              </a:rPr>
              <a:t>. </a:t>
            </a:r>
          </a:p>
          <a:p>
            <a:pPr marL="0" indent="0">
              <a:buNone/>
            </a:pPr>
            <a:r>
              <a:rPr lang="en-US" sz="1200" dirty="0">
                <a:effectLst/>
                <a:ea typeface="Times New Roman" panose="02020603050405020304" pitchFamily="18" charset="0"/>
                <a:cs typeface="Times New Roman" panose="02020603050405020304" pitchFamily="18" charset="0"/>
              </a:rPr>
              <a:t>Wachter, K., </a:t>
            </a:r>
            <a:r>
              <a:rPr lang="en-US" sz="1200" dirty="0" err="1">
                <a:effectLst/>
                <a:ea typeface="Times New Roman" panose="02020603050405020304" pitchFamily="18" charset="0"/>
                <a:cs typeface="Times New Roman" panose="02020603050405020304" pitchFamily="18" charset="0"/>
              </a:rPr>
              <a:t>Voth</a:t>
            </a:r>
            <a:r>
              <a:rPr lang="en-US" sz="1200" dirty="0">
                <a:effectLst/>
                <a:ea typeface="Times New Roman" panose="02020603050405020304" pitchFamily="18" charset="0"/>
                <a:cs typeface="Times New Roman" panose="02020603050405020304" pitchFamily="18" charset="0"/>
              </a:rPr>
              <a:t> </a:t>
            </a:r>
            <a:r>
              <a:rPr lang="en-US" sz="1200" dirty="0" err="1">
                <a:effectLst/>
                <a:ea typeface="Times New Roman" panose="02020603050405020304" pitchFamily="18" charset="0"/>
                <a:cs typeface="Times New Roman" panose="02020603050405020304" pitchFamily="18" charset="0"/>
              </a:rPr>
              <a:t>Schrag</a:t>
            </a:r>
            <a:r>
              <a:rPr lang="en-US" sz="1200" dirty="0">
                <a:effectLst/>
                <a:ea typeface="Times New Roman" panose="02020603050405020304" pitchFamily="18" charset="0"/>
                <a:cs typeface="Times New Roman" panose="02020603050405020304" pitchFamily="18" charset="0"/>
              </a:rPr>
              <a:t>, R. &amp; </a:t>
            </a:r>
            <a:r>
              <a:rPr lang="en-US" sz="1200" b="1" dirty="0">
                <a:effectLst/>
                <a:ea typeface="Times New Roman" panose="02020603050405020304" pitchFamily="18" charset="0"/>
                <a:cs typeface="Times New Roman" panose="02020603050405020304" pitchFamily="18" charset="0"/>
              </a:rPr>
              <a:t>Wood, L</a:t>
            </a:r>
            <a:r>
              <a:rPr lang="en-US" sz="1200" dirty="0">
                <a:effectLst/>
                <a:ea typeface="Times New Roman" panose="02020603050405020304" pitchFamily="18" charset="0"/>
                <a:cs typeface="Times New Roman" panose="02020603050405020304" pitchFamily="18" charset="0"/>
              </a:rPr>
              <a:t>.  (Online First, 2019). Coping behaviors mediate associations between occupational factors and compassion satisfaction among the intimate partner violence and sexual assault workforce. </a:t>
            </a:r>
            <a:r>
              <a:rPr lang="en-US" sz="1200" i="1" dirty="0">
                <a:effectLst/>
                <a:ea typeface="Times New Roman" panose="02020603050405020304" pitchFamily="18" charset="0"/>
                <a:cs typeface="Times New Roman" panose="02020603050405020304" pitchFamily="18" charset="0"/>
              </a:rPr>
              <a:t>Journal of Family Violence</a:t>
            </a:r>
            <a:r>
              <a:rPr lang="en-US" sz="1200" dirty="0">
                <a:effectLst/>
                <a:ea typeface="Times New Roman" panose="02020603050405020304" pitchFamily="18" charset="0"/>
                <a:cs typeface="Times New Roman" panose="02020603050405020304" pitchFamily="18" charset="0"/>
              </a:rPr>
              <a:t>. </a:t>
            </a:r>
          </a:p>
          <a:p>
            <a:pPr marL="0" indent="0">
              <a:buNone/>
            </a:pPr>
            <a:r>
              <a:rPr lang="en-US" sz="1200" dirty="0">
                <a:effectLst/>
                <a:ea typeface="Times New Roman" panose="02020603050405020304" pitchFamily="18" charset="0"/>
                <a:cs typeface="Times New Roman" panose="02020603050405020304" pitchFamily="18" charset="0"/>
              </a:rPr>
              <a:t>Wood, L., Wachter, K., Rhodes, D.M., &amp; Wang, A. (Online first, 2019). Turnover intention and job satisfaction among intimate partner violence and sexual assault professionals</a:t>
            </a:r>
            <a:r>
              <a:rPr lang="en-US" sz="1200" b="1" dirty="0">
                <a:effectLst/>
                <a:ea typeface="Times New Roman" panose="02020603050405020304" pitchFamily="18" charset="0"/>
                <a:cs typeface="Times New Roman" panose="02020603050405020304" pitchFamily="18" charset="0"/>
              </a:rPr>
              <a:t>. </a:t>
            </a:r>
            <a:r>
              <a:rPr lang="en-US" sz="1200" i="1" dirty="0">
                <a:effectLst/>
                <a:ea typeface="Times New Roman" panose="02020603050405020304" pitchFamily="18" charset="0"/>
                <a:cs typeface="Times New Roman" panose="02020603050405020304" pitchFamily="18" charset="0"/>
              </a:rPr>
              <a:t>Violence and Victims.</a:t>
            </a:r>
            <a:endParaRPr lang="en-US" sz="1200" dirty="0">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600" dirty="0"/>
          </a:p>
          <a:p>
            <a:pPr marL="0" indent="0">
              <a:buNone/>
            </a:pPr>
            <a:endParaRPr lang="en-US" sz="1600" dirty="0"/>
          </a:p>
        </p:txBody>
      </p:sp>
    </p:spTree>
    <p:extLst>
      <p:ext uri="{BB962C8B-B14F-4D97-AF65-F5344CB8AC3E}">
        <p14:creationId xmlns:p14="http://schemas.microsoft.com/office/powerpoint/2010/main" val="2768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8C06CD-A465-4A98-A84C-6411214BD9E0}"/>
              </a:ext>
            </a:extLst>
          </p:cNvPr>
          <p:cNvSpPr>
            <a:spLocks noGrp="1"/>
          </p:cNvSpPr>
          <p:nvPr>
            <p:ph type="title"/>
          </p:nvPr>
        </p:nvSpPr>
        <p:spPr>
          <a:xfrm>
            <a:off x="476250" y="640823"/>
            <a:ext cx="2563994" cy="5583148"/>
          </a:xfrm>
        </p:spPr>
        <p:txBody>
          <a:bodyPr anchor="ctr">
            <a:normAutofit/>
          </a:bodyPr>
          <a:lstStyle/>
          <a:p>
            <a:r>
              <a:rPr lang="en-US" sz="4700"/>
              <a:t>COVID-19 and DV and Sexual Assault </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B696B8B-37E4-4D95-9F5E-D8C68C9111B9}"/>
              </a:ext>
            </a:extLst>
          </p:cNvPr>
          <p:cNvGraphicFramePr>
            <a:graphicFrameLocks noGrp="1"/>
          </p:cNvGraphicFramePr>
          <p:nvPr>
            <p:ph idx="1"/>
            <p:extLst>
              <p:ext uri="{D42A27DB-BD31-4B8C-83A1-F6EECF244321}">
                <p14:modId xmlns:p14="http://schemas.microsoft.com/office/powerpoint/2010/main" val="3224506271"/>
              </p:ext>
            </p:extLst>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914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6D6EAA6-F0D2-4200-BF05-6BCB1C6F6085}"/>
              </a:ext>
            </a:extLst>
          </p:cNvPr>
          <p:cNvSpPr>
            <a:spLocks noGrp="1"/>
          </p:cNvSpPr>
          <p:nvPr>
            <p:ph type="title"/>
          </p:nvPr>
        </p:nvSpPr>
        <p:spPr>
          <a:xfrm>
            <a:off x="628650" y="401221"/>
            <a:ext cx="7886700" cy="1348065"/>
          </a:xfrm>
        </p:spPr>
        <p:txBody>
          <a:bodyPr>
            <a:normAutofit/>
          </a:bodyPr>
          <a:lstStyle/>
          <a:p>
            <a:r>
              <a:rPr lang="en-US" sz="4300">
                <a:solidFill>
                  <a:srgbClr val="FFFFFF"/>
                </a:solidFill>
              </a:rPr>
              <a:t>A perfect storm for our workforce </a:t>
            </a:r>
          </a:p>
        </p:txBody>
      </p:sp>
      <p:sp>
        <p:nvSpPr>
          <p:cNvPr id="3" name="Content Placeholder 2">
            <a:extLst>
              <a:ext uri="{FF2B5EF4-FFF2-40B4-BE49-F238E27FC236}">
                <a16:creationId xmlns:a16="http://schemas.microsoft.com/office/drawing/2014/main" id="{39FD1A79-A133-4FF1-9034-20DF59F8121E}"/>
              </a:ext>
            </a:extLst>
          </p:cNvPr>
          <p:cNvSpPr>
            <a:spLocks noGrp="1"/>
          </p:cNvSpPr>
          <p:nvPr>
            <p:ph idx="1"/>
          </p:nvPr>
        </p:nvSpPr>
        <p:spPr>
          <a:xfrm>
            <a:off x="628650" y="2586789"/>
            <a:ext cx="7886700" cy="3590174"/>
          </a:xfrm>
        </p:spPr>
        <p:txBody>
          <a:bodyPr>
            <a:normAutofit/>
          </a:bodyPr>
          <a:lstStyle/>
          <a:p>
            <a:r>
              <a:rPr lang="en-US" altLang="en-US" sz="1900">
                <a:latin typeface="Times New Roman" panose="02020603050405020304" pitchFamily="18" charset="0"/>
                <a:ea typeface="Calibri" panose="020F0502020204030204" pitchFamily="34" charset="0"/>
              </a:rPr>
              <a:t>Violence prevention and intervention staff not typically given "first responder" designation though providing life saving interventions. </a:t>
            </a:r>
          </a:p>
          <a:p>
            <a:r>
              <a:rPr lang="en-US" altLang="en-US" sz="1900">
                <a:latin typeface="Times New Roman" panose="02020603050405020304" pitchFamily="18" charset="0"/>
                <a:ea typeface="Calibri" panose="020F0502020204030204" pitchFamily="34" charset="0"/>
              </a:rPr>
              <a:t>The VOICE study findings indicate the role of: </a:t>
            </a:r>
          </a:p>
          <a:p>
            <a:pPr marL="0" indent="0">
              <a:buNone/>
            </a:pPr>
            <a:r>
              <a:rPr lang="en-US" altLang="en-US" sz="1900">
                <a:latin typeface="Times New Roman" panose="02020603050405020304" pitchFamily="18" charset="0"/>
                <a:ea typeface="Calibri" panose="020F0502020204030204" pitchFamily="34" charset="0"/>
              </a:rPr>
              <a:t>1). Recent life stress and </a:t>
            </a:r>
          </a:p>
          <a:p>
            <a:pPr marL="0" indent="0">
              <a:buNone/>
            </a:pPr>
            <a:r>
              <a:rPr lang="en-US" altLang="en-US" sz="1900">
                <a:latin typeface="Times New Roman" panose="02020603050405020304" pitchFamily="18" charset="0"/>
                <a:ea typeface="Calibri" panose="020F0502020204030204" pitchFamily="34" charset="0"/>
              </a:rPr>
              <a:t>2). Microaggressions and oppression, particularly racial injustice in DV/SA workforce experience </a:t>
            </a:r>
          </a:p>
          <a:p>
            <a:r>
              <a:rPr lang="en-US" altLang="en-US" sz="1900">
                <a:latin typeface="Times New Roman" panose="02020603050405020304" pitchFamily="18" charset="0"/>
                <a:ea typeface="Calibri" panose="020F0502020204030204" pitchFamily="34" charset="0"/>
              </a:rPr>
              <a:t>UTMB CVP goal was to capture rapid data for analysis and response to help our workforce. </a:t>
            </a:r>
          </a:p>
          <a:p>
            <a:endParaRPr lang="en-US" sz="1900"/>
          </a:p>
        </p:txBody>
      </p:sp>
    </p:spTree>
    <p:extLst>
      <p:ext uri="{BB962C8B-B14F-4D97-AF65-F5344CB8AC3E}">
        <p14:creationId xmlns:p14="http://schemas.microsoft.com/office/powerpoint/2010/main" val="85696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8EA921-C260-444B-9A83-780AA6DE72AF}"/>
              </a:ext>
            </a:extLst>
          </p:cNvPr>
          <p:cNvSpPr>
            <a:spLocks noGrp="1"/>
          </p:cNvSpPr>
          <p:nvPr>
            <p:ph type="title"/>
          </p:nvPr>
        </p:nvSpPr>
        <p:spPr>
          <a:xfrm>
            <a:off x="1028699" y="294538"/>
            <a:ext cx="7421963" cy="1033669"/>
          </a:xfrm>
        </p:spPr>
        <p:txBody>
          <a:bodyPr>
            <a:normAutofit/>
          </a:bodyPr>
          <a:lstStyle/>
          <a:p>
            <a:r>
              <a:rPr lang="en-US" sz="3200">
                <a:solidFill>
                  <a:srgbClr val="FFFFFF"/>
                </a:solidFill>
              </a:rPr>
              <a:t>The COVID-19 Safety Survey </a:t>
            </a:r>
            <a:br>
              <a:rPr lang="en-US" sz="3200">
                <a:solidFill>
                  <a:srgbClr val="FFFFFF"/>
                </a:solidFill>
              </a:rPr>
            </a:br>
            <a:endParaRPr lang="en-US" sz="3200">
              <a:solidFill>
                <a:srgbClr val="FFFFFF"/>
              </a:solidFill>
            </a:endParaRPr>
          </a:p>
        </p:txBody>
      </p:sp>
      <p:sp>
        <p:nvSpPr>
          <p:cNvPr id="3" name="Content Placeholder 2">
            <a:extLst>
              <a:ext uri="{FF2B5EF4-FFF2-40B4-BE49-F238E27FC236}">
                <a16:creationId xmlns:a16="http://schemas.microsoft.com/office/drawing/2014/main" id="{D5854185-DD63-4F96-9FF6-44064F4F58AA}"/>
              </a:ext>
            </a:extLst>
          </p:cNvPr>
          <p:cNvSpPr>
            <a:spLocks noGrp="1"/>
          </p:cNvSpPr>
          <p:nvPr>
            <p:ph idx="1"/>
          </p:nvPr>
        </p:nvSpPr>
        <p:spPr>
          <a:xfrm>
            <a:off x="1028699" y="2318197"/>
            <a:ext cx="7293023" cy="3683358"/>
          </a:xfrm>
        </p:spPr>
        <p:txBody>
          <a:bodyPr anchor="ctr">
            <a:normAutofit/>
          </a:bodyPr>
          <a:lstStyle/>
          <a:p>
            <a:pPr fontAlgn="base">
              <a:spcAft>
                <a:spcPct val="0"/>
              </a:spcAft>
            </a:pPr>
            <a:r>
              <a:rPr lang="en-US" altLang="en-US" sz="1700">
                <a:latin typeface="Times New Roman" panose="02020603050405020304" pitchFamily="18" charset="0"/>
                <a:ea typeface="Calibri" panose="020F0502020204030204" pitchFamily="34" charset="0"/>
              </a:rPr>
              <a:t>The survey was created by UTMB CVP researchers and reviewed by practitioners. </a:t>
            </a:r>
          </a:p>
          <a:p>
            <a:pPr fontAlgn="base">
              <a:spcAft>
                <a:spcPct val="0"/>
              </a:spcAft>
            </a:pPr>
            <a:r>
              <a:rPr lang="en-US" altLang="en-US" sz="1700">
                <a:latin typeface="Times New Roman" panose="02020603050405020304" pitchFamily="18" charset="0"/>
                <a:ea typeface="Calibri" panose="020F0502020204030204" pitchFamily="34" charset="0"/>
              </a:rPr>
              <a:t>The survey was fielded from April 8</a:t>
            </a:r>
            <a:r>
              <a:rPr lang="en-US" altLang="en-US" sz="1700" baseline="30000">
                <a:latin typeface="Times New Roman" panose="02020603050405020304" pitchFamily="18" charset="0"/>
                <a:ea typeface="Calibri" panose="020F0502020204030204" pitchFamily="34" charset="0"/>
              </a:rPr>
              <a:t>th</a:t>
            </a:r>
            <a:r>
              <a:rPr lang="en-US" altLang="en-US" sz="1700">
                <a:latin typeface="Times New Roman" panose="02020603050405020304" pitchFamily="18" charset="0"/>
                <a:ea typeface="Calibri" panose="020F0502020204030204" pitchFamily="34" charset="0"/>
              </a:rPr>
              <a:t> through June 8</a:t>
            </a:r>
            <a:r>
              <a:rPr lang="en-US" altLang="en-US" sz="1700" baseline="30000">
                <a:latin typeface="Times New Roman" panose="02020603050405020304" pitchFamily="18" charset="0"/>
                <a:ea typeface="Calibri" panose="020F0502020204030204" pitchFamily="34" charset="0"/>
              </a:rPr>
              <a:t>th</a:t>
            </a:r>
            <a:r>
              <a:rPr lang="en-US" altLang="en-US" sz="1700">
                <a:latin typeface="Times New Roman" panose="02020603050405020304" pitchFamily="18" charset="0"/>
                <a:ea typeface="Calibri" panose="020F0502020204030204" pitchFamily="34" charset="0"/>
              </a:rPr>
              <a:t>, 2020 and took on average 8 minutes to complete. </a:t>
            </a:r>
          </a:p>
          <a:p>
            <a:pPr fontAlgn="base">
              <a:spcAft>
                <a:spcPct val="0"/>
              </a:spcAft>
            </a:pPr>
            <a:r>
              <a:rPr lang="en-US" altLang="en-US" sz="1700">
                <a:latin typeface="Times New Roman" panose="02020603050405020304" pitchFamily="18" charset="0"/>
                <a:ea typeface="Calibri" panose="020F0502020204030204" pitchFamily="34" charset="0"/>
              </a:rPr>
              <a:t>All survey questions were voluntary and the survey was available in English and Spanish. Participants had the option to sign up for a giftcard raffle in a separate survey (A total of 30 $20 giftcards were distributed). </a:t>
            </a:r>
          </a:p>
          <a:p>
            <a:pPr fontAlgn="base">
              <a:spcAft>
                <a:spcPct val="0"/>
              </a:spcAft>
            </a:pPr>
            <a:r>
              <a:rPr lang="en-US" altLang="en-US" sz="1700">
                <a:latin typeface="Times New Roman" panose="02020603050405020304" pitchFamily="18" charset="0"/>
                <a:ea typeface="Calibri" panose="020F0502020204030204" pitchFamily="34" charset="0"/>
              </a:rPr>
              <a:t>The survey was advertised for any adult survivor (victim) of domestic violence, child abuse, sexual assault, human trafficking, or any other type of interpersonal violence or those who work in a professional role with survivors of domestic violence, child abuse, sexual assault, and/or human trafficking or any other type of interpersonal violence. </a:t>
            </a:r>
          </a:p>
          <a:p>
            <a:pPr fontAlgn="base">
              <a:spcAft>
                <a:spcPct val="0"/>
              </a:spcAft>
            </a:pPr>
            <a:r>
              <a:rPr lang="en-US" altLang="en-US" sz="1700">
                <a:latin typeface="Times New Roman" panose="02020603050405020304" pitchFamily="18" charset="0"/>
                <a:ea typeface="Calibri" panose="020F0502020204030204" pitchFamily="34" charset="0"/>
              </a:rPr>
              <a:t>Respondents from 24 states and DC (Majority Texas) </a:t>
            </a:r>
          </a:p>
          <a:p>
            <a:endParaRPr lang="en-US" sz="1700"/>
          </a:p>
        </p:txBody>
      </p:sp>
    </p:spTree>
    <p:extLst>
      <p:ext uri="{BB962C8B-B14F-4D97-AF65-F5344CB8AC3E}">
        <p14:creationId xmlns:p14="http://schemas.microsoft.com/office/powerpoint/2010/main" val="284578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FDE78D-E0FA-4A27-9D7A-8ABF4596440C}"/>
              </a:ext>
            </a:extLst>
          </p:cNvPr>
          <p:cNvSpPr>
            <a:spLocks noGrp="1"/>
          </p:cNvSpPr>
          <p:nvPr>
            <p:ph type="title"/>
          </p:nvPr>
        </p:nvSpPr>
        <p:spPr>
          <a:xfrm>
            <a:off x="439858" y="1683756"/>
            <a:ext cx="2336449" cy="2396359"/>
          </a:xfrm>
        </p:spPr>
        <p:txBody>
          <a:bodyPr anchor="b">
            <a:normAutofit/>
          </a:bodyPr>
          <a:lstStyle/>
          <a:p>
            <a:pPr algn="r"/>
            <a:r>
              <a:rPr lang="en-US" sz="3500">
                <a:solidFill>
                  <a:srgbClr val="FFFFFF"/>
                </a:solidFill>
              </a:rPr>
              <a:t>Survey Versions </a:t>
            </a:r>
            <a:br>
              <a:rPr lang="en-US" sz="3500">
                <a:solidFill>
                  <a:srgbClr val="FFFFFF"/>
                </a:solidFill>
              </a:rPr>
            </a:br>
            <a:endParaRPr lang="en-US" sz="3500">
              <a:solidFill>
                <a:srgbClr val="FFFFFF"/>
              </a:solidFill>
            </a:endParaRPr>
          </a:p>
        </p:txBody>
      </p:sp>
      <p:graphicFrame>
        <p:nvGraphicFramePr>
          <p:cNvPr id="4" name="Table 4">
            <a:extLst>
              <a:ext uri="{FF2B5EF4-FFF2-40B4-BE49-F238E27FC236}">
                <a16:creationId xmlns:a16="http://schemas.microsoft.com/office/drawing/2014/main" id="{FCEE3A1E-6CF7-4AB1-82FF-388C6EE5316B}"/>
              </a:ext>
            </a:extLst>
          </p:cNvPr>
          <p:cNvGraphicFramePr>
            <a:graphicFrameLocks noGrp="1"/>
          </p:cNvGraphicFramePr>
          <p:nvPr>
            <p:ph idx="1"/>
            <p:extLst>
              <p:ext uri="{D42A27DB-BD31-4B8C-83A1-F6EECF244321}">
                <p14:modId xmlns:p14="http://schemas.microsoft.com/office/powerpoint/2010/main" val="2876966614"/>
              </p:ext>
            </p:extLst>
          </p:nvPr>
        </p:nvGraphicFramePr>
        <p:xfrm>
          <a:off x="3678789" y="1155477"/>
          <a:ext cx="5000124" cy="4643848"/>
        </p:xfrm>
        <a:graphic>
          <a:graphicData uri="http://schemas.openxmlformats.org/drawingml/2006/table">
            <a:tbl>
              <a:tblPr firstRow="1" bandRow="1">
                <a:tableStyleId>{5C22544A-7EE6-4342-B048-85BDC9FD1C3A}</a:tableStyleId>
              </a:tblPr>
              <a:tblGrid>
                <a:gridCol w="2459977">
                  <a:extLst>
                    <a:ext uri="{9D8B030D-6E8A-4147-A177-3AD203B41FA5}">
                      <a16:colId xmlns:a16="http://schemas.microsoft.com/office/drawing/2014/main" val="909528091"/>
                    </a:ext>
                  </a:extLst>
                </a:gridCol>
                <a:gridCol w="2540147">
                  <a:extLst>
                    <a:ext uri="{9D8B030D-6E8A-4147-A177-3AD203B41FA5}">
                      <a16:colId xmlns:a16="http://schemas.microsoft.com/office/drawing/2014/main" val="4123701863"/>
                    </a:ext>
                  </a:extLst>
                </a:gridCol>
              </a:tblGrid>
              <a:tr h="5269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a:solidFill>
                            <a:schemeClr val="tx1"/>
                          </a:solidFill>
                          <a:latin typeface="Times New Roman" panose="02020603050405020304" pitchFamily="18" charset="0"/>
                        </a:rPr>
                        <a:t>Safety Concern Pathway </a:t>
                      </a:r>
                    </a:p>
                    <a:p>
                      <a:endParaRPr lang="en-US" sz="1200"/>
                    </a:p>
                  </a:txBody>
                  <a:tcPr marL="78267" marR="78267" marT="39134" marB="39134"/>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a:solidFill>
                            <a:schemeClr val="tx1"/>
                          </a:solidFill>
                          <a:latin typeface="Times New Roman" panose="02020603050405020304" pitchFamily="18" charset="0"/>
                          <a:cs typeface="Times New Roman" panose="02020603050405020304" pitchFamily="18" charset="0"/>
                        </a:rPr>
                        <a:t>Staff Pathway </a:t>
                      </a:r>
                    </a:p>
                    <a:p>
                      <a:endParaRPr lang="en-US" sz="1200"/>
                    </a:p>
                  </a:txBody>
                  <a:tcPr marL="78267" marR="78267" marT="39134" marB="39134"/>
                </a:tc>
                <a:extLst>
                  <a:ext uri="{0D108BD9-81ED-4DB2-BD59-A6C34878D82A}">
                    <a16:rowId xmlns:a16="http://schemas.microsoft.com/office/drawing/2014/main" val="798778040"/>
                  </a:ext>
                </a:extLst>
              </a:tr>
              <a:tr h="89224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Times New Roman" panose="02020603050405020304" pitchFamily="18" charset="0"/>
                        </a:rPr>
                        <a:t>Section 1: Demographics (age, race/ethnicity, gender, living situation). </a:t>
                      </a:r>
                    </a:p>
                    <a:p>
                      <a:endParaRPr lang="en-US" sz="1200"/>
                    </a:p>
                  </a:txBody>
                  <a:tcPr marL="78267" marR="78267" marT="39134" marB="39134"/>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a:solidFill>
                            <a:schemeClr val="tx1"/>
                          </a:solidFill>
                          <a:latin typeface="Times New Roman" panose="02020603050405020304" pitchFamily="18" charset="0"/>
                          <a:cs typeface="Times New Roman" panose="02020603050405020304" pitchFamily="18" charset="0"/>
                        </a:rPr>
                        <a:t>Section 1: Demographics (age, race/ethnicity, gender, living situation). </a:t>
                      </a:r>
                    </a:p>
                    <a:p>
                      <a:endParaRPr lang="en-US" sz="1200"/>
                    </a:p>
                  </a:txBody>
                  <a:tcPr marL="78267" marR="78267" marT="39134" marB="39134"/>
                </a:tc>
                <a:extLst>
                  <a:ext uri="{0D108BD9-81ED-4DB2-BD59-A6C34878D82A}">
                    <a16:rowId xmlns:a16="http://schemas.microsoft.com/office/drawing/2014/main" val="3716327704"/>
                  </a:ext>
                </a:extLst>
              </a:tr>
              <a:tr h="10748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Times New Roman" panose="02020603050405020304" pitchFamily="18" charset="0"/>
                        </a:rPr>
                        <a:t>Section 2: Work and health (e.g., </a:t>
                      </a:r>
                      <a:r>
                        <a:rPr lang="en-US" sz="1200" i="1">
                          <a:solidFill>
                            <a:schemeClr val="tx1"/>
                          </a:solidFill>
                          <a:latin typeface="Times New Roman" panose="02020603050405020304" pitchFamily="18" charset="0"/>
                        </a:rPr>
                        <a:t>have you been tested for Coronavirus? Did you lose your job or have your hours/reduce)</a:t>
                      </a:r>
                    </a:p>
                    <a:p>
                      <a:endParaRPr lang="en-US" sz="1200"/>
                    </a:p>
                  </a:txBody>
                  <a:tcPr marL="78267" marR="78267" marT="39134" marB="39134"/>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a:solidFill>
                            <a:schemeClr val="tx1"/>
                          </a:solidFill>
                          <a:latin typeface="Times New Roman" panose="02020603050405020304" pitchFamily="18" charset="0"/>
                          <a:cs typeface="Times New Roman" panose="02020603050405020304" pitchFamily="18" charset="0"/>
                        </a:rPr>
                        <a:t>Section 2: Work and health (e.g., </a:t>
                      </a:r>
                      <a:r>
                        <a:rPr lang="en-US" altLang="en-US" sz="1200" i="1">
                          <a:solidFill>
                            <a:schemeClr val="tx1"/>
                          </a:solidFill>
                          <a:latin typeface="Times New Roman" panose="02020603050405020304" pitchFamily="18" charset="0"/>
                          <a:cs typeface="Times New Roman" panose="02020603050405020304" pitchFamily="18" charset="0"/>
                        </a:rPr>
                        <a:t>have you been tested for Coronavirus? Did you lose your job or have your hours/reduce)</a:t>
                      </a:r>
                    </a:p>
                    <a:p>
                      <a:endParaRPr lang="en-US" sz="1200"/>
                    </a:p>
                  </a:txBody>
                  <a:tcPr marL="78267" marR="78267" marT="39134" marB="39134"/>
                </a:tc>
                <a:extLst>
                  <a:ext uri="{0D108BD9-81ED-4DB2-BD59-A6C34878D82A}">
                    <a16:rowId xmlns:a16="http://schemas.microsoft.com/office/drawing/2014/main" val="3482079315"/>
                  </a:ext>
                </a:extLst>
              </a:tr>
              <a:tr h="144011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Times New Roman" panose="02020603050405020304" pitchFamily="18" charset="0"/>
                        </a:rPr>
                        <a:t>Section 3: Safety and safety planning strategies (e.g., </a:t>
                      </a:r>
                      <a:r>
                        <a:rPr lang="en-US" sz="1200" i="1">
                          <a:solidFill>
                            <a:schemeClr val="tx1"/>
                          </a:solidFill>
                          <a:latin typeface="Times New Roman" panose="02020603050405020304" pitchFamily="18" charset="0"/>
                        </a:rPr>
                        <a:t>How has your safety from violence, threats, stalking or abuse changed since the Coronavirus pandemic began?)</a:t>
                      </a:r>
                    </a:p>
                    <a:p>
                      <a:endParaRPr lang="en-US" sz="1200"/>
                    </a:p>
                  </a:txBody>
                  <a:tcPr marL="78267" marR="78267" marT="39134" marB="39134"/>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Section 3: Client safety and safety planning strategies (</a:t>
                      </a:r>
                      <a:r>
                        <a:rPr lang="en-US" altLang="en-US" sz="1200" i="1">
                          <a:solidFill>
                            <a:schemeClr val="tx1"/>
                          </a:solidFill>
                          <a:latin typeface="Times New Roman" panose="02020603050405020304" pitchFamily="18" charset="0"/>
                          <a:ea typeface="Calibri" panose="020F0502020204030204" pitchFamily="34" charset="0"/>
                          <a:cs typeface="Times New Roman" panose="02020603050405020304" pitchFamily="18" charset="0"/>
                        </a:rPr>
                        <a:t>Thinking about your clients overall: How has their safety from violence, threats, stalking or abuse changed since the Coronavirus pandemic began?</a:t>
                      </a:r>
                      <a:r>
                        <a:rPr lang="en-US" altLang="en-US" sz="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endParaRPr lang="en-US" sz="1200"/>
                    </a:p>
                  </a:txBody>
                  <a:tcPr marL="78267" marR="78267" marT="39134" marB="39134"/>
                </a:tc>
                <a:extLst>
                  <a:ext uri="{0D108BD9-81ED-4DB2-BD59-A6C34878D82A}">
                    <a16:rowId xmlns:a16="http://schemas.microsoft.com/office/drawing/2014/main" val="2581832917"/>
                  </a:ext>
                </a:extLst>
              </a:tr>
              <a:tr h="70962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Times New Roman" panose="02020603050405020304" pitchFamily="18" charset="0"/>
                        </a:rPr>
                        <a:t>Section 4: Virtual and phone services during COVID-19 </a:t>
                      </a:r>
                      <a:endParaRPr lang="en-US" altLang="en-US" sz="1200">
                        <a:solidFill>
                          <a:schemeClr val="tx1"/>
                        </a:solidFill>
                      </a:endParaRPr>
                    </a:p>
                    <a:p>
                      <a:endParaRPr lang="en-US" sz="1200"/>
                    </a:p>
                  </a:txBody>
                  <a:tcPr marL="78267" marR="78267" marT="39134" marB="39134"/>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a:solidFill>
                            <a:schemeClr val="tx1"/>
                          </a:solidFill>
                          <a:latin typeface="Times New Roman" panose="02020603050405020304" pitchFamily="18" charset="0"/>
                          <a:cs typeface="Times New Roman" panose="02020603050405020304" pitchFamily="18" charset="0"/>
                        </a:rPr>
                        <a:t>Section 4: Work adaptations, technology and work stressors </a:t>
                      </a:r>
                    </a:p>
                    <a:p>
                      <a:endParaRPr lang="en-US" sz="1200"/>
                    </a:p>
                  </a:txBody>
                  <a:tcPr marL="78267" marR="78267" marT="39134" marB="39134"/>
                </a:tc>
                <a:extLst>
                  <a:ext uri="{0D108BD9-81ED-4DB2-BD59-A6C34878D82A}">
                    <a16:rowId xmlns:a16="http://schemas.microsoft.com/office/drawing/2014/main" val="246466400"/>
                  </a:ext>
                </a:extLst>
              </a:tr>
            </a:tbl>
          </a:graphicData>
        </a:graphic>
      </p:graphicFrame>
    </p:spTree>
    <p:extLst>
      <p:ext uri="{BB962C8B-B14F-4D97-AF65-F5344CB8AC3E}">
        <p14:creationId xmlns:p14="http://schemas.microsoft.com/office/powerpoint/2010/main" val="1244201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76ADA3-C741-46FA-ABCE-15912112358C}"/>
              </a:ext>
            </a:extLst>
          </p:cNvPr>
          <p:cNvSpPr>
            <a:spLocks noGrp="1"/>
          </p:cNvSpPr>
          <p:nvPr>
            <p:ph type="title"/>
          </p:nvPr>
        </p:nvSpPr>
        <p:spPr>
          <a:xfrm>
            <a:off x="439858" y="1683756"/>
            <a:ext cx="2336449" cy="2396359"/>
          </a:xfrm>
        </p:spPr>
        <p:txBody>
          <a:bodyPr anchor="b">
            <a:normAutofit/>
          </a:bodyPr>
          <a:lstStyle/>
          <a:p>
            <a:pPr algn="r"/>
            <a:r>
              <a:rPr lang="en-US" sz="3200">
                <a:solidFill>
                  <a:srgbClr val="FFFFFF"/>
                </a:solidFill>
              </a:rPr>
              <a:t>Pathway One: Active Safety Concerns </a:t>
            </a:r>
            <a:br>
              <a:rPr lang="en-US" sz="3200">
                <a:solidFill>
                  <a:srgbClr val="FFFFFF"/>
                </a:solidFill>
              </a:rPr>
            </a:br>
            <a:endParaRPr lang="en-US" sz="3200">
              <a:solidFill>
                <a:srgbClr val="FFFFFF"/>
              </a:solidFill>
            </a:endParaRPr>
          </a:p>
        </p:txBody>
      </p:sp>
      <p:graphicFrame>
        <p:nvGraphicFramePr>
          <p:cNvPr id="5" name="Content Placeholder 2">
            <a:extLst>
              <a:ext uri="{FF2B5EF4-FFF2-40B4-BE49-F238E27FC236}">
                <a16:creationId xmlns:a16="http://schemas.microsoft.com/office/drawing/2014/main" id="{48E5AFA5-AF96-42C9-921E-9EFF2B23BC6F}"/>
              </a:ext>
            </a:extLst>
          </p:cNvPr>
          <p:cNvGraphicFramePr>
            <a:graphicFrameLocks noGrp="1"/>
          </p:cNvGraphicFramePr>
          <p:nvPr>
            <p:ph idx="1"/>
            <p:extLst>
              <p:ext uri="{D42A27DB-BD31-4B8C-83A1-F6EECF244321}">
                <p14:modId xmlns:p14="http://schemas.microsoft.com/office/powerpoint/2010/main" val="2585574015"/>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384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3356" y="1928731"/>
            <a:ext cx="3333749" cy="2624327"/>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8CA8B2-DF38-4918-B9DE-31C2B1B92767}"/>
              </a:ext>
            </a:extLst>
          </p:cNvPr>
          <p:cNvSpPr>
            <a:spLocks noGrp="1"/>
          </p:cNvSpPr>
          <p:nvPr>
            <p:ph type="title"/>
          </p:nvPr>
        </p:nvSpPr>
        <p:spPr>
          <a:xfrm>
            <a:off x="771525" y="1967266"/>
            <a:ext cx="1971675" cy="2547257"/>
          </a:xfrm>
          <a:noFill/>
        </p:spPr>
        <p:txBody>
          <a:bodyPr vert="horz" lIns="91440" tIns="45720" rIns="91440" bIns="45720" rtlCol="0" anchor="ctr">
            <a:normAutofit/>
          </a:bodyPr>
          <a:lstStyle/>
          <a:p>
            <a:pPr algn="ctr" defTabSz="914400"/>
            <a:r>
              <a:rPr lang="en-US" sz="2900" kern="1200">
                <a:solidFill>
                  <a:srgbClr val="FFFFFF"/>
                </a:solidFill>
                <a:latin typeface="+mj-lt"/>
                <a:ea typeface="+mj-ea"/>
                <a:cs typeface="+mj-cs"/>
              </a:rPr>
              <a:t>Survivor Pathway- What would help with safety? </a:t>
            </a:r>
            <a:br>
              <a:rPr lang="en-US" sz="2900" kern="1200">
                <a:solidFill>
                  <a:srgbClr val="FFFFFF"/>
                </a:solidFill>
                <a:latin typeface="+mj-lt"/>
                <a:ea typeface="+mj-ea"/>
                <a:cs typeface="+mj-cs"/>
              </a:rPr>
            </a:br>
            <a:endParaRPr lang="en-US" sz="2900" kern="1200">
              <a:solidFill>
                <a:srgbClr val="FFFFFF"/>
              </a:solidFill>
              <a:latin typeface="+mj-lt"/>
              <a:ea typeface="+mj-ea"/>
              <a:cs typeface="+mj-cs"/>
            </a:endParaRPr>
          </a:p>
        </p:txBody>
      </p:sp>
      <p:pic>
        <p:nvPicPr>
          <p:cNvPr id="5" name="Content Placeholder 4">
            <a:extLst>
              <a:ext uri="{FF2B5EF4-FFF2-40B4-BE49-F238E27FC236}">
                <a16:creationId xmlns:a16="http://schemas.microsoft.com/office/drawing/2014/main" id="{4932D056-BFF7-4AB2-AA0C-543A8D4671D0}"/>
              </a:ext>
            </a:extLst>
          </p:cNvPr>
          <p:cNvPicPr>
            <a:picLocks noGrp="1" noChangeAspect="1"/>
          </p:cNvPicPr>
          <p:nvPr>
            <p:ph idx="1"/>
          </p:nvPr>
        </p:nvPicPr>
        <p:blipFill>
          <a:blip r:embed="rId2"/>
          <a:stretch>
            <a:fillRect/>
          </a:stretch>
        </p:blipFill>
        <p:spPr>
          <a:xfrm>
            <a:off x="3582987" y="1910340"/>
            <a:ext cx="5085525" cy="3034991"/>
          </a:xfrm>
          <a:prstGeom prst="rect">
            <a:avLst/>
          </a:prstGeom>
        </p:spPr>
      </p:pic>
    </p:spTree>
    <p:extLst>
      <p:ext uri="{BB962C8B-B14F-4D97-AF65-F5344CB8AC3E}">
        <p14:creationId xmlns:p14="http://schemas.microsoft.com/office/powerpoint/2010/main" val="33165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20CE07A0-52F4-4A07-AA9C-9382FE84E534}">
  <ds:schemaRefs>
    <ds:schemaRef ds:uri="http://schemas.microsoft.com/sharepoint/v3/contenttype/forms"/>
  </ds:schemaRefs>
</ds:datastoreItem>
</file>

<file path=customXml/itemProps2.xml><?xml version="1.0" encoding="utf-8"?>
<ds:datastoreItem xmlns:ds="http://schemas.openxmlformats.org/officeDocument/2006/customXml" ds:itemID="{6226F0B0-E5A8-4443-BEAB-00A2B3875B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F6B4C9-959E-41CD-A5F4-89A04C976D4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otalTime>0</TotalTime>
  <Words>2002</Words>
  <Application>Microsoft Office PowerPoint</Application>
  <PresentationFormat>On-screen Show (4:3)</PresentationFormat>
  <Paragraphs>130</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On the Front Lines: COVID-19 and Domestic Violence </vt:lpstr>
      <vt:lpstr>Before COVID-19</vt:lpstr>
      <vt:lpstr>We also found</vt:lpstr>
      <vt:lpstr>COVID-19 and DV and Sexual Assault </vt:lpstr>
      <vt:lpstr>A perfect storm for our workforce </vt:lpstr>
      <vt:lpstr>The COVID-19 Safety Survey  </vt:lpstr>
      <vt:lpstr>Survey Versions  </vt:lpstr>
      <vt:lpstr>Pathway One: Active Safety Concerns  </vt:lpstr>
      <vt:lpstr>Survivor Pathway- What would help with safety?  </vt:lpstr>
      <vt:lpstr>Voices of participants  </vt:lpstr>
      <vt:lpstr>Pathway Two: Violence Prevention and Intervention Staff </vt:lpstr>
      <vt:lpstr>Focus on Domestic Violence and Sexual Assault Staff  </vt:lpstr>
      <vt:lpstr>Worker Needs </vt:lpstr>
      <vt:lpstr>Voices from participants  </vt:lpstr>
      <vt:lpstr>Side by Side: Safety Strategies </vt:lpstr>
      <vt:lpstr>More Data, Common Themes  </vt:lpstr>
      <vt:lpstr>The Supporting Advocates Pilot Program </vt:lpstr>
      <vt:lpstr>Supporting Advocates: Approach </vt:lpstr>
      <vt:lpstr>Supporting Advocates: Program to Date</vt:lpstr>
      <vt:lpstr>Supporting Advocates: Next Steps </vt:lpstr>
      <vt:lpstr>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Front Lines: COVID-19 and Domestic Violence</dc:title>
  <dc:creator>Wood, Leila</dc:creator>
  <cp:lastModifiedBy>Wood, Leila</cp:lastModifiedBy>
  <cp:revision>2</cp:revision>
  <dcterms:created xsi:type="dcterms:W3CDTF">2021-03-09T02:52:37Z</dcterms:created>
  <dcterms:modified xsi:type="dcterms:W3CDTF">2021-03-09T02:52:54Z</dcterms:modified>
</cp:coreProperties>
</file>