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68" r:id="rId6"/>
    <p:sldId id="266" r:id="rId7"/>
    <p:sldId id="267" r:id="rId8"/>
    <p:sldId id="270" r:id="rId9"/>
    <p:sldId id="259" r:id="rId10"/>
    <p:sldId id="260" r:id="rId11"/>
    <p:sldId id="261" r:id="rId12"/>
    <p:sldId id="271" r:id="rId13"/>
    <p:sldId id="262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8772" autoAdjust="0"/>
  </p:normalViewPr>
  <p:slideViewPr>
    <p:cSldViewPr snapToGrid="0">
      <p:cViewPr varScale="1">
        <p:scale>
          <a:sx n="103" d="100"/>
          <a:sy n="103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4821-3D3A-47B9-A1C4-5CEA2DDA1B68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EA2A3-9D19-41D3-9FA5-355FA208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6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A2A3-9D19-41D3-9FA5-355FA20861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6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EA2A3-9D19-41D3-9FA5-355FA20861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1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A2A3-9D19-41D3-9FA5-355FA20861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A2A3-9D19-41D3-9FA5-355FA20861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5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EA2A3-9D19-41D3-9FA5-355FA20861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EA2A3-9D19-41D3-9FA5-355FA20861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A2A3-9D19-41D3-9FA5-355FA20861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D6C68-CCE1-455D-9EBE-F2024259F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596DA0-2F38-4F33-B508-97885A100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Network to End Domestic Violence</a:t>
            </a:r>
            <a:endParaRPr lang="en-US" dirty="0"/>
          </a:p>
          <a:p>
            <a:r>
              <a:rPr lang="en-US" dirty="0" smtClean="0"/>
              <a:t>Cassandra </a:t>
            </a:r>
            <a:r>
              <a:rPr lang="en-US" dirty="0"/>
              <a:t>Pierre MD, </a:t>
            </a:r>
            <a:r>
              <a:rPr lang="en-US" dirty="0" smtClean="0"/>
              <a:t>MSc &amp; Megan Bair-Merritt MD, MSCE</a:t>
            </a:r>
          </a:p>
          <a:p>
            <a:r>
              <a:rPr lang="en-US" dirty="0" smtClean="0"/>
              <a:t>Boston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5502F-C81C-4E28-9C99-DEE7DB01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variant and EUA-approved COVID-19 vaccinations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D821AB-6301-480A-A524-442F7EDEB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5070815" cy="4070666"/>
          </a:xfrm>
        </p:spPr>
        <p:txBody>
          <a:bodyPr>
            <a:normAutofit/>
          </a:bodyPr>
          <a:lstStyle/>
          <a:p>
            <a:r>
              <a:rPr lang="en-US" dirty="0"/>
              <a:t>EUA-approved vaccines (Moderna, Pfizer and Johnson &amp; Johnson) are demonstrated to reduce severe disease, hospitalization and death from COVID-19—including delta variant of </a:t>
            </a:r>
            <a:r>
              <a:rPr lang="en-US" dirty="0" smtClean="0"/>
              <a:t>COVID-19</a:t>
            </a:r>
          </a:p>
          <a:p>
            <a:pPr lvl="1"/>
            <a:r>
              <a:rPr lang="en-US" dirty="0" smtClean="0"/>
              <a:t>Pfizer: ~80% effective (64-88%) </a:t>
            </a:r>
          </a:p>
          <a:p>
            <a:pPr lvl="1"/>
            <a:r>
              <a:rPr lang="en-US" dirty="0" err="1" smtClean="0"/>
              <a:t>Moderna</a:t>
            </a:r>
            <a:r>
              <a:rPr lang="en-US" dirty="0" smtClean="0"/>
              <a:t>: 72% effective after one dose </a:t>
            </a:r>
          </a:p>
          <a:p>
            <a:pPr lvl="1"/>
            <a:r>
              <a:rPr lang="en-US" dirty="0" smtClean="0"/>
              <a:t>J&amp;J:  ~60% effective</a:t>
            </a:r>
            <a:endParaRPr lang="en-US" dirty="0"/>
          </a:p>
          <a:p>
            <a:r>
              <a:rPr lang="en-US" dirty="0"/>
              <a:t>There is greater breakthrough infection w/delta variant, however, the vast majority represents asymptomatic or mild </a:t>
            </a:r>
            <a:r>
              <a:rPr lang="en-US" dirty="0" smtClean="0"/>
              <a:t>disease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67741" y="2827176"/>
            <a:ext cx="4814595" cy="32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BD8366-8F39-4BFA-88FD-044CF4FD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of COVID-19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A9B145-ABF5-4E6F-84A3-1D58D92E2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921532" cy="3800463"/>
          </a:xfrm>
        </p:spPr>
        <p:txBody>
          <a:bodyPr>
            <a:normAutofit/>
          </a:bodyPr>
          <a:lstStyle/>
          <a:p>
            <a:r>
              <a:rPr lang="en-US" sz="2000" dirty="0"/>
              <a:t>Change in clusters from national to community-level</a:t>
            </a:r>
          </a:p>
          <a:p>
            <a:r>
              <a:rPr lang="en-US" sz="2000" dirty="0"/>
              <a:t>Rising numbers of cases and hospitalization among unvaccinated or partially vaccinated individuals in communities with low vaccination levels</a:t>
            </a:r>
          </a:p>
          <a:p>
            <a:pPr lvl="1"/>
            <a:r>
              <a:rPr lang="en-US" sz="1800" dirty="0"/>
              <a:t>States that have vaccinated less than half their residents have reported COVID-19 case rates that are 3x states that have fully vaccinated greater than half of their residents</a:t>
            </a:r>
          </a:p>
          <a:p>
            <a:pPr lvl="1"/>
            <a:r>
              <a:rPr lang="en-US" sz="1800" dirty="0"/>
              <a:t>Black and Brown people will continue to be disproportionately </a:t>
            </a:r>
            <a:r>
              <a:rPr lang="en-US" sz="1800" dirty="0" smtClean="0"/>
              <a:t>affected by COVID-19 outbreaks and </a:t>
            </a:r>
            <a:r>
              <a:rPr lang="en-US" sz="1800" dirty="0"/>
              <a:t>the gap in infections, hospitalizations and deaths will likely grow</a:t>
            </a:r>
          </a:p>
          <a:p>
            <a:pPr lvl="1"/>
            <a:r>
              <a:rPr lang="en-US" sz="1800" dirty="0"/>
              <a:t>Virtually all recent COVID-related hospitalizations and deaths occur among unvaccinated </a:t>
            </a:r>
            <a:r>
              <a:rPr lang="en-US" sz="1800" dirty="0" smtClean="0"/>
              <a:t>people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94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BD8366-8F39-4BFA-88FD-044CF4FD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of COVID-19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A9B145-ABF5-4E6F-84A3-1D58D92E2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921532" cy="3800463"/>
          </a:xfrm>
        </p:spPr>
        <p:txBody>
          <a:bodyPr>
            <a:normAutofit/>
          </a:bodyPr>
          <a:lstStyle/>
          <a:p>
            <a:r>
              <a:rPr lang="en-US" dirty="0" smtClean="0"/>
              <a:t>Unlikely </a:t>
            </a:r>
            <a:r>
              <a:rPr lang="en-US" dirty="0"/>
              <a:t>to lead to system-wide strain on hospital resources or the community </a:t>
            </a:r>
          </a:p>
          <a:p>
            <a:r>
              <a:rPr lang="en-US" dirty="0"/>
              <a:t>Younger adults increasingly make up larger proportion of cases and hospitalizations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498" y="3800475"/>
            <a:ext cx="5253136" cy="29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EF9F2-0737-485D-BBDB-9DA45A3F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D37E72-4BD5-4DD7-BAF0-871A8E92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Symptomatic individuals (regardless of vaccination status) and exposed/unvaccinated people should still be tested for COVID-19 and quarantined whenever possible until test results return</a:t>
            </a:r>
          </a:p>
          <a:p>
            <a:r>
              <a:rPr lang="en-US" dirty="0" smtClean="0"/>
              <a:t>No indication for test-based clearance for COVID-recovered individuals</a:t>
            </a:r>
          </a:p>
          <a:p>
            <a:pPr lvl="1"/>
            <a:r>
              <a:rPr lang="en-US" dirty="0" smtClean="0"/>
              <a:t>Test may remain positive for weeks to months and is not an indication of ongoing viral shedding or transmission potential </a:t>
            </a:r>
            <a:endParaRPr lang="en-US" dirty="0" smtClean="0"/>
          </a:p>
          <a:p>
            <a:r>
              <a:rPr lang="en-US" dirty="0" smtClean="0"/>
              <a:t>No indication for antibody testing post-vaccine—results are not standardized and the correlates of immunity remain unknown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1AA15-C63D-48A3-BE42-21E29020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Practical tips on discussing COVID-19 vaccination with clients and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5322ED-4180-4D0D-AAF1-98956338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Facility administrators should strongly encourage staff, volunteers, and clients to get vaccinated; however, vaccination should remain an individual choice (equity concerns should vaccination status limit access to services). </a:t>
            </a:r>
          </a:p>
          <a:p>
            <a:r>
              <a:rPr lang="en-US" dirty="0"/>
              <a:t>Support staff in getting vaccinated by providing information on vaccination locations and consider providing leave options (for vaccination appointment and for potential vaccine side effects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Address myths/misconceptions, identify points of hesitancy or concern for unvaccinated clients and provide information or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299" y="5257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27654-4305-4515-B9DF-09903D54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Respiratory viral illnesses, summer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8948A8-5420-447D-8606-929253AFC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4846880" cy="38374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Unseasonable surge of (non-COVID) respiratory viral illnesses in the summer related to behavioral changes (less distancing, less masking) </a:t>
            </a:r>
          </a:p>
          <a:p>
            <a:r>
              <a:rPr lang="en-US" sz="2000" dirty="0" smtClean="0"/>
              <a:t>Children are largely affected (ex: respiratory syncytial virus/RSV in the South, seasonal coronavirus throughout country) </a:t>
            </a:r>
          </a:p>
          <a:p>
            <a:r>
              <a:rPr lang="en-US" sz="2000" dirty="0" smtClean="0"/>
              <a:t>Prevention: masking, distancing, ventilation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7039" y="2735196"/>
            <a:ext cx="4092245" cy="257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41E96-1A76-44DC-AD4B-3DA81B81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0A747-7264-4CD1-9F6A-DDA6378E2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recommendations for congregate settings</a:t>
            </a:r>
          </a:p>
          <a:p>
            <a:r>
              <a:rPr lang="en-US" dirty="0"/>
              <a:t>Update on the delta variant</a:t>
            </a:r>
          </a:p>
          <a:p>
            <a:r>
              <a:rPr lang="en-US" dirty="0"/>
              <a:t>Delta variant and EUA-approved COVID-19 vaccines</a:t>
            </a:r>
          </a:p>
          <a:p>
            <a:r>
              <a:rPr lang="en-US" dirty="0"/>
              <a:t>Trajectory of COVID-19 pandemic in the US</a:t>
            </a:r>
          </a:p>
          <a:p>
            <a:r>
              <a:rPr lang="en-US" dirty="0"/>
              <a:t>Respiratory viral illnesses, summer </a:t>
            </a:r>
            <a:r>
              <a:rPr lang="en-US" dirty="0" smtClean="0"/>
              <a:t>2021</a:t>
            </a:r>
          </a:p>
          <a:p>
            <a:r>
              <a:rPr lang="en-US" dirty="0" smtClean="0"/>
              <a:t>Q&amp;A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6C83BD-B599-4E07-9431-359A01CD0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51B95-E6C6-44E1-B31E-15D326DD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recommendations for congregate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EF709-1CB8-4A2A-A14D-B84EF84B5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690" y="2638044"/>
            <a:ext cx="5896947" cy="4042674"/>
          </a:xfrm>
        </p:spPr>
        <p:txBody>
          <a:bodyPr>
            <a:normAutofit/>
          </a:bodyPr>
          <a:lstStyle/>
          <a:p>
            <a:r>
              <a:rPr lang="en-US" dirty="0"/>
              <a:t>Multi-layered prevention strategy (pre-vaccine approval)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Wearing face masks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Open Sans" panose="020B0604020202020204" pitchFamily="34" charset="0"/>
              </a:rPr>
              <a:t>Physical distancing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Hand hygiene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Open Sans" panose="020B0604020202020204" pitchFamily="34" charset="0"/>
              </a:rPr>
              <a:t>Preventing sick staff or visitors from entering the facility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Quarantine and isolation for exposed or infected individuals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Cleaning and disinfection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Ventilation </a:t>
            </a: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1173" y="2548683"/>
            <a:ext cx="4475357" cy="36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51B95-E6C6-44E1-B31E-15D326DD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recommendations for congregate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EF709-1CB8-4A2A-A14D-B84EF84B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637" y="2646433"/>
            <a:ext cx="7729728" cy="3101983"/>
          </a:xfrm>
        </p:spPr>
        <p:txBody>
          <a:bodyPr>
            <a:normAutofit/>
          </a:bodyPr>
          <a:lstStyle/>
          <a:p>
            <a:r>
              <a:rPr lang="en-US" dirty="0"/>
              <a:t>CDC guidance (May 28, 2021)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Fully vaccinated people can: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Resume activities without wearing masks or physically distancing (except where required by federal, state, local, tribal, or territorial laws)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Refrain from testing or quarantine following a known exposure, if asymptomatic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Refrain from routine screening testing if feasible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Open Sans" panose="020B0604020202020204" pitchFamily="34" charset="0"/>
              </a:rPr>
              <a:t>Fully vaccinated people should: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Get tested if experiencing COVID-19 sy</a:t>
            </a:r>
            <a:r>
              <a:rPr lang="en-US" dirty="0">
                <a:solidFill>
                  <a:srgbClr val="000000"/>
                </a:solidFill>
                <a:latin typeface="Open Sans" panose="020B0604020202020204" pitchFamily="34" charset="0"/>
              </a:rPr>
              <a:t>mptoms</a:t>
            </a:r>
            <a:endParaRPr lang="en-US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51B95-E6C6-44E1-B31E-15D326DD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recommendations for congregate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EF709-1CB8-4A2A-A14D-B84EF84B5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Practical guidance for non-healthcare congregate settings: factors to consider</a:t>
            </a:r>
          </a:p>
          <a:p>
            <a:pPr lvl="1"/>
            <a:r>
              <a:rPr lang="en-US" sz="1800" dirty="0"/>
              <a:t>Community transmission of COVID-19</a:t>
            </a:r>
          </a:p>
          <a:p>
            <a:pPr lvl="1"/>
            <a:r>
              <a:rPr lang="en-US" sz="1800" dirty="0"/>
              <a:t>Vaccination rate of staff and clients</a:t>
            </a:r>
          </a:p>
          <a:p>
            <a:pPr lvl="2"/>
            <a:r>
              <a:rPr lang="en-US" sz="1800" dirty="0"/>
              <a:t>High vaccination rates make de-escalation of precautions more feasible and sustainable</a:t>
            </a:r>
          </a:p>
          <a:p>
            <a:pPr lvl="1"/>
            <a:r>
              <a:rPr lang="en-US" sz="1800" dirty="0"/>
              <a:t>High proportion of clients at increased risk for severe COVID-19—may consider maintaining precautions for longer </a:t>
            </a:r>
          </a:p>
          <a:p>
            <a:pPr lvl="1"/>
            <a:r>
              <a:rPr lang="en-US" sz="1800" dirty="0"/>
              <a:t>High turnover increases the likelihood of COVID-19 introduction and makes it more difficult to track client information (including vaccine status and health conditions) </a:t>
            </a:r>
          </a:p>
        </p:txBody>
      </p:sp>
    </p:spTree>
    <p:extLst>
      <p:ext uri="{BB962C8B-B14F-4D97-AF65-F5344CB8AC3E}">
        <p14:creationId xmlns:p14="http://schemas.microsoft.com/office/powerpoint/2010/main" val="23305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51B95-E6C6-44E1-B31E-15D326DD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cdc</a:t>
            </a:r>
            <a:r>
              <a:rPr lang="en-US" dirty="0"/>
              <a:t> recommendations for congregate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EF709-1CB8-4A2A-A14D-B84EF84B5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224" y="2500604"/>
            <a:ext cx="6180268" cy="4357396"/>
          </a:xfrm>
        </p:spPr>
        <p:txBody>
          <a:bodyPr>
            <a:normAutofit/>
          </a:bodyPr>
          <a:lstStyle/>
          <a:p>
            <a:r>
              <a:rPr lang="en-US" sz="2000" dirty="0"/>
              <a:t>Practical guidance for non-healthcare congregate settings</a:t>
            </a:r>
          </a:p>
          <a:p>
            <a:pPr lvl="1"/>
            <a:r>
              <a:rPr lang="en-US" sz="1800" dirty="0"/>
              <a:t>Mixed vaccination status among clients and staff</a:t>
            </a:r>
          </a:p>
          <a:p>
            <a:pPr lvl="2"/>
            <a:r>
              <a:rPr lang="en-US" sz="1800" dirty="0"/>
              <a:t>People who are fully vaccinated are at low risk for infection and negligible risk for severe disease even if exposed to an infected individual </a:t>
            </a:r>
          </a:p>
          <a:p>
            <a:pPr lvl="2"/>
            <a:r>
              <a:rPr lang="en-US" sz="1800" dirty="0"/>
              <a:t>People who are fully vaccinated and experiencing breakthrough COVID-19 infection have a low risk of secondary transmission </a:t>
            </a:r>
          </a:p>
          <a:p>
            <a:pPr lvl="2"/>
            <a:r>
              <a:rPr lang="en-US" sz="1800" dirty="0"/>
              <a:t>People who are unvaccinated remain at higher risk for getting COVID-19 and need to take more precautions than people who are vaccinated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3492" y="2651562"/>
            <a:ext cx="5221741" cy="34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51B95-E6C6-44E1-B31E-15D326DD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cdc</a:t>
            </a:r>
            <a:r>
              <a:rPr lang="en-US" dirty="0"/>
              <a:t> recommendations </a:t>
            </a:r>
            <a:r>
              <a:rPr lang="en-US"/>
              <a:t>for congregate settings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EF709-1CB8-4A2A-A14D-B84EF84B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18" y="2360366"/>
            <a:ext cx="10478278" cy="4042674"/>
          </a:xfrm>
        </p:spPr>
        <p:txBody>
          <a:bodyPr/>
          <a:lstStyle/>
          <a:p>
            <a:r>
              <a:rPr lang="en-US" sz="2000" dirty="0"/>
              <a:t>Practical guidance for non-healthcare congregate settings </a:t>
            </a:r>
          </a:p>
          <a:p>
            <a:pPr lvl="1"/>
            <a:r>
              <a:rPr lang="en-US" sz="1800" dirty="0"/>
              <a:t>Communal spaces</a:t>
            </a:r>
          </a:p>
          <a:p>
            <a:pPr lvl="2"/>
            <a:r>
              <a:rPr lang="en-US" sz="1800" dirty="0"/>
              <a:t>Continue to ensure that shared rooms have good air flow (from air conditioner or open window)</a:t>
            </a:r>
          </a:p>
          <a:p>
            <a:pPr lvl="2"/>
            <a:r>
              <a:rPr lang="en-US" sz="1800" dirty="0"/>
              <a:t>Individuals with URI symptoms should be tested for COVID-19, wear a mask when in the presence of others and physically distance (regardless of vaccine status)</a:t>
            </a:r>
          </a:p>
          <a:p>
            <a:pPr lvl="2"/>
            <a:r>
              <a:rPr lang="en-US" sz="1800" dirty="0"/>
              <a:t>Shared spaces (bathrooms/kitchens) should be cleaned regularly 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55" y="4655145"/>
            <a:ext cx="5561045" cy="22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51B95-E6C6-44E1-B31E-15D326DD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recommendations for congregate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EF709-1CB8-4A2A-A14D-B84EF84B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55860"/>
            <a:ext cx="7729728" cy="3101983"/>
          </a:xfrm>
        </p:spPr>
        <p:txBody>
          <a:bodyPr>
            <a:normAutofit/>
          </a:bodyPr>
          <a:lstStyle/>
          <a:p>
            <a:r>
              <a:rPr lang="en-US" dirty="0"/>
              <a:t>Multi-layered prevention strategy (current)</a:t>
            </a:r>
          </a:p>
          <a:p>
            <a:pPr lvl="1"/>
            <a:r>
              <a:rPr lang="en-US" b="1" i="0" u="sng" dirty="0">
                <a:solidFill>
                  <a:srgbClr val="FF0000"/>
                </a:solidFill>
                <a:effectLst/>
                <a:latin typeface="Open Sans" panose="020B0604020202020204" pitchFamily="34" charset="0"/>
              </a:rPr>
              <a:t>Vaccination </a:t>
            </a:r>
          </a:p>
          <a:p>
            <a:pPr lvl="1"/>
            <a:r>
              <a:rPr lang="en-US" strike="sngStrike" dirty="0">
                <a:solidFill>
                  <a:srgbClr val="000000"/>
                </a:solidFill>
                <a:latin typeface="Open Sans" panose="020B0604020202020204" pitchFamily="34" charset="0"/>
              </a:rPr>
              <a:t>Physical distancing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Open Sans" panose="020B0604020202020204" pitchFamily="34" charset="0"/>
              </a:rPr>
              <a:t>Hand hygiene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Open Sans" panose="020B0604020202020204" pitchFamily="34" charset="0"/>
              </a:rPr>
              <a:t>Preventing sick staff or visitors from entering the facility</a:t>
            </a:r>
          </a:p>
          <a:p>
            <a:pPr lvl="1"/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4020202020204" pitchFamily="34" charset="0"/>
              </a:rPr>
              <a:t>Quarantine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and 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isolation for exposed or infected individuals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Cleaning and disinfection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Ventilation </a:t>
            </a: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E86FF-3FFE-4C32-8972-2F05C9A4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D1120-B25F-403D-AEF6-078848AE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to be 60% more transmissible than </a:t>
            </a:r>
            <a:r>
              <a:rPr lang="en-US" dirty="0" smtClean="0"/>
              <a:t>previously </a:t>
            </a:r>
            <a:r>
              <a:rPr lang="en-US" dirty="0"/>
              <a:t>dominant alpha (B.117) variant </a:t>
            </a:r>
          </a:p>
          <a:p>
            <a:r>
              <a:rPr lang="en-US" dirty="0"/>
              <a:t>Now contributes to 50% of new COVID-19 infections in the US; dominant variant as of this week (July 12)</a:t>
            </a:r>
          </a:p>
          <a:p>
            <a:r>
              <a:rPr lang="en-US" dirty="0"/>
              <a:t>Appears to cause more hospitalizations (and potentially more severe disease)</a:t>
            </a:r>
          </a:p>
          <a:p>
            <a:r>
              <a:rPr lang="en-US" dirty="0" smtClean="0"/>
              <a:t>Symptoms may differ from expected COVID-19 symptoms (runny nose and sore throat are more common initially; less loss of smell or taste)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1024</TotalTime>
  <Words>927</Words>
  <Application>Microsoft Office PowerPoint</Application>
  <PresentationFormat>Widescreen</PresentationFormat>
  <Paragraphs>96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Open Sans</vt:lpstr>
      <vt:lpstr>Parcel</vt:lpstr>
      <vt:lpstr>COVID-19 Update</vt:lpstr>
      <vt:lpstr>agenda</vt:lpstr>
      <vt:lpstr>prior recommendations for congregate settings</vt:lpstr>
      <vt:lpstr>Current recommendations for congregate settings</vt:lpstr>
      <vt:lpstr>Current recommendations for congregate settings</vt:lpstr>
      <vt:lpstr>Current cdc recommendations for congregate settings</vt:lpstr>
      <vt:lpstr>Current cdc recommendations for congregate settings</vt:lpstr>
      <vt:lpstr>Current recommendations for congregate settings</vt:lpstr>
      <vt:lpstr>Delta variant</vt:lpstr>
      <vt:lpstr>Delta variant and EUA-approved COVID-19 vaccinations</vt:lpstr>
      <vt:lpstr>Trajectory of COVID-19 in the US</vt:lpstr>
      <vt:lpstr>Trajectory of COVID-19 in the US</vt:lpstr>
      <vt:lpstr>Covid-19 and testing</vt:lpstr>
      <vt:lpstr>Practical tips on discussing COVID-19 vaccination with clients and staff</vt:lpstr>
      <vt:lpstr>Respiratory viral illnesses, summer 2021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in domestic violence shelters</dc:title>
  <dc:creator>Cassandra</dc:creator>
  <cp:lastModifiedBy>Pierre, Cassandra</cp:lastModifiedBy>
  <cp:revision>30</cp:revision>
  <dcterms:created xsi:type="dcterms:W3CDTF">2021-07-11T21:02:12Z</dcterms:created>
  <dcterms:modified xsi:type="dcterms:W3CDTF">2021-07-13T22:14:53Z</dcterms:modified>
</cp:coreProperties>
</file>