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8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ll Sans" panose="020B0600000101010101" charset="0"/>
      <p:regular r:id="rId30"/>
      <p:bold r:id="rId31"/>
    </p:embeddedFont>
    <p:embeddedFont>
      <p:font typeface="맑은 고딕" panose="020B0503020000020004" pitchFamily="50" charset="-127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SKIfzDjzgL6QFZGTJkdtFJ0HA2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eney, Kimberly (ACF)" initials="" lastIdx="6" clrIdx="0"/>
  <p:cmAuthor id="1" name="Williams, Shena (ACF)" initials="" lastIdx="6" clrIdx="1"/>
  <p:cmAuthor id="2" name="Tamra Jerue" initials="" lastIdx="5" clrIdx="2"/>
  <p:cmAuthor id="3" name="Pinero, Brian (ACF)" initials="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9T14:00:20.414" idx="1">
    <p:pos x="3610" y="2640"/>
    <p:text>Add full name of organization here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CE"/>
      </p:ext>
    </p:extLst>
  </p:cm>
  <p:cm authorId="1" dt="2020-05-19T19:06:39.363" idx="1">
    <p:pos x="10" y="10"/>
    <p:text>My overall comment is to have uniformed coloring of font throughout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Y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9T19:06:18.789" idx="6">
    <p:pos x="5366" y="1107"/>
    <p:text>I increased font size on this slide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M"/>
      </p:ext>
    </p:extLst>
  </p:cm>
  <p:cm authorId="1" dt="2020-05-19T19:06:18.789" idx="6">
    <p:pos x="5366" y="1107"/>
    <p:text>I added spaces between bullets</p:text>
    <p:extLst>
      <p:ext uri="{C676402C-5697-4E1C-873F-D02D1690AC5C}">
        <p15:threadingInfo xmlns:p15="http://schemas.microsoft.com/office/powerpoint/2012/main" timeZoneBias="0">
          <p15:parentCm authorId="0" idx="6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1T16:39:55.907" idx="2">
    <p:pos x="4519" y="3551"/>
    <p:text>would like to have added "Provide culturally specific T/A" or something along that line.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c"/>
      </p:ext>
    </p:extLst>
  </p:cm>
  <p:cm authorId="2" dt="2020-05-21T16:39:55.907" idx="1">
    <p:pos x="4519" y="3551"/>
    <p:text>I changed this last statement to reflect this and I appreciate the feedback since this is more accurate.</p:text>
    <p:extLst>
      <p:ext uri="{C676402C-5697-4E1C-873F-D02D1690AC5C}">
        <p15:threadingInfo xmlns:p15="http://schemas.microsoft.com/office/powerpoint/2012/main" timeZoneBias="0">
          <p15:parentCm authorId="1" idx="2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g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1T16:40:12.958" idx="2">
    <p:pos x="5512" y="1041"/>
    <p:text>I increased font size on this slide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CM"/>
      </p:ext>
    </p:extLst>
  </p:cm>
  <p:cm authorId="1" dt="2020-05-19T18:52:48.635" idx="3">
    <p:pos x="5512" y="1041"/>
    <p:text>I added a space between the last bullet and the bullet above which decreased the font size</p:text>
    <p:extLst>
      <p:ext uri="{C676402C-5697-4E1C-873F-D02D1690AC5C}">
        <p15:threadingInfo xmlns:p15="http://schemas.microsoft.com/office/powerpoint/2012/main" timeZoneBias="0">
          <p15:parentCm authorId="0" idx="2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CQ"/>
      </p:ext>
    </p:extLst>
  </p:cm>
  <p:cm authorId="2" dt="2020-05-21T16:40:12.958" idx="2">
    <p:pos x="5512" y="1041"/>
    <p:text>Thanks</p:text>
    <p:extLst>
      <p:ext uri="{C676402C-5697-4E1C-873F-D02D1690AC5C}">
        <p15:threadingInfo xmlns:p15="http://schemas.microsoft.com/office/powerpoint/2012/main" timeZoneBias="0">
          <p15:parentCm authorId="0" idx="2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CU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1T16:40:33.185" idx="4">
    <p:pos x="10" y="10"/>
    <p:text>Reformatted this slide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o"/>
      </p:ext>
    </p:extLst>
  </p:cm>
  <p:cm authorId="2" dt="2020-05-21T16:40:33.185" idx="3">
    <p:pos x="10" y="10"/>
    <p:text>Thank you</p:text>
    <p:extLst>
      <p:ext uri="{C676402C-5697-4E1C-873F-D02D1690AC5C}">
        <p15:threadingInfo xmlns:p15="http://schemas.microsoft.com/office/powerpoint/2012/main" timeZoneBias="0">
          <p15:parentCm authorId="1" idx="4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s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21T16:40:37.193" idx="4">
    <p:pos x="10" y="10"/>
    <p:text/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CI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21T16:41:00.846" idx="3">
    <p:pos x="5434" y="970"/>
    <p:text>I increased font size on this slide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4"/>
      </p:ext>
    </p:extLst>
  </p:cm>
  <p:cm authorId="1" dt="2020-05-19T19:05:23.775" idx="5">
    <p:pos x="5434" y="970"/>
    <p:text>I added some spacing which decreased the font size</p:text>
    <p:extLst>
      <p:ext uri="{C676402C-5697-4E1C-873F-D02D1690AC5C}">
        <p15:threadingInfo xmlns:p15="http://schemas.microsoft.com/office/powerpoint/2012/main" timeZoneBias="0">
          <p15:parentCm authorId="0" idx="3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8"/>
      </p:ext>
    </p:extLst>
  </p:cm>
  <p:cm authorId="2" dt="2020-05-21T16:41:00.846" idx="5">
    <p:pos x="5434" y="970"/>
    <p:text>thank you</p:text>
    <p:extLst>
      <p:ext uri="{C676402C-5697-4E1C-873F-D02D1690AC5C}">
        <p15:threadingInfo xmlns:p15="http://schemas.microsoft.com/office/powerpoint/2012/main" timeZoneBias="0">
          <p15:parentCm authorId="0" idx="3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CA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5-19T19:30:34.101" idx="1">
    <p:pos x="5176" y="152"/>
    <p:text>Reformated to make the title clear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k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9T19:31:32.596" idx="4">
    <p:pos x="-168" y="970"/>
    <p:text>Add bullet points on this slide</p:text>
    <p:extLst mod="1"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w"/>
      </p:ext>
    </p:extLst>
  </p:cm>
  <p:cm authorId="3" dt="2020-05-19T19:31:32.596" idx="2">
    <p:pos x="-168" y="970"/>
    <p:text>I agree</p:text>
    <p:extLst mod="1">
      <p:ext uri="{C676402C-5697-4E1C-873F-D02D1690AC5C}">
        <p15:threadingInfo xmlns:p15="http://schemas.microsoft.com/office/powerpoint/2012/main" timeZoneBias="0">
          <p15:parentCm authorId="0" idx="4"/>
        </p15:threadingInfo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5-19T14:07:55.811" idx="5">
    <p:pos x="136" y="1145"/>
    <p:text>Correct spelling of "flyer" on both parts of slide</p:text>
    <p:extLst mod="1"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crWQ0B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accent1"/>
                </a:solidFill>
              </a:rPr>
              <a:t>Time permitting - share videos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accent1"/>
                </a:solidFill>
              </a:rPr>
              <a:t>And other Alaska Natives on the agenda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Deg Xinag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Deg it’ 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Deg Xit’ an</a:t>
            </a:r>
            <a:endParaRPr/>
          </a:p>
        </p:txBody>
      </p:sp>
      <p:sp>
        <p:nvSpPr>
          <p:cNvPr id="212" name="Google Shape;21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….</a:t>
            </a:r>
            <a:endParaRPr/>
          </a:p>
        </p:txBody>
      </p:sp>
      <p:sp>
        <p:nvSpPr>
          <p:cNvPr id="290" name="Google Shape;29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accent6"/>
              </a:solidFill>
            </a:endParaRPr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In the next year through Sept. 30, 2018, some of our activities include, but are not limited to: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</a:rPr>
              <a:t>4 on site village engagement sessions 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</a:rPr>
              <a:t>3 Regional trainings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</a:rPr>
              <a:t>Research roundtable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</a:rPr>
              <a:t>Annual Unity Mtg. &amp; AFN 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</a:rPr>
              <a:t>NCAI 3x/year, incl. Hill Briefing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</a:rPr>
              <a:t> Women Are Sacred June 2018 (pg. 44)</a:t>
            </a:r>
            <a:endParaRPr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accent6"/>
                </a:solidFill>
              </a:rPr>
              <a:t>Resource material development, incl. www.aknwrc.org</a:t>
            </a: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Discuss why this curriculum is indigenous. Examples are on the slides to follow.</a:t>
            </a: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3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" name="Google Shape;92;p33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 rot="5400000">
            <a:off x="5075238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0" name="Google Shape;40;p26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Gill Sans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2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spcBef>
                <a:spcPts val="0"/>
              </a:spcBef>
              <a:buNone/>
              <a:defRPr sz="1100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Gill Sans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Google Shape;68;p30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ctr">
              <a:spcBef>
                <a:spcPts val="0"/>
              </a:spcBef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ill Sans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" name="Google Shape;77;p31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8" name="Google Shape;78;p31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31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Gill Sans"/>
              <a:buNone/>
              <a:defRPr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22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2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9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Tami.jerue@aknwrc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/>
          <p:nvPr/>
        </p:nvSpPr>
        <p:spPr>
          <a:xfrm>
            <a:off x="296620" y="296715"/>
            <a:ext cx="8513272" cy="692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rgbClr val="321933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Building our Capacity to Serve Alaska Native Survivors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600" dirty="0">
                <a:solidFill>
                  <a:schemeClr val="accent6"/>
                </a:solidFill>
                <a:latin typeface="Gill Sans"/>
                <a:sym typeface="Gill Sans"/>
              </a:rPr>
              <a:t>앨래스카 원주민 생존자를 도와줄 역량 구축하기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2020</a:t>
            </a:r>
            <a:r>
              <a:rPr lang="ko-KR" altLang="en-US" sz="36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년 </a:t>
            </a:r>
            <a:r>
              <a:rPr lang="en-US" altLang="ko-KR" sz="36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5</a:t>
            </a:r>
            <a:r>
              <a:rPr lang="ko-KR" altLang="en-US" sz="36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월 </a:t>
            </a:r>
            <a:r>
              <a:rPr lang="en-US" altLang="ko-KR" sz="36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20</a:t>
            </a:r>
            <a:r>
              <a:rPr lang="ko-KR" altLang="en-US" sz="36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일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3600" dirty="0">
                <a:solidFill>
                  <a:schemeClr val="accent6"/>
                </a:solidFill>
                <a:latin typeface="Gill Sans"/>
                <a:sym typeface="Gill Sans"/>
              </a:rPr>
              <a:t>웨비나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6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Tami Truett </a:t>
            </a:r>
            <a:r>
              <a:rPr lang="en-US" sz="2400" b="0" i="0" u="none" strike="noStrike" cap="none" dirty="0" err="1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Jerue</a:t>
            </a:r>
            <a:endParaRPr lang="en-US" sz="2400" b="0" i="0" u="none" strike="noStrike" cap="none" dirty="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(</a:t>
            </a:r>
            <a:r>
              <a:rPr lang="ko-KR" altLang="en-US" sz="24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태미 트루엣 제루</a:t>
            </a:r>
            <a:r>
              <a:rPr lang="en-US" altLang="ko-KR" sz="24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lang="en-US" sz="2400" b="0" i="0" u="none" strike="noStrike" cap="none" dirty="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Executive Director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>
                <a:solidFill>
                  <a:schemeClr val="accent6"/>
                </a:solidFill>
                <a:latin typeface="Gill Sans"/>
                <a:sym typeface="Gill Sans"/>
              </a:rPr>
              <a:t>전무 이사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accent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7969510" y="3055157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7574" y="2850121"/>
            <a:ext cx="2409372" cy="2068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217713" y="1843314"/>
            <a:ext cx="4645025" cy="103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00" i="1" dirty="0">
                <a:solidFill>
                  <a:schemeClr val="accent6"/>
                </a:solidFill>
              </a:rPr>
              <a:t>Beginnings of Violence Against </a:t>
            </a:r>
            <a:endParaRPr sz="1600"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600" i="1" dirty="0">
                <a:solidFill>
                  <a:schemeClr val="accent6"/>
                </a:solidFill>
              </a:rPr>
              <a:t>Native Women (</a:t>
            </a:r>
            <a:r>
              <a:rPr lang="ko-KR" altLang="en-US" sz="1600" i="1" dirty="0">
                <a:solidFill>
                  <a:schemeClr val="accent6"/>
                </a:solidFill>
              </a:rPr>
              <a:t>원주민 여성에 대한 폭행의 시작</a:t>
            </a:r>
            <a:r>
              <a:rPr lang="en-US" altLang="ko-KR" sz="1600" i="1" dirty="0">
                <a:solidFill>
                  <a:schemeClr val="accent6"/>
                </a:solidFill>
              </a:rPr>
              <a:t>)</a:t>
            </a:r>
            <a:endParaRPr sz="1600" dirty="0"/>
          </a:p>
          <a:p>
            <a:pPr marL="0" lvl="0" indent="0">
              <a:spcBef>
                <a:spcPts val="360"/>
              </a:spcBef>
              <a:buSzPts val="1800"/>
            </a:pPr>
            <a:r>
              <a:rPr lang="en-US" sz="1600" dirty="0">
                <a:solidFill>
                  <a:schemeClr val="accent6"/>
                </a:solidFill>
              </a:rPr>
              <a:t>Shirley Moses(</a:t>
            </a:r>
            <a:r>
              <a:rPr lang="ko-KR" altLang="en-US" sz="1600" dirty="0">
                <a:solidFill>
                  <a:schemeClr val="accent6"/>
                </a:solidFill>
              </a:rPr>
              <a:t>셜리 모세</a:t>
            </a:r>
            <a:r>
              <a:rPr lang="en-US" altLang="ko-KR" sz="1600" dirty="0">
                <a:solidFill>
                  <a:schemeClr val="accent6"/>
                </a:solidFill>
              </a:rPr>
              <a:t>)</a:t>
            </a:r>
            <a:r>
              <a:rPr lang="en-US" sz="1600" dirty="0">
                <a:solidFill>
                  <a:schemeClr val="accent6"/>
                </a:solidFill>
              </a:rPr>
              <a:t>, Tami Truett </a:t>
            </a:r>
            <a:r>
              <a:rPr lang="en-US" sz="1600" dirty="0" err="1">
                <a:solidFill>
                  <a:schemeClr val="accent6"/>
                </a:solidFill>
              </a:rPr>
              <a:t>Jerue</a:t>
            </a:r>
            <a:r>
              <a:rPr lang="en-US" sz="1600" dirty="0">
                <a:solidFill>
                  <a:schemeClr val="accent6"/>
                </a:solidFill>
              </a:rPr>
              <a:t> (</a:t>
            </a:r>
            <a:r>
              <a:rPr lang="ko-KR" altLang="en-US" sz="1600" dirty="0">
                <a:solidFill>
                  <a:schemeClr val="accent6"/>
                </a:solidFill>
              </a:rPr>
              <a:t>타미 트루엣 제루</a:t>
            </a:r>
            <a:r>
              <a:rPr lang="en-US" altLang="ko-KR" sz="1600" dirty="0">
                <a:solidFill>
                  <a:schemeClr val="accent6"/>
                </a:solidFill>
              </a:rPr>
              <a:t>)</a:t>
            </a:r>
            <a:r>
              <a:rPr lang="en-US" sz="1600" dirty="0">
                <a:solidFill>
                  <a:schemeClr val="accent6"/>
                </a:solidFill>
              </a:rPr>
              <a:t>, Lynn </a:t>
            </a:r>
            <a:r>
              <a:rPr lang="en-US" sz="1600" dirty="0" err="1">
                <a:solidFill>
                  <a:schemeClr val="accent6"/>
                </a:solidFill>
              </a:rPr>
              <a:t>Hootch</a:t>
            </a:r>
            <a:r>
              <a:rPr lang="en-US" sz="1600" dirty="0">
                <a:solidFill>
                  <a:schemeClr val="accent6"/>
                </a:solidFill>
              </a:rPr>
              <a:t>(</a:t>
            </a:r>
            <a:r>
              <a:rPr lang="ko-KR" altLang="en-US" sz="1600" dirty="0">
                <a:solidFill>
                  <a:schemeClr val="accent6"/>
                </a:solidFill>
              </a:rPr>
              <a:t>린 후치</a:t>
            </a:r>
            <a:r>
              <a:rPr lang="en-US" altLang="ko-KR" sz="1600" dirty="0">
                <a:solidFill>
                  <a:schemeClr val="accent6"/>
                </a:solidFill>
              </a:rPr>
              <a:t>)</a:t>
            </a:r>
            <a:endParaRPr sz="1600" dirty="0"/>
          </a:p>
        </p:txBody>
      </p:sp>
      <p:pic>
        <p:nvPicPr>
          <p:cNvPr id="205" name="Google Shape;205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9106" y="2873827"/>
            <a:ext cx="4040188" cy="368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>
            <a:spLocks noGrp="1"/>
          </p:cNvSpPr>
          <p:nvPr>
            <p:ph type="body" idx="3"/>
          </p:nvPr>
        </p:nvSpPr>
        <p:spPr>
          <a:xfrm>
            <a:off x="4862739" y="1722438"/>
            <a:ext cx="3824061" cy="100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i="1" dirty="0">
                <a:solidFill>
                  <a:schemeClr val="accent6"/>
                </a:solidFill>
              </a:rPr>
              <a:t>We Want Our Women to be Safe</a:t>
            </a:r>
          </a:p>
          <a:p>
            <a:pPr marL="0" lvl="0" indent="0">
              <a:spcBef>
                <a:spcPts val="0"/>
              </a:spcBef>
              <a:buSzPts val="2200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우리 여성이 안전하기를 원한다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440"/>
              </a:spcBef>
              <a:buSzPts val="2200"/>
            </a:pPr>
            <a:r>
              <a:rPr lang="en-US" sz="2200" i="1" dirty="0">
                <a:solidFill>
                  <a:schemeClr val="bg2">
                    <a:lumMod val="50000"/>
                  </a:schemeClr>
                </a:solidFill>
              </a:rPr>
              <a:t>Joann Horn(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조안 혼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7" name="Google Shape;207;p10" descr="JHorncloseup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l="-47393" r="-47393"/>
          <a:stretch/>
        </p:blipFill>
        <p:spPr>
          <a:xfrm>
            <a:off x="4862739" y="2873828"/>
            <a:ext cx="4041775" cy="368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우리 자신의 목소리 비디오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우리만의 언어로</a:t>
            </a:r>
            <a:endParaRPr dirty="0"/>
          </a:p>
        </p:txBody>
      </p:sp>
      <p:pic>
        <p:nvPicPr>
          <p:cNvPr id="215" name="Google Shape;215;p11" descr="Macintosh HD:Users:tcheam:Dropbox:Dropbox (NIWRC):NIWRC-ILRC Shared:Anvik May 2015:Anvik Day 1:Anvik-hea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7857" y="1645638"/>
            <a:ext cx="5486400" cy="164592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4479636" y="5022273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17" name="Google Shape;217;p11" descr="Kake banner he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1012" y="4228338"/>
            <a:ext cx="5486400" cy="189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E80298-C463-4ADC-8E5C-C378ABE81A66}"/>
              </a:ext>
            </a:extLst>
          </p:cNvPr>
          <p:cNvSpPr txBox="1"/>
          <p:nvPr/>
        </p:nvSpPr>
        <p:spPr>
          <a:xfrm>
            <a:off x="2107096" y="3291558"/>
            <a:ext cx="5187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   </a:t>
            </a:r>
            <a:r>
              <a:rPr lang="ko-KR" altLang="en-US" sz="2000" dirty="0"/>
              <a:t>본인을 돌보십시오</a:t>
            </a:r>
            <a:r>
              <a:rPr lang="en-US" altLang="ko-KR" sz="2000" dirty="0"/>
              <a:t>. </a:t>
            </a:r>
            <a:r>
              <a:rPr lang="en-US" altLang="ko-KR" sz="2000" dirty="0" err="1"/>
              <a:t>Anvik</a:t>
            </a:r>
            <a:r>
              <a:rPr lang="en-US" altLang="ko-KR" sz="2000" dirty="0"/>
              <a:t> </a:t>
            </a:r>
            <a:r>
              <a:rPr lang="ko-KR" altLang="en-US" sz="2000" dirty="0"/>
              <a:t>원주민 마을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2E196-90C6-463A-9A73-B7EE9AE4921D}"/>
              </a:ext>
            </a:extLst>
          </p:cNvPr>
          <p:cNvSpPr txBox="1"/>
          <p:nvPr/>
        </p:nvSpPr>
        <p:spPr>
          <a:xfrm>
            <a:off x="1762138" y="3892055"/>
            <a:ext cx="5898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서로 서로 존중하는 것은 좋다</a:t>
            </a:r>
            <a:r>
              <a:rPr lang="en-US" altLang="ko-KR" sz="2000" dirty="0"/>
              <a:t>. </a:t>
            </a:r>
            <a:r>
              <a:rPr lang="ko-KR" altLang="en-US" sz="2000" dirty="0"/>
              <a:t>조직화된 </a:t>
            </a:r>
            <a:r>
              <a:rPr lang="en-US" altLang="ko-KR" sz="2000" dirty="0"/>
              <a:t>KAK </a:t>
            </a:r>
            <a:r>
              <a:rPr lang="ko-KR" altLang="en-US" sz="2000" dirty="0"/>
              <a:t>마을 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71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48640" lvl="1" indent="-182880">
              <a:spcBef>
                <a:spcPts val="0"/>
              </a:spcBef>
              <a:buSzPct val="100000"/>
            </a:pPr>
            <a:r>
              <a:rPr lang="ko-KR" altLang="en-US" sz="2300" dirty="0">
                <a:solidFill>
                  <a:srgbClr val="000000"/>
                </a:solidFill>
              </a:rPr>
              <a:t>정보</a:t>
            </a:r>
            <a:r>
              <a:rPr lang="en-US" altLang="ko-KR" sz="2300" dirty="0">
                <a:solidFill>
                  <a:srgbClr val="000000"/>
                </a:solidFill>
              </a:rPr>
              <a:t>, </a:t>
            </a:r>
            <a:r>
              <a:rPr lang="ko-KR" altLang="en-US" sz="2300" dirty="0">
                <a:solidFill>
                  <a:srgbClr val="000000"/>
                </a:solidFill>
              </a:rPr>
              <a:t>자료 및 리스트서브 </a:t>
            </a:r>
            <a:r>
              <a:rPr lang="en-US" altLang="ko-KR" sz="2300" dirty="0">
                <a:solidFill>
                  <a:srgbClr val="000000"/>
                </a:solidFill>
              </a:rPr>
              <a:t>(</a:t>
            </a:r>
            <a:r>
              <a:rPr lang="ko-KR" altLang="en-US" sz="2300" dirty="0">
                <a:solidFill>
                  <a:srgbClr val="000000"/>
                </a:solidFill>
              </a:rPr>
              <a:t>특정 그룹 전원에게 메시지를 전자 우편으로 자동 전송하기</a:t>
            </a:r>
            <a:r>
              <a:rPr lang="en-US" altLang="ko-KR" sz="2300" dirty="0">
                <a:solidFill>
                  <a:srgbClr val="000000"/>
                </a:solidFill>
              </a:rPr>
              <a:t>)</a:t>
            </a:r>
            <a:r>
              <a:rPr lang="ko-KR" altLang="en-US" sz="2300" dirty="0">
                <a:solidFill>
                  <a:srgbClr val="000000"/>
                </a:solidFill>
              </a:rPr>
              <a:t>에 관심이 있는 개인</a:t>
            </a:r>
            <a:r>
              <a:rPr lang="en-US" altLang="ko-KR" sz="2300" dirty="0">
                <a:solidFill>
                  <a:srgbClr val="000000"/>
                </a:solidFill>
              </a:rPr>
              <a:t>/</a:t>
            </a:r>
            <a:r>
              <a:rPr lang="ko-KR" altLang="en-US" sz="2300" dirty="0">
                <a:solidFill>
                  <a:srgbClr val="000000"/>
                </a:solidFill>
              </a:rPr>
              <a:t>부족</a:t>
            </a:r>
            <a:r>
              <a:rPr lang="en-US" altLang="ko-KR" sz="2300" dirty="0">
                <a:solidFill>
                  <a:srgbClr val="000000"/>
                </a:solidFill>
              </a:rPr>
              <a:t>/</a:t>
            </a:r>
            <a:r>
              <a:rPr lang="ko-KR" altLang="en-US" sz="2300" dirty="0">
                <a:solidFill>
                  <a:srgbClr val="000000"/>
                </a:solidFill>
              </a:rPr>
              <a:t>조직의 연락처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온라인 및 소셜 미디어로 연결된 사람들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정보 우편물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미디어 홍보 관계</a:t>
            </a:r>
            <a:endParaRPr lang="en-US" altLang="ko-KR" sz="2300" dirty="0">
              <a:solidFill>
                <a:srgbClr val="000000"/>
              </a:solidFill>
            </a:endParaRPr>
          </a:p>
          <a:p>
            <a:pPr marL="365760" lvl="1" indent="0">
              <a:spcBef>
                <a:spcPts val="0"/>
              </a:spcBef>
              <a:buSzPct val="100000"/>
              <a:buNone/>
            </a:pPr>
            <a:endParaRPr lang="ko-KR" altLang="en-US" sz="2300" dirty="0">
              <a:solidFill>
                <a:srgbClr val="000000"/>
              </a:solidFill>
            </a:endParaRPr>
          </a:p>
          <a:p>
            <a:pPr marL="548640" lvl="1" indent="-182880">
              <a:spcBef>
                <a:spcPts val="0"/>
              </a:spcBef>
              <a:buSzPct val="100000"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프로그램 웹 사이트</a:t>
            </a:r>
            <a:r>
              <a:rPr lang="en-US" altLang="ko-KR" sz="2300" dirty="0">
                <a:solidFill>
                  <a:srgbClr val="000000"/>
                </a:solidFill>
              </a:rPr>
              <a:t>—"</a:t>
            </a:r>
            <a:r>
              <a:rPr lang="ko-KR" altLang="en-US" sz="2300" dirty="0">
                <a:solidFill>
                  <a:srgbClr val="000000"/>
                </a:solidFill>
              </a:rPr>
              <a:t>가상</a:t>
            </a:r>
            <a:r>
              <a:rPr lang="en-US" altLang="ko-KR" sz="2300" dirty="0">
                <a:solidFill>
                  <a:srgbClr val="000000"/>
                </a:solidFill>
              </a:rPr>
              <a:t>" </a:t>
            </a:r>
            <a:r>
              <a:rPr lang="ko-KR" altLang="en-US" sz="2300" dirty="0">
                <a:solidFill>
                  <a:srgbClr val="000000"/>
                </a:solidFill>
              </a:rPr>
              <a:t>배포 센터</a:t>
            </a:r>
            <a:r>
              <a:rPr lang="en-US" altLang="ko-KR" sz="2300" dirty="0">
                <a:solidFill>
                  <a:srgbClr val="000000"/>
                </a:solidFill>
              </a:rPr>
              <a:t>: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뉴스 발표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기사 글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도구</a:t>
            </a:r>
            <a:r>
              <a:rPr lang="en-US" altLang="ko-KR" sz="2300" dirty="0">
                <a:solidFill>
                  <a:srgbClr val="000000"/>
                </a:solidFill>
              </a:rPr>
              <a:t>—</a:t>
            </a:r>
            <a:r>
              <a:rPr lang="ko-KR" altLang="en-US" sz="2300" dirty="0">
                <a:solidFill>
                  <a:srgbClr val="000000"/>
                </a:solidFill>
              </a:rPr>
              <a:t>포스터</a:t>
            </a:r>
            <a:r>
              <a:rPr lang="en-US" altLang="ko-KR" sz="2300" dirty="0">
                <a:solidFill>
                  <a:srgbClr val="000000"/>
                </a:solidFill>
              </a:rPr>
              <a:t>, </a:t>
            </a:r>
            <a:r>
              <a:rPr lang="ko-KR" altLang="en-US" sz="2300" dirty="0">
                <a:solidFill>
                  <a:srgbClr val="000000"/>
                </a:solidFill>
              </a:rPr>
              <a:t>사실 용지</a:t>
            </a:r>
            <a:r>
              <a:rPr lang="en-US" altLang="ko-KR" sz="2300" dirty="0">
                <a:solidFill>
                  <a:srgbClr val="000000"/>
                </a:solidFill>
              </a:rPr>
              <a:t>, </a:t>
            </a:r>
            <a:r>
              <a:rPr lang="ko-KR" altLang="en-US" sz="2300" dirty="0">
                <a:solidFill>
                  <a:srgbClr val="000000"/>
                </a:solidFill>
              </a:rPr>
              <a:t>범퍼 스티커 등</a:t>
            </a:r>
          </a:p>
          <a:p>
            <a:pPr marL="548640" lvl="1" indent="-182880">
              <a:spcBef>
                <a:spcPts val="0"/>
              </a:spcBef>
              <a:buSzPct val="100000"/>
            </a:pPr>
            <a:endParaRPr lang="ko-KR" altLang="en-US" sz="2300" dirty="0">
              <a:solidFill>
                <a:srgbClr val="000000"/>
              </a:solidFill>
            </a:endParaRP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업데이트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자료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인터넷이 제공되지 않는 지역사회에 점프 드라이브 우송</a:t>
            </a:r>
          </a:p>
          <a:p>
            <a:pPr marL="365760" lvl="1" indent="0">
              <a:spcBef>
                <a:spcPts val="0"/>
              </a:spcBef>
              <a:buSzPct val="100000"/>
              <a:buNone/>
            </a:pPr>
            <a:endParaRPr lang="ko-KR" altLang="en-US" sz="2300" dirty="0">
              <a:solidFill>
                <a:srgbClr val="000000"/>
              </a:solidFill>
            </a:endParaRPr>
          </a:p>
          <a:p>
            <a:pPr marL="548640" lvl="1" indent="-182880">
              <a:spcBef>
                <a:spcPts val="0"/>
              </a:spcBef>
              <a:buSzPct val="100000"/>
            </a:pPr>
            <a:r>
              <a:rPr lang="en-US" altLang="ko-KR" sz="2300" dirty="0">
                <a:solidFill>
                  <a:srgbClr val="000000"/>
                </a:solidFill>
              </a:rPr>
              <a:t>• </a:t>
            </a:r>
            <a:r>
              <a:rPr lang="ko-KR" altLang="en-US" sz="2300" dirty="0">
                <a:solidFill>
                  <a:srgbClr val="000000"/>
                </a:solidFill>
              </a:rPr>
              <a:t>웨비나</a:t>
            </a:r>
            <a:r>
              <a:rPr lang="en-US" altLang="ko-KR" sz="2300" dirty="0">
                <a:solidFill>
                  <a:srgbClr val="000000"/>
                </a:solidFill>
              </a:rPr>
              <a:t>—</a:t>
            </a:r>
            <a:r>
              <a:rPr lang="ko-KR" altLang="en-US" sz="2300" dirty="0">
                <a:solidFill>
                  <a:srgbClr val="000000"/>
                </a:solidFill>
              </a:rPr>
              <a:t>실시간 및 녹화된</a:t>
            </a:r>
            <a:r>
              <a:rPr lang="en-US" altLang="ko-KR" sz="2300" dirty="0">
                <a:solidFill>
                  <a:srgbClr val="000000"/>
                </a:solidFill>
              </a:rPr>
              <a:t>/</a:t>
            </a:r>
            <a:r>
              <a:rPr lang="ko-KR" altLang="en-US" sz="2300" dirty="0">
                <a:solidFill>
                  <a:srgbClr val="000000"/>
                </a:solidFill>
              </a:rPr>
              <a:t>수집 기록하기</a:t>
            </a:r>
          </a:p>
          <a:p>
            <a:pPr marL="548640" lvl="1" indent="-182880">
              <a:spcBef>
                <a:spcPts val="0"/>
              </a:spcBef>
              <a:buSzPct val="100000"/>
            </a:pPr>
            <a:endParaRPr lang="ko-KR" altLang="en-US" sz="2300" dirty="0">
              <a:solidFill>
                <a:srgbClr val="000000"/>
              </a:solidFill>
            </a:endParaRPr>
          </a:p>
          <a:p>
            <a:pPr marL="274320" lvl="0" indent="-139700" algn="l" rtl="0">
              <a:spcBef>
                <a:spcPts val="28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23" name="Google Shape;223;p1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공공의 인지도 높이기 및 자원개발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body" idx="1"/>
          </p:nvPr>
        </p:nvSpPr>
        <p:spPr>
          <a:xfrm>
            <a:off x="380999" y="1719070"/>
            <a:ext cx="8407893" cy="488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800" dirty="0">
                <a:solidFill>
                  <a:schemeClr val="accent6"/>
                </a:solidFill>
              </a:rPr>
              <a:t>•</a:t>
            </a:r>
            <a:r>
              <a:rPr lang="ko-KR" altLang="en-US" sz="2800" dirty="0">
                <a:solidFill>
                  <a:schemeClr val="accent6"/>
                </a:solidFill>
              </a:rPr>
              <a:t>하위 </a:t>
            </a:r>
            <a:r>
              <a:rPr lang="en-US" altLang="ko-KR" sz="2800" dirty="0">
                <a:solidFill>
                  <a:schemeClr val="accent6"/>
                </a:solidFill>
              </a:rPr>
              <a:t>48</a:t>
            </a:r>
            <a:r>
              <a:rPr lang="ko-KR" altLang="en-US" sz="2800" dirty="0">
                <a:solidFill>
                  <a:schemeClr val="accent6"/>
                </a:solidFill>
              </a:rPr>
              <a:t>명이나 다른 민족이 아닌 알래스카 원주민에게 고유한 가정폭력에 대한 알래스카 원주민 비디오 교과과정을 만들기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ko-KR" altLang="en-US" sz="28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800" dirty="0">
                <a:solidFill>
                  <a:schemeClr val="accent6"/>
                </a:solidFill>
              </a:rPr>
              <a:t>• </a:t>
            </a:r>
            <a:r>
              <a:rPr lang="ko-KR" altLang="en-US" sz="2800" dirty="0">
                <a:solidFill>
                  <a:schemeClr val="accent6"/>
                </a:solidFill>
              </a:rPr>
              <a:t>지역사회 참여 </a:t>
            </a:r>
            <a:r>
              <a:rPr lang="en-US" altLang="ko-KR" sz="2800" dirty="0">
                <a:solidFill>
                  <a:schemeClr val="accent6"/>
                </a:solidFill>
              </a:rPr>
              <a:t>- </a:t>
            </a:r>
            <a:r>
              <a:rPr lang="ko-KR" altLang="en-US" sz="2800" dirty="0">
                <a:solidFill>
                  <a:schemeClr val="accent6"/>
                </a:solidFill>
              </a:rPr>
              <a:t>우리 마을에 대한 집단 지식</a:t>
            </a:r>
            <a:r>
              <a:rPr lang="en-US" altLang="ko-KR" sz="2800" dirty="0">
                <a:solidFill>
                  <a:schemeClr val="accent6"/>
                </a:solidFill>
              </a:rPr>
              <a:t>, </a:t>
            </a:r>
            <a:r>
              <a:rPr lang="ko-KR" altLang="en-US" sz="2800" dirty="0">
                <a:solidFill>
                  <a:schemeClr val="accent6"/>
                </a:solidFill>
              </a:rPr>
              <a:t>가정 폭력에 대한 체험</a:t>
            </a:r>
            <a:r>
              <a:rPr lang="en-US" altLang="ko-KR" sz="2800" dirty="0">
                <a:solidFill>
                  <a:schemeClr val="accent6"/>
                </a:solidFill>
              </a:rPr>
              <a:t>, </a:t>
            </a:r>
            <a:r>
              <a:rPr lang="ko-KR" altLang="en-US" sz="2800" dirty="0">
                <a:solidFill>
                  <a:schemeClr val="accent6"/>
                </a:solidFill>
              </a:rPr>
              <a:t>그리고 알래스카 원주민 여성으로서의 우리의 경험을 바탕으로 합니다</a:t>
            </a:r>
            <a:r>
              <a:rPr lang="en-US" altLang="ko-KR" sz="2800" dirty="0">
                <a:solidFill>
                  <a:schemeClr val="accent6"/>
                </a:solidFill>
              </a:rPr>
              <a:t>.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en-US" altLang="ko-KR" sz="28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800" dirty="0">
                <a:solidFill>
                  <a:schemeClr val="accent6"/>
                </a:solidFill>
              </a:rPr>
              <a:t>•</a:t>
            </a:r>
            <a:r>
              <a:rPr lang="ko-KR" altLang="en-US" sz="2800" dirty="0">
                <a:solidFill>
                  <a:schemeClr val="accent6"/>
                </a:solidFill>
              </a:rPr>
              <a:t>현재 급증하고 있는 가정폭력과 원주민 여성에 대한 폭력을 해결할 자원이 대부분 마을에서 부족한 현실을 감안할 때</a:t>
            </a:r>
            <a:r>
              <a:rPr lang="en-US" altLang="ko-KR" sz="2800" dirty="0">
                <a:solidFill>
                  <a:schemeClr val="accent6"/>
                </a:solidFill>
              </a:rPr>
              <a:t>, </a:t>
            </a:r>
            <a:r>
              <a:rPr lang="ko-KR" altLang="en-US" sz="2800" dirty="0">
                <a:solidFill>
                  <a:schemeClr val="accent6"/>
                </a:solidFill>
              </a:rPr>
              <a:t>마을의 독립을 증대시키는 토착적인 과정</a:t>
            </a:r>
            <a:endParaRPr lang="en-US" altLang="ko-KR" sz="2800" dirty="0">
              <a:solidFill>
                <a:schemeClr val="accent6"/>
              </a:solidFill>
            </a:endParaRPr>
          </a:p>
          <a:p>
            <a:pPr marL="274320" lvl="0" indent="-111125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100000"/>
            </a:pPr>
            <a:r>
              <a:rPr lang="ko-KR" altLang="en-US" sz="3000" dirty="0"/>
              <a:t>리소스 개발 예</a:t>
            </a:r>
            <a:br>
              <a:rPr lang="ko-KR" altLang="en-US" sz="3000" dirty="0"/>
            </a:br>
            <a:r>
              <a:rPr lang="ko-KR" altLang="en-US" sz="3000" dirty="0"/>
              <a:t>알래스카 원주민 가정폭력 비디오 교육과정 개발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공공의 인지도 높이기 및 자원개발</a:t>
            </a:r>
            <a:endParaRPr dirty="0"/>
          </a:p>
        </p:txBody>
      </p:sp>
      <p:sp>
        <p:nvSpPr>
          <p:cNvPr id="236" name="Google Shape;236;p14"/>
          <p:cNvSpPr/>
          <p:nvPr/>
        </p:nvSpPr>
        <p:spPr>
          <a:xfrm rot="10800000" flipH="1">
            <a:off x="381000" y="-45721"/>
            <a:ext cx="838126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14"/>
          <p:cNvSpPr/>
          <p:nvPr/>
        </p:nvSpPr>
        <p:spPr>
          <a:xfrm rot="10800000" flipH="1">
            <a:off x="473393" y="4815636"/>
            <a:ext cx="8094900" cy="68693"/>
          </a:xfrm>
          <a:prstGeom prst="rect">
            <a:avLst/>
          </a:prstGeom>
          <a:solidFill>
            <a:srgbClr val="CC99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381000" y="1684120"/>
            <a:ext cx="838126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SzPts val="1800"/>
            </a:pPr>
            <a:r>
              <a:rPr lang="en-US" altLang="ko-KR" sz="1800" dirty="0"/>
              <a:t>• </a:t>
            </a:r>
            <a:r>
              <a:rPr lang="ko-KR" altLang="en-US" sz="1800" dirty="0"/>
              <a:t>알래스카 원주민 고유의 자원 재료 수집 및 개발</a:t>
            </a:r>
          </a:p>
          <a:p>
            <a:pPr lvl="0">
              <a:buSzPts val="1800"/>
            </a:pPr>
            <a:r>
              <a:rPr lang="en-US" altLang="ko-KR" sz="1800" dirty="0"/>
              <a:t>• </a:t>
            </a:r>
            <a:r>
              <a:rPr lang="ko-KR" altLang="en-US" sz="1800" dirty="0"/>
              <a:t>툴킷</a:t>
            </a:r>
            <a:r>
              <a:rPr lang="en-US" altLang="ko-KR" sz="1800" dirty="0"/>
              <a:t>, </a:t>
            </a:r>
            <a:r>
              <a:rPr lang="ko-KR" altLang="en-US" sz="1800" dirty="0"/>
              <a:t>사실 용지</a:t>
            </a:r>
            <a:r>
              <a:rPr lang="en-US" altLang="ko-KR" sz="1800" dirty="0"/>
              <a:t>, PowerPoints, </a:t>
            </a:r>
            <a:r>
              <a:rPr lang="ko-KR" altLang="en-US" sz="1800" dirty="0"/>
              <a:t>전에 언급한 </a:t>
            </a:r>
            <a:r>
              <a:rPr lang="en-US" altLang="ko-KR" sz="1800" dirty="0"/>
              <a:t>AKNWRC </a:t>
            </a:r>
            <a:r>
              <a:rPr lang="ko-KR" altLang="en-US" sz="1800" dirty="0"/>
              <a:t>비디오 교과과정</a:t>
            </a:r>
            <a:endParaRPr lang="en-US" altLang="ko-KR" sz="1800" dirty="0"/>
          </a:p>
          <a:p>
            <a:pPr lvl="0">
              <a:buSzPts val="1800"/>
            </a:pPr>
            <a:endParaRPr lang="ko-KR" altLang="en-US" sz="1800" dirty="0"/>
          </a:p>
          <a:p>
            <a:pPr lvl="0">
              <a:buSzPts val="1800"/>
            </a:pPr>
            <a:r>
              <a:rPr lang="en-US" altLang="ko-KR" sz="1800" dirty="0"/>
              <a:t>• </a:t>
            </a:r>
            <a:r>
              <a:rPr lang="ko-KR" altLang="en-US" sz="1800" dirty="0"/>
              <a:t>이메일 간행물 </a:t>
            </a:r>
            <a:r>
              <a:rPr lang="en-US" altLang="ko-KR" sz="1800" dirty="0"/>
              <a:t>- </a:t>
            </a:r>
            <a:r>
              <a:rPr lang="ko-KR" altLang="en-US" sz="1800" dirty="0"/>
              <a:t>전자 간행물 </a:t>
            </a:r>
            <a:r>
              <a:rPr lang="en-US" altLang="ko-KR" sz="1800" dirty="0"/>
              <a:t>– </a:t>
            </a:r>
            <a:r>
              <a:rPr lang="ko-KR" altLang="en-US" sz="1800" dirty="0"/>
              <a:t>관심사</a:t>
            </a:r>
            <a:r>
              <a:rPr lang="en-US" altLang="ko-KR" sz="1800" dirty="0"/>
              <a:t>, </a:t>
            </a:r>
            <a:r>
              <a:rPr lang="ko-KR" altLang="en-US" sz="1800" dirty="0"/>
              <a:t>중개</a:t>
            </a:r>
            <a:r>
              <a:rPr lang="en-US" altLang="ko-KR" sz="1800" dirty="0"/>
              <a:t>, </a:t>
            </a:r>
            <a:r>
              <a:rPr lang="ko-KR" altLang="en-US" sz="1800" dirty="0"/>
              <a:t>예방에 관한 소식지 </a:t>
            </a:r>
          </a:p>
          <a:p>
            <a:pPr lvl="0">
              <a:buSzPts val="1800"/>
            </a:pPr>
            <a:r>
              <a:rPr lang="en-US" altLang="ko-KR" sz="1800" dirty="0"/>
              <a:t>• </a:t>
            </a:r>
            <a:r>
              <a:rPr lang="ko-KR" altLang="en-US" sz="1800" dirty="0"/>
              <a:t>대중 인식 이벤트 및 공유 자료</a:t>
            </a:r>
            <a:endParaRPr lang="en-US" altLang="ko-KR" sz="1800" dirty="0"/>
          </a:p>
          <a:p>
            <a:pPr lvl="0">
              <a:buSzPts val="1800"/>
            </a:pPr>
            <a:endParaRPr lang="ko-KR" altLang="en-US" sz="1800" dirty="0"/>
          </a:p>
          <a:p>
            <a:pPr lvl="0">
              <a:buSzPts val="1800"/>
            </a:pPr>
            <a:r>
              <a:rPr lang="en-US" altLang="ko-KR" sz="1800" dirty="0"/>
              <a:t>• DV/ </a:t>
            </a:r>
            <a:r>
              <a:rPr lang="ko-KR" altLang="en-US" sz="1800" dirty="0"/>
              <a:t>가정폭행</a:t>
            </a:r>
            <a:r>
              <a:rPr lang="en-US" altLang="ko-KR" sz="1800" dirty="0"/>
              <a:t> </a:t>
            </a:r>
            <a:r>
              <a:rPr lang="ko-KR" altLang="en-US" sz="1800" dirty="0"/>
              <a:t>인식의 달</a:t>
            </a:r>
            <a:r>
              <a:rPr lang="en-US" altLang="ko-KR" sz="1800" dirty="0"/>
              <a:t>(10</a:t>
            </a:r>
            <a:r>
              <a:rPr lang="ko-KR" altLang="en-US" sz="1800" dirty="0"/>
              <a:t>월</a:t>
            </a:r>
            <a:r>
              <a:rPr lang="en-US" altLang="ko-KR" sz="1800" dirty="0"/>
              <a:t>)</a:t>
            </a:r>
          </a:p>
          <a:p>
            <a:pPr lvl="0">
              <a:buSzPts val="1800"/>
            </a:pPr>
            <a:r>
              <a:rPr lang="ko-KR" altLang="en-US" sz="1800" dirty="0"/>
              <a:t>스토킹 </a:t>
            </a:r>
            <a:r>
              <a:rPr lang="en-US" altLang="ko-KR" sz="1800" dirty="0"/>
              <a:t>&amp; </a:t>
            </a:r>
            <a:r>
              <a:rPr lang="ko-KR" altLang="en-US" sz="1800" dirty="0"/>
              <a:t>인신매매의 달 </a:t>
            </a:r>
            <a:r>
              <a:rPr lang="en-US" altLang="ko-KR" sz="1800" dirty="0"/>
              <a:t>(1</a:t>
            </a:r>
            <a:r>
              <a:rPr lang="ko-KR" altLang="en-US" sz="1800" dirty="0"/>
              <a:t>월</a:t>
            </a:r>
            <a:r>
              <a:rPr lang="en-US" altLang="ko-KR" sz="1800" dirty="0"/>
              <a:t>)</a:t>
            </a:r>
          </a:p>
          <a:p>
            <a:pPr lvl="0">
              <a:buSzPts val="1800"/>
            </a:pPr>
            <a:endParaRPr lang="en-US" altLang="ko-KR" sz="1800" dirty="0"/>
          </a:p>
          <a:p>
            <a:pPr lvl="0">
              <a:buSzPts val="1800"/>
            </a:pPr>
            <a:r>
              <a:rPr lang="ko-KR" altLang="en-US" sz="1800" dirty="0"/>
              <a:t>이성 교제 중 폭력의 달 </a:t>
            </a:r>
            <a:r>
              <a:rPr lang="en-US" altLang="ko-KR" sz="1800" dirty="0"/>
              <a:t>(2</a:t>
            </a:r>
            <a:r>
              <a:rPr lang="ko-KR" altLang="en-US" sz="1800" dirty="0"/>
              <a:t>월</a:t>
            </a:r>
            <a:r>
              <a:rPr lang="en-US" altLang="ko-KR" sz="1800" dirty="0"/>
              <a:t>)</a:t>
            </a:r>
          </a:p>
          <a:p>
            <a:pPr lvl="0">
              <a:buSzPts val="1800"/>
            </a:pPr>
            <a:r>
              <a:rPr lang="ko-KR" altLang="en-US" sz="1800" dirty="0"/>
              <a:t>성폭행 및 아동학대 예방의 달 </a:t>
            </a:r>
            <a:r>
              <a:rPr lang="en-US" altLang="ko-KR" sz="1800" dirty="0"/>
              <a:t>(4</a:t>
            </a:r>
            <a:r>
              <a:rPr lang="ko-KR" altLang="en-US" sz="1800" dirty="0"/>
              <a:t>월</a:t>
            </a:r>
            <a:r>
              <a:rPr lang="en-US" altLang="ko-KR" sz="1800" dirty="0"/>
              <a:t>)</a:t>
            </a:r>
          </a:p>
          <a:p>
            <a:pPr lvl="0">
              <a:buSzPts val="1800"/>
            </a:pPr>
            <a:endParaRPr lang="en-US" altLang="ko-KR" sz="1800" dirty="0"/>
          </a:p>
          <a:p>
            <a:pPr lvl="0">
              <a:buSzPts val="1800"/>
            </a:pPr>
            <a:r>
              <a:rPr lang="ko-KR" altLang="en-US" sz="1800" dirty="0"/>
              <a:t>기타 관심일</a:t>
            </a:r>
            <a:r>
              <a:rPr lang="en-US" altLang="ko-KR" sz="1800" dirty="0"/>
              <a:t>: </a:t>
            </a:r>
            <a:r>
              <a:rPr lang="ko-KR" altLang="en-US" sz="1800" dirty="0"/>
              <a:t>여성 역사의 날</a:t>
            </a:r>
            <a:r>
              <a:rPr lang="en-US" altLang="ko-KR" sz="1800" dirty="0"/>
              <a:t>, </a:t>
            </a:r>
            <a:r>
              <a:rPr lang="ko-KR" altLang="en-US" sz="1800" dirty="0"/>
              <a:t>어머니날과 아버지날</a:t>
            </a:r>
            <a:r>
              <a:rPr lang="en-US" altLang="ko-KR" sz="1800" dirty="0"/>
              <a:t>.</a:t>
            </a:r>
          </a:p>
          <a:p>
            <a:pPr lvl="0">
              <a:buSzPts val="1800"/>
            </a:pPr>
            <a:endParaRPr lang="en-US" altLang="ko-KR"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ko-KR" altLang="en-US" sz="1800" dirty="0"/>
              <a:t>자원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!!!!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"/>
          <p:cNvSpPr txBox="1">
            <a:spLocks noGrp="1"/>
          </p:cNvSpPr>
          <p:nvPr>
            <p:ph type="body" idx="1"/>
          </p:nvPr>
        </p:nvSpPr>
        <p:spPr>
          <a:xfrm>
            <a:off x="457199" y="1684339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SzPts val="1800"/>
            </a:pPr>
            <a:r>
              <a:rPr lang="en-US" altLang="ko-KR" sz="1600" dirty="0">
                <a:solidFill>
                  <a:schemeClr val="accent6"/>
                </a:solidFill>
              </a:rPr>
              <a:t>Kotzebue </a:t>
            </a:r>
            <a:r>
              <a:rPr lang="ko-KR" altLang="en-US" sz="1600" dirty="0">
                <a:solidFill>
                  <a:schemeClr val="accent6"/>
                </a:solidFill>
              </a:rPr>
              <a:t>원주민 마을에서 주최하는 나나 지역</a:t>
            </a:r>
            <a:r>
              <a:rPr lang="en-US" altLang="ko-KR" sz="1600" dirty="0">
                <a:solidFill>
                  <a:schemeClr val="accent6"/>
                </a:solidFill>
              </a:rPr>
              <a:t>( Nana Region)</a:t>
            </a:r>
            <a:r>
              <a:rPr lang="ko-KR" altLang="en-US" sz="1600" dirty="0">
                <a:solidFill>
                  <a:schemeClr val="accent6"/>
                </a:solidFill>
              </a:rPr>
              <a:t>을 위해 개발된 전단</a:t>
            </a:r>
            <a:endParaRPr sz="1600" dirty="0"/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SzPts val="1800"/>
            </a:pPr>
            <a:r>
              <a:rPr lang="ko-KR" altLang="en-US" sz="1800" dirty="0">
                <a:solidFill>
                  <a:schemeClr val="accent6"/>
                </a:solidFill>
              </a:rPr>
              <a:t>안비크 마을</a:t>
            </a:r>
            <a:r>
              <a:rPr lang="en-US" altLang="ko-KR" sz="1800" dirty="0">
                <a:solidFill>
                  <a:schemeClr val="accent6"/>
                </a:solidFill>
              </a:rPr>
              <a:t>(</a:t>
            </a:r>
            <a:r>
              <a:rPr lang="en-US" altLang="ko-KR" sz="1800" dirty="0" err="1">
                <a:solidFill>
                  <a:schemeClr val="accent6"/>
                </a:solidFill>
              </a:rPr>
              <a:t>Anvik</a:t>
            </a:r>
            <a:r>
              <a:rPr lang="en-US" altLang="ko-KR" sz="1800" dirty="0">
                <a:solidFill>
                  <a:schemeClr val="accent6"/>
                </a:solidFill>
              </a:rPr>
              <a:t> Village)</a:t>
            </a:r>
            <a:r>
              <a:rPr lang="ko-KR" altLang="en-US" sz="1800" dirty="0">
                <a:solidFill>
                  <a:schemeClr val="accent6"/>
                </a:solidFill>
              </a:rPr>
              <a:t>을 위해 개발된 전단</a:t>
            </a:r>
            <a:endParaRPr dirty="0"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/>
          </p:nvPr>
        </p:nvSpPr>
        <p:spPr>
          <a:xfrm>
            <a:off x="454395" y="258682"/>
            <a:ext cx="8381260" cy="115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800"/>
            </a:pPr>
            <a:r>
              <a:rPr lang="ko-KR" altLang="en-US" sz="2800" dirty="0"/>
              <a:t>토종 관련 소재</a:t>
            </a:r>
            <a:endParaRPr dirty="0"/>
          </a:p>
        </p:txBody>
      </p:sp>
      <p:pic>
        <p:nvPicPr>
          <p:cNvPr id="246" name="Google Shape;246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6056" y="2362200"/>
            <a:ext cx="3931331" cy="4082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 descr="Anvik flyer jpeg.jpg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l="-20666" r="-20666"/>
          <a:stretch/>
        </p:blipFill>
        <p:spPr>
          <a:xfrm>
            <a:off x="3995283" y="2470645"/>
            <a:ext cx="5341257" cy="400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6D6929-BC91-4378-A3E0-0A96259A4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861736"/>
          </a:xfrm>
        </p:spPr>
        <p:txBody>
          <a:bodyPr>
            <a:noAutofit/>
          </a:bodyPr>
          <a:lstStyle/>
          <a:p>
            <a:r>
              <a:rPr lang="en-US" altLang="ko-KR" sz="1600" b="1" dirty="0">
                <a:solidFill>
                  <a:srgbClr val="140A14"/>
                </a:solidFill>
              </a:rPr>
              <a:t>Kotzebue </a:t>
            </a:r>
            <a:r>
              <a:rPr lang="ko-KR" altLang="en-US" sz="1600" b="1" dirty="0">
                <a:solidFill>
                  <a:srgbClr val="140A14"/>
                </a:solidFill>
              </a:rPr>
              <a:t>원주민 마을에서 주최하는 나나 지역</a:t>
            </a:r>
            <a:r>
              <a:rPr lang="en-US" altLang="ko-KR" sz="1600" b="1" dirty="0">
                <a:solidFill>
                  <a:srgbClr val="140A14"/>
                </a:solidFill>
              </a:rPr>
              <a:t>( Nana Region)</a:t>
            </a:r>
            <a:r>
              <a:rPr lang="ko-KR" altLang="en-US" sz="1600" b="1" dirty="0">
                <a:solidFill>
                  <a:srgbClr val="140A14"/>
                </a:solidFill>
              </a:rPr>
              <a:t>을 위해 개발된 전단</a:t>
            </a:r>
          </a:p>
          <a:p>
            <a:r>
              <a:rPr lang="ko-KR" altLang="en-US" sz="1600" b="1" dirty="0">
                <a:solidFill>
                  <a:srgbClr val="140A14"/>
                </a:solidFill>
              </a:rPr>
              <a:t>더 나은 삶을 위해 같이 일하기 </a:t>
            </a:r>
            <a:endParaRPr lang="en-US" sz="1600" b="1" dirty="0">
              <a:solidFill>
                <a:srgbClr val="140A14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0A99F-C37B-40DE-A74C-4EAD2A42000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199" y="2584174"/>
            <a:ext cx="4040187" cy="3541988"/>
          </a:xfrm>
        </p:spPr>
        <p:txBody>
          <a:bodyPr>
            <a:normAutofit fontScale="77500" lnSpcReduction="20000"/>
          </a:bodyPr>
          <a:lstStyle/>
          <a:p>
            <a:pPr marL="76200" indent="0">
              <a:buNone/>
            </a:pPr>
            <a:r>
              <a:rPr lang="ko-KR" altLang="en-US" sz="1700" b="1" dirty="0">
                <a:solidFill>
                  <a:srgbClr val="140A14"/>
                </a:solidFill>
              </a:rPr>
              <a:t>내용</a:t>
            </a:r>
            <a:r>
              <a:rPr lang="en-US" altLang="ko-KR" sz="1700" b="1" dirty="0">
                <a:solidFill>
                  <a:srgbClr val="140A14"/>
                </a:solidFill>
              </a:rPr>
              <a:t>: </a:t>
            </a:r>
            <a:r>
              <a:rPr lang="ko-KR" altLang="en-US" sz="1700" b="1" dirty="0">
                <a:solidFill>
                  <a:srgbClr val="140A14"/>
                </a:solidFill>
              </a:rPr>
              <a:t>나나 지역</a:t>
            </a:r>
            <a:r>
              <a:rPr lang="en-US" altLang="ko-KR" sz="1700" b="1" dirty="0">
                <a:solidFill>
                  <a:srgbClr val="140A14"/>
                </a:solidFill>
              </a:rPr>
              <a:t>(Nana Region)</a:t>
            </a:r>
          </a:p>
          <a:p>
            <a:pPr marL="76200" indent="0">
              <a:buNone/>
            </a:pPr>
            <a:r>
              <a:rPr lang="ko-KR" altLang="en-US" sz="1700" b="1" dirty="0">
                <a:solidFill>
                  <a:srgbClr val="140A14"/>
                </a:solidFill>
              </a:rPr>
              <a:t>장소</a:t>
            </a:r>
            <a:r>
              <a:rPr lang="en-US" altLang="ko-KR" sz="1700" b="1" dirty="0">
                <a:solidFill>
                  <a:srgbClr val="140A14"/>
                </a:solidFill>
              </a:rPr>
              <a:t>: 2016</a:t>
            </a:r>
            <a:r>
              <a:rPr lang="ko-KR" altLang="en-US" sz="1700" b="1" dirty="0">
                <a:solidFill>
                  <a:srgbClr val="140A14"/>
                </a:solidFill>
              </a:rPr>
              <a:t>년 </a:t>
            </a:r>
            <a:r>
              <a:rPr lang="en-US" altLang="ko-KR" sz="1700" b="1" dirty="0">
                <a:solidFill>
                  <a:srgbClr val="140A14"/>
                </a:solidFill>
              </a:rPr>
              <a:t>4</a:t>
            </a:r>
            <a:r>
              <a:rPr lang="ko-KR" altLang="en-US" sz="1700" b="1" dirty="0">
                <a:solidFill>
                  <a:srgbClr val="140A14"/>
                </a:solidFill>
              </a:rPr>
              <a:t>월 </a:t>
            </a:r>
            <a:r>
              <a:rPr lang="en-US" altLang="ko-KR" sz="1700" b="1" dirty="0">
                <a:solidFill>
                  <a:srgbClr val="140A14"/>
                </a:solidFill>
              </a:rPr>
              <a:t>20</a:t>
            </a:r>
            <a:r>
              <a:rPr lang="ko-KR" altLang="en-US" sz="1700" b="1" dirty="0">
                <a:solidFill>
                  <a:srgbClr val="140A14"/>
                </a:solidFill>
              </a:rPr>
              <a:t>일</a:t>
            </a:r>
            <a:r>
              <a:rPr lang="en-US" altLang="ko-KR" sz="1700" b="1" dirty="0">
                <a:solidFill>
                  <a:srgbClr val="140A14"/>
                </a:solidFill>
              </a:rPr>
              <a:t>-21</a:t>
            </a:r>
            <a:r>
              <a:rPr lang="ko-KR" altLang="en-US" sz="1700" b="1" dirty="0">
                <a:solidFill>
                  <a:srgbClr val="140A14"/>
                </a:solidFill>
              </a:rPr>
              <a:t>일</a:t>
            </a:r>
          </a:p>
          <a:p>
            <a:pPr marL="76200" indent="0">
              <a:buNone/>
            </a:pPr>
            <a:r>
              <a:rPr lang="ko-KR" altLang="en-US" sz="1700" b="1" dirty="0">
                <a:solidFill>
                  <a:srgbClr val="140A14"/>
                </a:solidFill>
              </a:rPr>
              <a:t>장소</a:t>
            </a:r>
            <a:r>
              <a:rPr lang="en-US" altLang="ko-KR" sz="1700" b="1" dirty="0">
                <a:solidFill>
                  <a:srgbClr val="140A14"/>
                </a:solidFill>
              </a:rPr>
              <a:t>: AK, </a:t>
            </a:r>
            <a:r>
              <a:rPr lang="en-US" altLang="ko-KR" sz="1700" b="1" dirty="0" err="1">
                <a:solidFill>
                  <a:srgbClr val="140A14"/>
                </a:solidFill>
              </a:rPr>
              <a:t>Koetzebuc</a:t>
            </a:r>
            <a:r>
              <a:rPr lang="en-US" altLang="ko-KR" sz="1700" b="1" dirty="0">
                <a:solidFill>
                  <a:srgbClr val="140A14"/>
                </a:solidFill>
              </a:rPr>
              <a:t>, </a:t>
            </a:r>
            <a:r>
              <a:rPr lang="en-US" altLang="ko-KR" sz="1700" b="1" dirty="0" err="1">
                <a:solidFill>
                  <a:srgbClr val="140A14"/>
                </a:solidFill>
              </a:rPr>
              <a:t>Nullagvik</a:t>
            </a:r>
            <a:r>
              <a:rPr lang="en-US" altLang="ko-KR" sz="1700" b="1" dirty="0">
                <a:solidFill>
                  <a:srgbClr val="140A14"/>
                </a:solidFill>
              </a:rPr>
              <a:t> </a:t>
            </a:r>
            <a:r>
              <a:rPr lang="ko-KR" altLang="en-US" sz="1700" b="1" dirty="0">
                <a:solidFill>
                  <a:srgbClr val="140A14"/>
                </a:solidFill>
              </a:rPr>
              <a:t>호텔</a:t>
            </a:r>
          </a:p>
          <a:p>
            <a:pPr marL="76200" indent="0">
              <a:buNone/>
            </a:pPr>
            <a:r>
              <a:rPr lang="ko-KR" altLang="en-US" sz="1700" b="1" dirty="0">
                <a:solidFill>
                  <a:srgbClr val="140A14"/>
                </a:solidFill>
              </a:rPr>
              <a:t>리더</a:t>
            </a:r>
            <a:r>
              <a:rPr lang="en-US" altLang="ko-KR" sz="1700" b="1" dirty="0">
                <a:solidFill>
                  <a:srgbClr val="140A14"/>
                </a:solidFill>
              </a:rPr>
              <a:t>, </a:t>
            </a:r>
            <a:r>
              <a:rPr lang="ko-KR" altLang="en-US" sz="1700" b="1" dirty="0">
                <a:solidFill>
                  <a:srgbClr val="140A14"/>
                </a:solidFill>
              </a:rPr>
              <a:t>서비스 제공자 및 커뮤니티 활동가</a:t>
            </a:r>
          </a:p>
          <a:p>
            <a:pPr marL="76200" indent="0">
              <a:buNone/>
            </a:pPr>
            <a:r>
              <a:rPr lang="ko-KR" altLang="en-US" sz="1700" b="1" dirty="0">
                <a:solidFill>
                  <a:srgbClr val="140A14"/>
                </a:solidFill>
              </a:rPr>
              <a:t>자세한 내용은 </a:t>
            </a:r>
            <a:r>
              <a:rPr lang="en-US" altLang="ko-KR" sz="1700" b="1" dirty="0">
                <a:solidFill>
                  <a:srgbClr val="140A14"/>
                </a:solidFill>
              </a:rPr>
              <a:t>(907) 442-7031</a:t>
            </a:r>
            <a:r>
              <a:rPr lang="ko-KR" altLang="en-US" sz="1700" b="1" dirty="0">
                <a:solidFill>
                  <a:srgbClr val="140A14"/>
                </a:solidFill>
              </a:rPr>
              <a:t>로 전화하십시오</a:t>
            </a:r>
            <a:r>
              <a:rPr lang="en-US" altLang="ko-KR" sz="1700" b="1" dirty="0">
                <a:solidFill>
                  <a:srgbClr val="140A14"/>
                </a:solidFill>
              </a:rPr>
              <a:t>.</a:t>
            </a:r>
          </a:p>
          <a:p>
            <a:pPr marL="76200" indent="0">
              <a:buNone/>
            </a:pPr>
            <a:endParaRPr lang="en-US" altLang="ko-KR" sz="1700" b="1" dirty="0">
              <a:solidFill>
                <a:srgbClr val="140A14"/>
              </a:solidFill>
            </a:endParaRPr>
          </a:p>
          <a:p>
            <a:endParaRPr lang="en-US" altLang="ko-KR" sz="1700" dirty="0">
              <a:solidFill>
                <a:srgbClr val="140A14"/>
              </a:solidFill>
            </a:endParaRPr>
          </a:p>
          <a:p>
            <a:r>
              <a:rPr lang="ko-KR" altLang="en-US" sz="2000" b="1" dirty="0">
                <a:solidFill>
                  <a:srgbClr val="140A14"/>
                </a:solidFill>
              </a:rPr>
              <a:t>우리 나나 지역의 마을이 가정폭력과 성폭력에 대한 대응책을 어떻게 만들 수 있는지 논의하기 위해 오십시오</a:t>
            </a:r>
            <a:r>
              <a:rPr lang="en-US" sz="2000" b="1" dirty="0">
                <a:solidFill>
                  <a:srgbClr val="140A14"/>
                </a:solidFill>
              </a:rPr>
              <a:t>. </a:t>
            </a:r>
            <a:r>
              <a:rPr lang="ko-KR" altLang="en-US" sz="2000" dirty="0">
                <a:solidFill>
                  <a:srgbClr val="140A14"/>
                </a:solidFill>
              </a:rPr>
              <a:t>우리의 지역사회가 우리 민족을 위해 더 안전한 미래를 만들 수 있다는 것을 이해합니다</a:t>
            </a:r>
            <a:r>
              <a:rPr lang="en-US" sz="2000" dirty="0">
                <a:solidFill>
                  <a:srgbClr val="140A14"/>
                </a:solidFill>
              </a:rPr>
              <a:t>. </a:t>
            </a:r>
            <a:r>
              <a:rPr lang="ko-KR" altLang="en-US" sz="2000" dirty="0">
                <a:solidFill>
                  <a:srgbClr val="140A14"/>
                </a:solidFill>
              </a:rPr>
              <a:t>모든 사람은 우리 민족을 위해 더 안전한 미래를 만들 수 있습니다</a:t>
            </a:r>
            <a:r>
              <a:rPr lang="en-US" sz="2000" dirty="0">
                <a:solidFill>
                  <a:srgbClr val="140A14"/>
                </a:solidFill>
              </a:rPr>
              <a:t>.</a:t>
            </a:r>
          </a:p>
          <a:p>
            <a:pPr marL="76200" indent="0">
              <a:buNone/>
            </a:pPr>
            <a:r>
              <a:rPr lang="en-US" altLang="ko-KR" sz="2000" dirty="0">
                <a:solidFill>
                  <a:srgbClr val="140A14"/>
                </a:solidFill>
              </a:rPr>
              <a:t>	</a:t>
            </a:r>
            <a:r>
              <a:rPr lang="ko-KR" altLang="en-US" sz="2000" dirty="0">
                <a:solidFill>
                  <a:srgbClr val="140A14"/>
                </a:solidFill>
              </a:rPr>
              <a:t>모두 환영합니다</a:t>
            </a:r>
            <a:r>
              <a:rPr lang="en-US" sz="2000" dirty="0">
                <a:solidFill>
                  <a:srgbClr val="140A14"/>
                </a:solidFill>
              </a:rPr>
              <a:t>!</a:t>
            </a:r>
          </a:p>
          <a:p>
            <a:endParaRPr lang="en-US" altLang="ko-KR" sz="1700" dirty="0">
              <a:solidFill>
                <a:srgbClr val="140A14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380D2-CBEB-40A3-BC1F-3320D63B9BE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ko-KR" altLang="en-US" dirty="0">
                <a:solidFill>
                  <a:schemeClr val="accent6"/>
                </a:solidFill>
              </a:rPr>
              <a:t>안비크 마을</a:t>
            </a:r>
            <a:r>
              <a:rPr lang="en-US" altLang="ko-KR" dirty="0">
                <a:solidFill>
                  <a:schemeClr val="accent6"/>
                </a:solidFill>
              </a:rPr>
              <a:t>(</a:t>
            </a:r>
            <a:r>
              <a:rPr lang="en-US" altLang="ko-KR" dirty="0" err="1">
                <a:solidFill>
                  <a:schemeClr val="accent6"/>
                </a:solidFill>
              </a:rPr>
              <a:t>Anvik</a:t>
            </a:r>
            <a:r>
              <a:rPr lang="ko-KR" altLang="en-US" dirty="0">
                <a:solidFill>
                  <a:schemeClr val="accent6"/>
                </a:solidFill>
              </a:rPr>
              <a:t> </a:t>
            </a:r>
            <a:r>
              <a:rPr lang="en-US" altLang="ko-KR" dirty="0">
                <a:solidFill>
                  <a:schemeClr val="accent6"/>
                </a:solidFill>
              </a:rPr>
              <a:t>Village)</a:t>
            </a:r>
            <a:r>
              <a:rPr lang="ko-KR" altLang="en-US" dirty="0">
                <a:solidFill>
                  <a:schemeClr val="accent6"/>
                </a:solidFill>
              </a:rPr>
              <a:t>을 위해 개발된 전단</a:t>
            </a:r>
            <a:endParaRPr lang="en-US" altLang="ko-KR" dirty="0">
              <a:solidFill>
                <a:schemeClr val="accent6"/>
              </a:solidFill>
            </a:endParaRPr>
          </a:p>
          <a:p>
            <a:r>
              <a:rPr lang="ko-KR" altLang="en-US" dirty="0">
                <a:solidFill>
                  <a:srgbClr val="002060"/>
                </a:solidFill>
              </a:rPr>
              <a:t>가정폭력과 성폭력에 대한 마을 기반 대응책 마련하기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2E131-1B17-4C59-AA05-2E08964CEBC7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1600" dirty="0">
                <a:solidFill>
                  <a:srgbClr val="140A14"/>
                </a:solidFill>
              </a:rPr>
              <a:t>우리 </a:t>
            </a:r>
            <a:r>
              <a:rPr lang="en-US" altLang="ko-KR" sz="1600" dirty="0">
                <a:solidFill>
                  <a:srgbClr val="140A14"/>
                </a:solidFill>
              </a:rPr>
              <a:t>Athabascan(</a:t>
            </a:r>
            <a:r>
              <a:rPr lang="ko-KR" altLang="en-US" sz="1600" dirty="0">
                <a:solidFill>
                  <a:srgbClr val="140A14"/>
                </a:solidFill>
              </a:rPr>
              <a:t>애서배스칸</a:t>
            </a:r>
            <a:r>
              <a:rPr lang="en-US" altLang="ko-KR" sz="1600" dirty="0">
                <a:solidFill>
                  <a:srgbClr val="140A14"/>
                </a:solidFill>
              </a:rPr>
              <a:t>) </a:t>
            </a:r>
            <a:r>
              <a:rPr lang="ko-KR" altLang="en-US" sz="1600" dirty="0">
                <a:solidFill>
                  <a:srgbClr val="140A14"/>
                </a:solidFill>
              </a:rPr>
              <a:t>마을이 가정폭력과 성폭력에 대한 대응책을 어떻게 만들 수 있는지 논의하기 위해 오십시오</a:t>
            </a:r>
            <a:r>
              <a:rPr lang="en-US" altLang="ko-KR" sz="1600" dirty="0">
                <a:solidFill>
                  <a:srgbClr val="140A14"/>
                </a:solidFill>
              </a:rPr>
              <a:t>. </a:t>
            </a:r>
            <a:r>
              <a:rPr lang="ko-KR" altLang="en-US" sz="1600" dirty="0">
                <a:solidFill>
                  <a:srgbClr val="140A14"/>
                </a:solidFill>
              </a:rPr>
              <a:t>우리의 지역사회가 우리 민족을 위해 더 안전한 미래를 만들 수 있다는 것을 이해합니다</a:t>
            </a:r>
            <a:r>
              <a:rPr lang="en-US" altLang="ko-KR" sz="1600" dirty="0">
                <a:solidFill>
                  <a:srgbClr val="140A14"/>
                </a:solidFill>
              </a:rPr>
              <a:t>. </a:t>
            </a:r>
            <a:r>
              <a:rPr lang="ko-KR" altLang="en-US" sz="1600" dirty="0">
                <a:solidFill>
                  <a:srgbClr val="140A14"/>
                </a:solidFill>
              </a:rPr>
              <a:t>모든 사람은 우리 민족을 위해 더 안전한 미래를 만들 수 있습니다</a:t>
            </a:r>
            <a:r>
              <a:rPr lang="en-US" altLang="ko-KR" sz="1600" dirty="0">
                <a:solidFill>
                  <a:srgbClr val="140A14"/>
                </a:solidFill>
              </a:rPr>
              <a:t>.</a:t>
            </a:r>
          </a:p>
          <a:p>
            <a:r>
              <a:rPr lang="ko-KR" altLang="en-US" sz="1600" b="1" dirty="0">
                <a:solidFill>
                  <a:srgbClr val="140A14"/>
                </a:solidFill>
              </a:rPr>
              <a:t>모두 환영합니다</a:t>
            </a:r>
            <a:r>
              <a:rPr lang="en-US" altLang="ko-KR" sz="1600" b="1" dirty="0">
                <a:solidFill>
                  <a:srgbClr val="140A14"/>
                </a:solidFill>
              </a:rPr>
              <a:t>!</a:t>
            </a:r>
          </a:p>
          <a:p>
            <a:r>
              <a:rPr lang="ko-KR" altLang="en-US" sz="1600" b="1" dirty="0">
                <a:solidFill>
                  <a:srgbClr val="140A14"/>
                </a:solidFill>
              </a:rPr>
              <a:t>오늘 이 흥미로운 교육 기회에 등록하십시오</a:t>
            </a:r>
            <a:r>
              <a:rPr lang="en-US" altLang="ko-KR" sz="1600" b="1" dirty="0">
                <a:solidFill>
                  <a:srgbClr val="140A14"/>
                </a:solidFill>
              </a:rPr>
              <a:t>! </a:t>
            </a:r>
            <a:r>
              <a:rPr lang="ko-KR" altLang="en-US" sz="1600" dirty="0">
                <a:solidFill>
                  <a:srgbClr val="140A14"/>
                </a:solidFill>
              </a:rPr>
              <a:t>예약은 </a:t>
            </a:r>
            <a:r>
              <a:rPr lang="en-US" altLang="ko-KR" sz="1600" dirty="0">
                <a:solidFill>
                  <a:srgbClr val="140A14"/>
                </a:solidFill>
              </a:rPr>
              <a:t>907-7663-6322 </a:t>
            </a:r>
            <a:r>
              <a:rPr lang="ko-KR" altLang="en-US" sz="1600" dirty="0">
                <a:solidFill>
                  <a:srgbClr val="140A14"/>
                </a:solidFill>
              </a:rPr>
              <a:t>또는</a:t>
            </a:r>
            <a:r>
              <a:rPr lang="en-US" altLang="ko-KR" sz="1600" dirty="0">
                <a:solidFill>
                  <a:srgbClr val="140A14"/>
                </a:solidFill>
              </a:rPr>
              <a:t>907-663-6388</a:t>
            </a:r>
            <a:r>
              <a:rPr lang="ko-KR" altLang="en-US" sz="1600" dirty="0">
                <a:solidFill>
                  <a:srgbClr val="140A14"/>
                </a:solidFill>
              </a:rPr>
              <a:t>로 전화하거나 </a:t>
            </a:r>
            <a:r>
              <a:rPr lang="en-US" altLang="ko-KR" sz="1600" dirty="0">
                <a:solidFill>
                  <a:srgbClr val="140A14"/>
                </a:solidFill>
              </a:rPr>
              <a:t>Tamijerue59@gmail.com</a:t>
            </a:r>
            <a:r>
              <a:rPr lang="ko-KR" altLang="en-US" sz="1600" dirty="0">
                <a:solidFill>
                  <a:srgbClr val="140A14"/>
                </a:solidFill>
              </a:rPr>
              <a:t>로 이메일하십시오</a:t>
            </a:r>
          </a:p>
          <a:p>
            <a:endParaRPr lang="ko-KR" altLang="en-US" sz="1600" dirty="0"/>
          </a:p>
          <a:p>
            <a:endParaRPr lang="en-US" sz="16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44A1C4-0A12-44C9-B206-5D6ECD10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토종 소재</a:t>
            </a:r>
            <a:r>
              <a:rPr lang="en-US" altLang="ko-KR" dirty="0"/>
              <a:t>/ </a:t>
            </a:r>
            <a:r>
              <a:rPr lang="en-US" dirty="0"/>
              <a:t>Indigenous Based Materials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6933E-B7F3-43B4-B288-CF751CA01E91}"/>
              </a:ext>
            </a:extLst>
          </p:cNvPr>
          <p:cNvSpPr txBox="1"/>
          <p:nvPr/>
        </p:nvSpPr>
        <p:spPr>
          <a:xfrm>
            <a:off x="3855563" y="2438398"/>
            <a:ext cx="448080" cy="4579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1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SzPts val="1800"/>
            </a:pPr>
            <a:r>
              <a:rPr lang="ko-KR" altLang="en-US" sz="1800" dirty="0">
                <a:solidFill>
                  <a:schemeClr val="accent6"/>
                </a:solidFill>
              </a:rPr>
              <a:t>엠모낙</a:t>
            </a:r>
            <a:r>
              <a:rPr lang="en-US" altLang="ko-KR" sz="1800" dirty="0">
                <a:solidFill>
                  <a:schemeClr val="accent6"/>
                </a:solidFill>
              </a:rPr>
              <a:t>(Emmonak) </a:t>
            </a:r>
            <a:r>
              <a:rPr lang="ko-KR" altLang="en-US" sz="1800" dirty="0">
                <a:solidFill>
                  <a:schemeClr val="accent6"/>
                </a:solidFill>
              </a:rPr>
              <a:t>원주민 마을을 위해 개발된 포스터</a:t>
            </a:r>
            <a:endParaRPr dirty="0"/>
          </a:p>
        </p:txBody>
      </p:sp>
      <p:pic>
        <p:nvPicPr>
          <p:cNvPr id="253" name="Google Shape;253;p16" descr="Emmo-Poster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20856" r="-20856"/>
          <a:stretch/>
        </p:blipFill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6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buSzPts val="1800"/>
            </a:pPr>
            <a:r>
              <a:rPr lang="ko-KR" altLang="en-US" sz="1800" dirty="0">
                <a:solidFill>
                  <a:schemeClr val="accent6"/>
                </a:solidFill>
              </a:rPr>
              <a:t>가케</a:t>
            </a:r>
            <a:r>
              <a:rPr lang="en-US" altLang="ko-KR" sz="1800" dirty="0">
                <a:solidFill>
                  <a:schemeClr val="accent6"/>
                </a:solidFill>
              </a:rPr>
              <a:t>(</a:t>
            </a:r>
            <a:r>
              <a:rPr lang="en-US" altLang="ko-KR" sz="1800" dirty="0" err="1">
                <a:solidFill>
                  <a:schemeClr val="accent6"/>
                </a:solidFill>
              </a:rPr>
              <a:t>Kake</a:t>
            </a:r>
            <a:r>
              <a:rPr lang="en-US" altLang="ko-KR" sz="1800" dirty="0">
                <a:solidFill>
                  <a:schemeClr val="accent6"/>
                </a:solidFill>
              </a:rPr>
              <a:t>) </a:t>
            </a:r>
            <a:r>
              <a:rPr lang="ko-KR" altLang="en-US" sz="1800" dirty="0">
                <a:solidFill>
                  <a:schemeClr val="accent6"/>
                </a:solidFill>
              </a:rPr>
              <a:t>조직화된 마을을 위해 개발된 포스터 개발된 포스터</a:t>
            </a:r>
            <a:endParaRPr dirty="0"/>
          </a:p>
        </p:txBody>
      </p:sp>
      <p:sp>
        <p:nvSpPr>
          <p:cNvPr id="255" name="Google Shape;255;p16"/>
          <p:cNvSpPr txBox="1">
            <a:spLocks noGrp="1"/>
          </p:cNvSpPr>
          <p:nvPr>
            <p:ph type="title"/>
          </p:nvPr>
        </p:nvSpPr>
        <p:spPr>
          <a:xfrm>
            <a:off x="454395" y="258682"/>
            <a:ext cx="8381260" cy="115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800"/>
            </a:pPr>
            <a:r>
              <a:rPr lang="ko-KR" altLang="en-US" sz="2800" dirty="0"/>
              <a:t>토종 소재</a:t>
            </a:r>
            <a:r>
              <a:rPr lang="en-US" altLang="ko-KR" sz="2800" dirty="0"/>
              <a:t>/ </a:t>
            </a:r>
            <a:r>
              <a:rPr lang="en-US" sz="2800" dirty="0"/>
              <a:t>Indigenous Based Materials </a:t>
            </a:r>
            <a:endParaRPr dirty="0"/>
          </a:p>
        </p:txBody>
      </p:sp>
      <p:pic>
        <p:nvPicPr>
          <p:cNvPr id="256" name="Google Shape;256;p16" descr="Kake-Poster-PRINT.pdf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 l="-20916" r="-20917"/>
          <a:stretch/>
        </p:blipFill>
        <p:spPr>
          <a:xfrm>
            <a:off x="4645025" y="2362200"/>
            <a:ext cx="4041775" cy="3687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3755FF-4266-4B25-B0BF-CA7D7825B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ko-KR" sz="8000" dirty="0">
              <a:solidFill>
                <a:schemeClr val="accent6"/>
              </a:solidFill>
            </a:endParaRPr>
          </a:p>
          <a:p>
            <a:r>
              <a:rPr lang="ko-KR" altLang="en-US" sz="8000" dirty="0">
                <a:solidFill>
                  <a:schemeClr val="accent6"/>
                </a:solidFill>
              </a:rPr>
              <a:t>엠모낙</a:t>
            </a:r>
            <a:r>
              <a:rPr lang="en-US" altLang="ko-KR" sz="8000" dirty="0">
                <a:solidFill>
                  <a:schemeClr val="accent6"/>
                </a:solidFill>
              </a:rPr>
              <a:t>(Emmonak) </a:t>
            </a:r>
            <a:r>
              <a:rPr lang="ko-KR" altLang="en-US" sz="8000" dirty="0">
                <a:solidFill>
                  <a:schemeClr val="accent6"/>
                </a:solidFill>
              </a:rPr>
              <a:t>원주민 마을을</a:t>
            </a:r>
            <a:endParaRPr lang="en-US" altLang="ko-KR" sz="8000" dirty="0">
              <a:solidFill>
                <a:schemeClr val="accent6"/>
              </a:solidFill>
            </a:endParaRPr>
          </a:p>
          <a:p>
            <a:r>
              <a:rPr lang="ko-KR" altLang="en-US" sz="8000" dirty="0">
                <a:solidFill>
                  <a:schemeClr val="accent6"/>
                </a:solidFill>
              </a:rPr>
              <a:t> 위해 개발된 포스터</a:t>
            </a:r>
            <a:endParaRPr lang="ko-KR" altLang="en-US" sz="800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F85EA-C034-4A19-8DD3-7E50D590144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b="1" dirty="0">
                <a:solidFill>
                  <a:srgbClr val="140A14"/>
                </a:solidFill>
              </a:rPr>
              <a:t>서로를 사랑하는 사람들은 서로를 돌본다</a:t>
            </a:r>
            <a:r>
              <a:rPr lang="en-US" b="1" dirty="0">
                <a:solidFill>
                  <a:srgbClr val="140A14"/>
                </a:solidFill>
              </a:rPr>
              <a:t>.</a:t>
            </a:r>
          </a:p>
          <a:p>
            <a:r>
              <a:rPr lang="ko-KR" altLang="en-US" dirty="0">
                <a:solidFill>
                  <a:srgbClr val="140A14"/>
                </a:solidFill>
              </a:rPr>
              <a:t>우리는 우리의 지역사회를 알고 있고 우리 민족을 위해 더 안전한 미래를 만들 수 있다</a:t>
            </a:r>
            <a:r>
              <a:rPr lang="en-US" dirty="0">
                <a:solidFill>
                  <a:srgbClr val="140A14"/>
                </a:solidFill>
              </a:rPr>
              <a:t>. </a:t>
            </a:r>
            <a:r>
              <a:rPr lang="ko-KR" altLang="en-US" dirty="0">
                <a:solidFill>
                  <a:srgbClr val="140A14"/>
                </a:solidFill>
              </a:rPr>
              <a:t>엠모낙 마을의 가정폭력에 대해 의논하고 싶으시면</a:t>
            </a:r>
            <a:r>
              <a:rPr lang="en-US" dirty="0">
                <a:solidFill>
                  <a:srgbClr val="140A14"/>
                </a:solidFill>
              </a:rPr>
              <a:t> 949-1434</a:t>
            </a:r>
            <a:r>
              <a:rPr lang="ko-KR" altLang="en-US" dirty="0">
                <a:solidFill>
                  <a:srgbClr val="140A14"/>
                </a:solidFill>
              </a:rPr>
              <a:t>로 전화 주십시오</a:t>
            </a:r>
            <a:r>
              <a:rPr lang="en-US" dirty="0">
                <a:solidFill>
                  <a:srgbClr val="140A14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B009C-DA89-44DD-9D7D-BA66DE5AE99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ko-KR" altLang="en-US" sz="7200" dirty="0">
                <a:solidFill>
                  <a:schemeClr val="accent6"/>
                </a:solidFill>
              </a:rPr>
              <a:t>가케</a:t>
            </a:r>
            <a:r>
              <a:rPr lang="en-US" altLang="ko-KR" sz="7200" dirty="0">
                <a:solidFill>
                  <a:schemeClr val="accent6"/>
                </a:solidFill>
              </a:rPr>
              <a:t>(</a:t>
            </a:r>
            <a:r>
              <a:rPr lang="en-US" altLang="ko-KR" sz="7200" dirty="0" err="1">
                <a:solidFill>
                  <a:schemeClr val="accent6"/>
                </a:solidFill>
              </a:rPr>
              <a:t>Kake</a:t>
            </a:r>
            <a:r>
              <a:rPr lang="en-US" altLang="ko-KR" sz="7200" dirty="0">
                <a:solidFill>
                  <a:schemeClr val="accent6"/>
                </a:solidFill>
              </a:rPr>
              <a:t>) </a:t>
            </a:r>
            <a:r>
              <a:rPr lang="ko-KR" altLang="en-US" sz="7200" dirty="0">
                <a:solidFill>
                  <a:schemeClr val="accent6"/>
                </a:solidFill>
              </a:rPr>
              <a:t>조직화된 마을을 위해</a:t>
            </a:r>
            <a:endParaRPr lang="en-US" altLang="ko-KR" sz="7200" dirty="0">
              <a:solidFill>
                <a:schemeClr val="accent6"/>
              </a:solidFill>
            </a:endParaRPr>
          </a:p>
          <a:p>
            <a:r>
              <a:rPr lang="ko-KR" altLang="en-US" sz="7200" dirty="0">
                <a:solidFill>
                  <a:schemeClr val="accent6"/>
                </a:solidFill>
              </a:rPr>
              <a:t> 개발된 포스터 개발된 포스터</a:t>
            </a:r>
            <a:endParaRPr lang="ko-KR" altLang="en-US" sz="7200" dirty="0"/>
          </a:p>
          <a:p>
            <a:endParaRPr lang="en-US" sz="1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0ED00-B4F8-438F-9518-0DAF59692DFF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140A14"/>
                </a:solidFill>
              </a:rPr>
              <a:t>서로의 존중은 좋습니다</a:t>
            </a:r>
            <a:r>
              <a:rPr lang="en-US" dirty="0">
                <a:solidFill>
                  <a:srgbClr val="140A14"/>
                </a:solidFill>
              </a:rPr>
              <a:t>!</a:t>
            </a:r>
          </a:p>
          <a:p>
            <a:r>
              <a:rPr lang="ko-KR" altLang="en-US" dirty="0">
                <a:solidFill>
                  <a:srgbClr val="140A14"/>
                </a:solidFill>
              </a:rPr>
              <a:t>우리는 우리의 공동체를 알고 있고 우리 사람들을 위해 더 안전한 미래를 만들 수 있다</a:t>
            </a:r>
            <a:r>
              <a:rPr lang="en-US" dirty="0">
                <a:solidFill>
                  <a:srgbClr val="140A14"/>
                </a:solidFill>
              </a:rPr>
              <a:t>. </a:t>
            </a:r>
            <a:r>
              <a:rPr lang="ko-KR" altLang="en-US" dirty="0">
                <a:solidFill>
                  <a:srgbClr val="140A14"/>
                </a:solidFill>
              </a:rPr>
              <a:t>가케</a:t>
            </a:r>
            <a:r>
              <a:rPr lang="en-US" dirty="0">
                <a:solidFill>
                  <a:srgbClr val="140A14"/>
                </a:solidFill>
              </a:rPr>
              <a:t>(</a:t>
            </a:r>
            <a:r>
              <a:rPr lang="en-US" dirty="0" err="1">
                <a:solidFill>
                  <a:srgbClr val="140A14"/>
                </a:solidFill>
              </a:rPr>
              <a:t>Kake</a:t>
            </a:r>
            <a:r>
              <a:rPr lang="en-US" dirty="0">
                <a:solidFill>
                  <a:srgbClr val="140A14"/>
                </a:solidFill>
              </a:rPr>
              <a:t>) </a:t>
            </a:r>
            <a:r>
              <a:rPr lang="ko-KR" altLang="en-US" dirty="0">
                <a:solidFill>
                  <a:srgbClr val="140A14"/>
                </a:solidFill>
              </a:rPr>
              <a:t>마을의 가정폭력에 대해 논의하고 싶으시면</a:t>
            </a:r>
            <a:r>
              <a:rPr lang="en-US" dirty="0">
                <a:solidFill>
                  <a:srgbClr val="140A14"/>
                </a:solidFill>
              </a:rPr>
              <a:t> 907-785-6471</a:t>
            </a:r>
            <a:r>
              <a:rPr lang="ko-KR" altLang="en-US" dirty="0">
                <a:solidFill>
                  <a:srgbClr val="140A14"/>
                </a:solidFill>
              </a:rPr>
              <a:t>로 전화하십시오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CF4CBC-0A48-4AAD-BDD3-AB6CA0363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토종 소재</a:t>
            </a:r>
            <a:r>
              <a:rPr lang="en-US" altLang="ko-KR" dirty="0"/>
              <a:t>/ </a:t>
            </a:r>
            <a:r>
              <a:rPr lang="en-US" dirty="0"/>
              <a:t>Indigenous Based Materials </a:t>
            </a:r>
          </a:p>
        </p:txBody>
      </p:sp>
    </p:spTree>
    <p:extLst>
      <p:ext uri="{BB962C8B-B14F-4D97-AF65-F5344CB8AC3E}">
        <p14:creationId xmlns:p14="http://schemas.microsoft.com/office/powerpoint/2010/main" val="662826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200" dirty="0">
                <a:solidFill>
                  <a:srgbClr val="000000"/>
                </a:solidFill>
              </a:rPr>
              <a:t>• </a:t>
            </a:r>
            <a:r>
              <a:rPr lang="ko-KR" altLang="en-US" sz="2200" dirty="0">
                <a:solidFill>
                  <a:srgbClr val="000000"/>
                </a:solidFill>
              </a:rPr>
              <a:t>지역사회에 이익을 줄 수 있는 지방</a:t>
            </a:r>
            <a:r>
              <a:rPr lang="en-US" altLang="ko-KR" sz="2200" dirty="0">
                <a:solidFill>
                  <a:srgbClr val="000000"/>
                </a:solidFill>
              </a:rPr>
              <a:t>, </a:t>
            </a:r>
            <a:r>
              <a:rPr lang="ko-KR" altLang="en-US" sz="2200" dirty="0">
                <a:solidFill>
                  <a:srgbClr val="000000"/>
                </a:solidFill>
              </a:rPr>
              <a:t>주 및 연방법 및 정책 변경</a:t>
            </a:r>
            <a:r>
              <a:rPr lang="en-US" altLang="ko-KR" sz="2200" dirty="0">
                <a:solidFill>
                  <a:srgbClr val="000000"/>
                </a:solidFill>
              </a:rPr>
              <a:t>/</a:t>
            </a:r>
            <a:r>
              <a:rPr lang="ko-KR" altLang="en-US" sz="2200" dirty="0">
                <a:solidFill>
                  <a:srgbClr val="000000"/>
                </a:solidFill>
              </a:rPr>
              <a:t>개선 사항을 검사하고 지역사회에 알리십시오</a:t>
            </a:r>
            <a:r>
              <a:rPr lang="en-US" altLang="ko-KR" sz="2200" dirty="0">
                <a:solidFill>
                  <a:srgbClr val="000000"/>
                </a:solidFill>
              </a:rPr>
              <a:t>.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en-US" altLang="ko-KR" sz="2200" dirty="0">
              <a:solidFill>
                <a:srgbClr val="000000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200" dirty="0">
                <a:solidFill>
                  <a:srgbClr val="000000"/>
                </a:solidFill>
              </a:rPr>
              <a:t>• </a:t>
            </a:r>
            <a:r>
              <a:rPr lang="ko-KR" altLang="en-US" sz="2200" dirty="0">
                <a:solidFill>
                  <a:srgbClr val="000000"/>
                </a:solidFill>
              </a:rPr>
              <a:t>체계적 대응이 포괄적이고 트라우마</a:t>
            </a:r>
            <a:r>
              <a:rPr lang="en-US" altLang="ko-KR" sz="2200" dirty="0">
                <a:solidFill>
                  <a:srgbClr val="000000"/>
                </a:solidFill>
              </a:rPr>
              <a:t>(</a:t>
            </a:r>
            <a:r>
              <a:rPr lang="ko-KR" altLang="en-US" sz="2200" dirty="0">
                <a:solidFill>
                  <a:srgbClr val="000000"/>
                </a:solidFill>
              </a:rPr>
              <a:t>외상</a:t>
            </a:r>
            <a:r>
              <a:rPr lang="en-US" altLang="ko-KR" sz="2200" dirty="0">
                <a:solidFill>
                  <a:srgbClr val="000000"/>
                </a:solidFill>
              </a:rPr>
              <a:t>)</a:t>
            </a:r>
            <a:r>
              <a:rPr lang="ko-KR" altLang="en-US" sz="2200" dirty="0">
                <a:solidFill>
                  <a:srgbClr val="000000"/>
                </a:solidFill>
              </a:rPr>
              <a:t> 정보를 제공할 수 있도록 법률 및 정책에 대한 교육을 제공하십시오</a:t>
            </a:r>
            <a:r>
              <a:rPr lang="en-US" altLang="ko-KR" sz="2200" dirty="0">
                <a:solidFill>
                  <a:srgbClr val="000000"/>
                </a:solidFill>
              </a:rPr>
              <a:t>.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en-US" altLang="ko-KR" sz="2200" dirty="0">
              <a:solidFill>
                <a:srgbClr val="000000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200" dirty="0">
                <a:solidFill>
                  <a:srgbClr val="000000"/>
                </a:solidFill>
              </a:rPr>
              <a:t>• </a:t>
            </a:r>
            <a:r>
              <a:rPr lang="ko-KR" altLang="en-US" sz="2200" dirty="0">
                <a:solidFill>
                  <a:srgbClr val="000000"/>
                </a:solidFill>
              </a:rPr>
              <a:t>지역사회 내의 지방 역량</a:t>
            </a:r>
            <a:r>
              <a:rPr lang="en-US" altLang="ko-KR" sz="2200" dirty="0">
                <a:solidFill>
                  <a:srgbClr val="000000"/>
                </a:solidFill>
              </a:rPr>
              <a:t>, </a:t>
            </a:r>
            <a:r>
              <a:rPr lang="ko-KR" altLang="en-US" sz="2200" dirty="0">
                <a:solidFill>
                  <a:srgbClr val="000000"/>
                </a:solidFill>
              </a:rPr>
              <a:t>통제 및 인프라 구축을 목표로 세우십시오</a:t>
            </a:r>
            <a:r>
              <a:rPr lang="en-US" altLang="ko-KR" sz="2200" dirty="0">
                <a:solidFill>
                  <a:srgbClr val="000000"/>
                </a:solidFill>
              </a:rPr>
              <a:t>.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en-US" altLang="ko-KR" sz="2200" dirty="0">
              <a:solidFill>
                <a:srgbClr val="000000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200" dirty="0">
                <a:solidFill>
                  <a:srgbClr val="000000"/>
                </a:solidFill>
              </a:rPr>
              <a:t>• </a:t>
            </a:r>
            <a:r>
              <a:rPr lang="ko-KR" altLang="en-US" sz="2200" dirty="0">
                <a:solidFill>
                  <a:srgbClr val="000000"/>
                </a:solidFill>
              </a:rPr>
              <a:t>시스템 개선을 위해 연간 정책 계획하기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ko-KR" altLang="en-US" sz="2200" dirty="0">
              <a:solidFill>
                <a:srgbClr val="000000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200" dirty="0">
                <a:solidFill>
                  <a:srgbClr val="000000"/>
                </a:solidFill>
              </a:rPr>
              <a:t>• </a:t>
            </a:r>
            <a:r>
              <a:rPr lang="ko-KR" altLang="en-US" sz="2200" dirty="0">
                <a:solidFill>
                  <a:srgbClr val="000000"/>
                </a:solidFill>
              </a:rPr>
              <a:t>지방</a:t>
            </a:r>
            <a:r>
              <a:rPr lang="en-US" altLang="ko-KR" sz="2200" dirty="0">
                <a:solidFill>
                  <a:srgbClr val="000000"/>
                </a:solidFill>
              </a:rPr>
              <a:t>, </a:t>
            </a:r>
            <a:r>
              <a:rPr lang="ko-KR" altLang="en-US" sz="2200" dirty="0">
                <a:solidFill>
                  <a:srgbClr val="000000"/>
                </a:solidFill>
              </a:rPr>
              <a:t>주 및 전국 조직과 유익한 파트너십을 구축하십시오</a:t>
            </a:r>
            <a:r>
              <a:rPr lang="en-US" altLang="ko-KR" sz="2200" dirty="0">
                <a:solidFill>
                  <a:srgbClr val="000000"/>
                </a:solidFill>
              </a:rPr>
              <a:t>.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en-US" altLang="ko-KR" sz="2200" dirty="0">
              <a:solidFill>
                <a:srgbClr val="000000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200" dirty="0">
                <a:solidFill>
                  <a:srgbClr val="000000"/>
                </a:solidFill>
              </a:rPr>
              <a:t>• </a:t>
            </a:r>
            <a:r>
              <a:rPr lang="ko-KR" altLang="en-US" sz="2200" dirty="0">
                <a:solidFill>
                  <a:srgbClr val="000000"/>
                </a:solidFill>
              </a:rPr>
              <a:t>정부 간 상담에 대한 특정 연수 및 기술 지원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ko-KR" altLang="en-US" sz="2200" dirty="0">
              <a:solidFill>
                <a:srgbClr val="000000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200" dirty="0">
                <a:solidFill>
                  <a:srgbClr val="000000"/>
                </a:solidFill>
              </a:rPr>
              <a:t>• </a:t>
            </a:r>
            <a:r>
              <a:rPr lang="ko-KR" altLang="en-US" sz="2200" dirty="0">
                <a:solidFill>
                  <a:srgbClr val="000000"/>
                </a:solidFill>
              </a:rPr>
              <a:t>가정폭력 예방 서비스법</a:t>
            </a:r>
            <a:r>
              <a:rPr lang="en-US" altLang="ko-KR" sz="2200" dirty="0">
                <a:solidFill>
                  <a:srgbClr val="000000"/>
                </a:solidFill>
              </a:rPr>
              <a:t>(FVPSA) </a:t>
            </a:r>
            <a:r>
              <a:rPr lang="ko-KR" altLang="en-US" sz="2200" dirty="0">
                <a:solidFill>
                  <a:srgbClr val="000000"/>
                </a:solidFill>
              </a:rPr>
              <a:t>서비스에 참여</a:t>
            </a:r>
            <a:endParaRPr lang="en-US" altLang="ko-KR" sz="2200" dirty="0">
              <a:solidFill>
                <a:srgbClr val="000000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ko-KR" altLang="en-US" sz="2200" dirty="0">
              <a:solidFill>
                <a:srgbClr val="000000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200" dirty="0">
                <a:solidFill>
                  <a:srgbClr val="000000"/>
                </a:solidFill>
              </a:rPr>
              <a:t>• </a:t>
            </a:r>
            <a:r>
              <a:rPr lang="ko-KR" altLang="en-US" sz="2200" dirty="0">
                <a:solidFill>
                  <a:srgbClr val="000000"/>
                </a:solidFill>
              </a:rPr>
              <a:t>사전 </a:t>
            </a:r>
            <a:r>
              <a:rPr lang="en-US" altLang="ko-KR" sz="2200" dirty="0">
                <a:solidFill>
                  <a:srgbClr val="000000"/>
                </a:solidFill>
              </a:rPr>
              <a:t>AFN </a:t>
            </a:r>
            <a:r>
              <a:rPr lang="ko-KR" altLang="en-US" sz="2200" dirty="0">
                <a:solidFill>
                  <a:srgbClr val="000000"/>
                </a:solidFill>
              </a:rPr>
              <a:t>연례 유니티 미팅 </a:t>
            </a:r>
            <a:r>
              <a:rPr lang="en-US" altLang="ko-KR" sz="2200" dirty="0">
                <a:solidFill>
                  <a:srgbClr val="000000"/>
                </a:solidFill>
              </a:rPr>
              <a:t>(Pre-AFN Unity Meetings)</a:t>
            </a:r>
            <a:r>
              <a:rPr lang="ko-KR" altLang="en-US" sz="2200" dirty="0">
                <a:solidFill>
                  <a:srgbClr val="000000"/>
                </a:solidFill>
              </a:rPr>
              <a:t>에 참가하십시오</a:t>
            </a:r>
            <a:r>
              <a:rPr lang="en-US" altLang="ko-KR" sz="2200" dirty="0">
                <a:solidFill>
                  <a:srgbClr val="000000"/>
                </a:solidFill>
              </a:rPr>
              <a:t>.</a:t>
            </a:r>
            <a:endParaRPr lang="ko-KR" altLang="en-US" sz="2200" dirty="0">
              <a:solidFill>
                <a:srgbClr val="000000"/>
              </a:solidFill>
            </a:endParaRPr>
          </a:p>
        </p:txBody>
      </p:sp>
      <p:sp>
        <p:nvSpPr>
          <p:cNvPr id="263" name="Google Shape;263;p17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정책 개발 및 시스템 옹호</a:t>
            </a:r>
            <a:r>
              <a:rPr lang="en-US" altLang="ko-KR" dirty="0"/>
              <a:t>/ </a:t>
            </a:r>
            <a:r>
              <a:rPr lang="ko-KR" altLang="en-US" dirty="0"/>
              <a:t>참여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>
            <a:spLocks noGrp="1"/>
          </p:cNvSpPr>
          <p:nvPr>
            <p:ph type="body" idx="2"/>
          </p:nvPr>
        </p:nvSpPr>
        <p:spPr>
          <a:xfrm>
            <a:off x="457200" y="1993028"/>
            <a:ext cx="4040188" cy="416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74320" lvl="0" indent="-228600">
              <a:spcBef>
                <a:spcPts val="0"/>
              </a:spcBef>
              <a:buSzPct val="100000"/>
            </a:pPr>
            <a:r>
              <a:rPr lang="en-US" sz="4000" dirty="0">
                <a:solidFill>
                  <a:schemeClr val="accent6"/>
                </a:solidFill>
              </a:rPr>
              <a:t>	</a:t>
            </a:r>
            <a:r>
              <a:rPr lang="en-US" sz="3400" dirty="0">
                <a:solidFill>
                  <a:schemeClr val="accent6"/>
                </a:solidFill>
              </a:rPr>
              <a:t>Alaska Native Women’s Resource Center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sz="3400" dirty="0">
                <a:solidFill>
                  <a:schemeClr val="accent6"/>
                </a:solidFill>
              </a:rPr>
              <a:t> (</a:t>
            </a:r>
            <a:r>
              <a:rPr lang="ko-KR" altLang="en-US" sz="3400" dirty="0">
                <a:solidFill>
                  <a:schemeClr val="accent6"/>
                </a:solidFill>
              </a:rPr>
              <a:t>알래스카 원주민 여성 자원 센터</a:t>
            </a:r>
            <a:r>
              <a:rPr lang="en-US" altLang="ko-KR" sz="3400" dirty="0">
                <a:solidFill>
                  <a:schemeClr val="accent6"/>
                </a:solidFill>
              </a:rPr>
              <a:t>)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en-US" sz="3400" dirty="0">
              <a:solidFill>
                <a:schemeClr val="accent6"/>
              </a:solidFill>
            </a:endParaRPr>
          </a:p>
          <a:p>
            <a:pPr marL="274320" lvl="0" indent="-228600">
              <a:spcBef>
                <a:spcPts val="0"/>
              </a:spcBef>
              <a:buSzPct val="100000"/>
            </a:pPr>
            <a:r>
              <a:rPr lang="en-US" sz="3400" dirty="0">
                <a:solidFill>
                  <a:schemeClr val="accent6"/>
                </a:solidFill>
              </a:rPr>
              <a:t>	National Indigenous Women’s Resource Center 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sz="3400" dirty="0">
                <a:solidFill>
                  <a:schemeClr val="accent6"/>
                </a:solidFill>
              </a:rPr>
              <a:t>(</a:t>
            </a:r>
            <a:r>
              <a:rPr lang="ko-KR" altLang="en-US" sz="3400" dirty="0">
                <a:solidFill>
                  <a:schemeClr val="accent6"/>
                </a:solidFill>
              </a:rPr>
              <a:t>전국 원주민 여성 자원 센터</a:t>
            </a:r>
            <a:r>
              <a:rPr lang="en-US" altLang="ko-KR" sz="3400" dirty="0">
                <a:solidFill>
                  <a:schemeClr val="accent6"/>
                </a:solidFill>
              </a:rPr>
              <a:t>)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en-US" sz="3400" dirty="0">
              <a:solidFill>
                <a:schemeClr val="accent6"/>
              </a:solidFill>
            </a:endParaRPr>
          </a:p>
          <a:p>
            <a:pPr marL="274320" lvl="0" indent="-228600">
              <a:spcBef>
                <a:spcPts val="0"/>
              </a:spcBef>
              <a:buSzPct val="100000"/>
            </a:pPr>
            <a:r>
              <a:rPr lang="en-US" sz="3400" dirty="0">
                <a:solidFill>
                  <a:schemeClr val="accent6"/>
                </a:solidFill>
              </a:rPr>
              <a:t>Indian Law Resource Center (</a:t>
            </a:r>
            <a:r>
              <a:rPr lang="ko-KR" altLang="en-US" sz="3400" dirty="0">
                <a:solidFill>
                  <a:schemeClr val="accent6"/>
                </a:solidFill>
              </a:rPr>
              <a:t>인도 법률 자료 센터</a:t>
            </a:r>
            <a:r>
              <a:rPr lang="en-US" altLang="ko-KR" sz="3400" dirty="0">
                <a:solidFill>
                  <a:schemeClr val="accent6"/>
                </a:solidFill>
              </a:rPr>
              <a:t>)</a:t>
            </a:r>
            <a:endParaRPr sz="3400" dirty="0"/>
          </a:p>
        </p:txBody>
      </p:sp>
      <p:sp>
        <p:nvSpPr>
          <p:cNvPr id="112" name="Google Shape;112;p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en-US" dirty="0"/>
              <a:t>AKNWRC </a:t>
            </a:r>
            <a:r>
              <a:rPr lang="ko-KR" altLang="en-US" dirty="0"/>
              <a:t>창립자</a:t>
            </a:r>
            <a:r>
              <a:rPr lang="en-US" dirty="0"/>
              <a:t>/ </a:t>
            </a:r>
            <a:r>
              <a:rPr lang="ko-KR" altLang="en-US" dirty="0"/>
              <a:t>파트너</a:t>
            </a:r>
            <a:br>
              <a:rPr lang="en-US" dirty="0"/>
            </a:br>
            <a:endParaRPr cap="none" dirty="0"/>
          </a:p>
        </p:txBody>
      </p:sp>
      <p:pic>
        <p:nvPicPr>
          <p:cNvPr id="113" name="Google Shape;113;p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0484" y="1722438"/>
            <a:ext cx="4041775" cy="21185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4720484" y="4034971"/>
            <a:ext cx="4041777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ko-KR" altLang="en-US" sz="2200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운영위원회는 알래스카 원주민 마을의 여성에 대한 가정폭력과 폭력을 다루기 위해 주 전역에서 온 마을에 기반을 둔 옹호자들이다</a:t>
            </a:r>
            <a:r>
              <a:rPr lang="en-US" altLang="ko-KR" sz="2200" dirty="0">
                <a:solidFill>
                  <a:schemeClr val="accent6"/>
                </a:solidFill>
                <a:latin typeface="Gill Sans"/>
                <a:ea typeface="Gill Sans"/>
                <a:cs typeface="Gill Sans"/>
                <a:sym typeface="Gill Sans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1" indent="-182880">
              <a:spcBef>
                <a:spcPts val="0"/>
              </a:spcBef>
              <a:buSzPts val="2400"/>
            </a:pPr>
            <a:r>
              <a:rPr lang="en-US" altLang="ko-KR" sz="2400" dirty="0">
                <a:solidFill>
                  <a:srgbClr val="000000"/>
                </a:solidFill>
              </a:rPr>
              <a:t>AKNWRC</a:t>
            </a:r>
            <a:r>
              <a:rPr lang="ko-KR" altLang="en-US" sz="2400" dirty="0">
                <a:solidFill>
                  <a:srgbClr val="000000"/>
                </a:solidFill>
              </a:rPr>
              <a:t>의 리스트서브에 추가되기 위해 등록하십시오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</a:p>
          <a:p>
            <a:pPr marL="548640" lvl="1" indent="-182880">
              <a:spcBef>
                <a:spcPts val="0"/>
              </a:spcBef>
              <a:buSzPts val="2400"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365760" lvl="1" indent="0">
              <a:spcBef>
                <a:spcPts val="0"/>
              </a:spcBef>
              <a:buSzPts val="2400"/>
              <a:buNone/>
            </a:pPr>
            <a:r>
              <a:rPr lang="en-US" altLang="ko-KR" sz="2400" dirty="0">
                <a:solidFill>
                  <a:srgbClr val="000000"/>
                </a:solidFill>
              </a:rPr>
              <a:t>• </a:t>
            </a:r>
            <a:r>
              <a:rPr lang="ko-KR" altLang="en-US" sz="2400" dirty="0">
                <a:solidFill>
                  <a:srgbClr val="000000"/>
                </a:solidFill>
              </a:rPr>
              <a:t>마을</a:t>
            </a:r>
            <a:r>
              <a:rPr lang="en-US" altLang="ko-KR" sz="2400" dirty="0">
                <a:solidFill>
                  <a:srgbClr val="000000"/>
                </a:solidFill>
              </a:rPr>
              <a:t>(village)</a:t>
            </a:r>
            <a:r>
              <a:rPr lang="ko-KR" altLang="en-US" sz="2400" dirty="0">
                <a:solidFill>
                  <a:srgbClr val="000000"/>
                </a:solidFill>
              </a:rPr>
              <a:t>의 지원을 요청하십시오</a:t>
            </a:r>
            <a:r>
              <a:rPr lang="en-US" altLang="ko-KR" sz="2400" dirty="0">
                <a:solidFill>
                  <a:srgbClr val="000000"/>
                </a:solidFill>
              </a:rPr>
              <a:t>. </a:t>
            </a:r>
          </a:p>
          <a:p>
            <a:pPr marL="365760" lvl="1" indent="0">
              <a:spcBef>
                <a:spcPts val="0"/>
              </a:spcBef>
              <a:buSzPts val="2400"/>
              <a:buNone/>
            </a:pPr>
            <a:endParaRPr lang="en-US" altLang="ko-KR" sz="2400" dirty="0">
              <a:solidFill>
                <a:srgbClr val="000000"/>
              </a:solidFill>
            </a:endParaRPr>
          </a:p>
          <a:p>
            <a:pPr marL="365760" lvl="1" indent="0">
              <a:spcBef>
                <a:spcPts val="0"/>
              </a:spcBef>
              <a:buSzPts val="2400"/>
              <a:buNone/>
            </a:pPr>
            <a:r>
              <a:rPr lang="en-US" altLang="ko-KR" sz="2400" dirty="0">
                <a:solidFill>
                  <a:srgbClr val="000000"/>
                </a:solidFill>
              </a:rPr>
              <a:t>• </a:t>
            </a:r>
            <a:r>
              <a:rPr lang="ko-KR" altLang="en-US" sz="2400" dirty="0">
                <a:solidFill>
                  <a:srgbClr val="000000"/>
                </a:solidFill>
              </a:rPr>
              <a:t>지역 회의에 참석하십시오</a:t>
            </a:r>
            <a:endParaRPr lang="en-US" altLang="ko-KR" sz="2400" dirty="0">
              <a:solidFill>
                <a:srgbClr val="000000"/>
              </a:solidFill>
            </a:endParaRPr>
          </a:p>
          <a:p>
            <a:pPr marL="365760" lvl="1" indent="0">
              <a:spcBef>
                <a:spcPts val="0"/>
              </a:spcBef>
              <a:buSzPts val="2400"/>
              <a:buNone/>
            </a:pPr>
            <a:endParaRPr lang="ko-KR" altLang="en-US" sz="2400" dirty="0">
              <a:solidFill>
                <a:srgbClr val="000000"/>
              </a:solidFill>
            </a:endParaRPr>
          </a:p>
          <a:p>
            <a:pPr marL="365760" lvl="1" indent="0">
              <a:spcBef>
                <a:spcPts val="0"/>
              </a:spcBef>
              <a:buSzPts val="2400"/>
              <a:buNone/>
            </a:pPr>
            <a:r>
              <a:rPr lang="en-US" altLang="ko-KR" sz="2400" dirty="0">
                <a:solidFill>
                  <a:srgbClr val="000000"/>
                </a:solidFill>
              </a:rPr>
              <a:t>• </a:t>
            </a:r>
            <a:r>
              <a:rPr lang="ko-KR" altLang="en-US" sz="2400" dirty="0">
                <a:solidFill>
                  <a:srgbClr val="000000"/>
                </a:solidFill>
              </a:rPr>
              <a:t>사전 </a:t>
            </a:r>
            <a:r>
              <a:rPr lang="en-US" altLang="ko-KR" sz="2400" dirty="0">
                <a:solidFill>
                  <a:srgbClr val="000000"/>
                </a:solidFill>
              </a:rPr>
              <a:t>AFN Unity </a:t>
            </a:r>
            <a:r>
              <a:rPr lang="ko-KR" altLang="en-US" sz="2400" dirty="0">
                <a:solidFill>
                  <a:srgbClr val="000000"/>
                </a:solidFill>
              </a:rPr>
              <a:t>미팅 참석하십시오</a:t>
            </a:r>
            <a:endParaRPr lang="en-US" altLang="ko-KR" sz="2400" dirty="0">
              <a:solidFill>
                <a:srgbClr val="000000"/>
              </a:solidFill>
            </a:endParaRPr>
          </a:p>
          <a:p>
            <a:pPr marL="365760" lvl="1" indent="0">
              <a:spcBef>
                <a:spcPts val="0"/>
              </a:spcBef>
              <a:buSzPts val="2400"/>
              <a:buNone/>
            </a:pPr>
            <a:endParaRPr lang="ko-KR" altLang="en-US" sz="2400" dirty="0">
              <a:solidFill>
                <a:srgbClr val="000000"/>
              </a:solidFill>
            </a:endParaRPr>
          </a:p>
          <a:p>
            <a:pPr marL="365760" lvl="1" indent="0">
              <a:spcBef>
                <a:spcPts val="0"/>
              </a:spcBef>
              <a:buSzPts val="2400"/>
              <a:buNone/>
            </a:pPr>
            <a:r>
              <a:rPr lang="en-US" altLang="ko-KR" sz="2400" dirty="0">
                <a:solidFill>
                  <a:srgbClr val="000000"/>
                </a:solidFill>
              </a:rPr>
              <a:t>• NCAI </a:t>
            </a:r>
            <a:r>
              <a:rPr lang="ko-KR" altLang="en-US" sz="2400" dirty="0">
                <a:solidFill>
                  <a:srgbClr val="000000"/>
                </a:solidFill>
              </a:rPr>
              <a:t>일 년 중간</a:t>
            </a:r>
            <a:r>
              <a:rPr lang="en-US" altLang="ko-KR" sz="2400" dirty="0">
                <a:solidFill>
                  <a:srgbClr val="000000"/>
                </a:solidFill>
              </a:rPr>
              <a:t>(mid-year)</a:t>
            </a:r>
            <a:r>
              <a:rPr lang="ko-KR" altLang="en-US" sz="2400" dirty="0">
                <a:solidFill>
                  <a:srgbClr val="000000"/>
                </a:solidFill>
              </a:rPr>
              <a:t> 및 연례 알래스카 리더 코커스에</a:t>
            </a:r>
            <a:r>
              <a:rPr lang="en-US" altLang="ko-KR" sz="2400" dirty="0">
                <a:solidFill>
                  <a:srgbClr val="000000"/>
                </a:solidFill>
              </a:rPr>
              <a:t>(Annual Alaska Leaders Caucus)</a:t>
            </a:r>
            <a:r>
              <a:rPr lang="ko-KR" altLang="en-US" sz="2400" dirty="0">
                <a:solidFill>
                  <a:srgbClr val="000000"/>
                </a:solidFill>
              </a:rPr>
              <a:t> 참석하십시오</a:t>
            </a:r>
            <a:r>
              <a:rPr lang="en-US" altLang="ko-KR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69" name="Google Shape;269;p1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36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연결을 유지하거나 </a:t>
            </a:r>
            <a:br>
              <a:rPr lang="en-US" altLang="ko-KR" dirty="0"/>
            </a:br>
            <a:r>
              <a:rPr lang="ko-KR" altLang="en-US" dirty="0"/>
              <a:t>기술 지원을 요청하는 방법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>
            <a:spLocks noGrp="1"/>
          </p:cNvSpPr>
          <p:nvPr>
            <p:ph type="title" idx="4294967295"/>
          </p:nvPr>
        </p:nvSpPr>
        <p:spPr>
          <a:xfrm>
            <a:off x="1543662" y="1939987"/>
            <a:ext cx="5731328" cy="316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accent6"/>
              </a:buClr>
              <a:buSzPts val="5000"/>
            </a:pPr>
            <a:r>
              <a:rPr lang="ko-KR" altLang="en-US" sz="4400" b="1" dirty="0">
                <a:solidFill>
                  <a:schemeClr val="accent6"/>
                </a:solidFill>
              </a:rPr>
              <a:t>질문</a:t>
            </a:r>
            <a:br>
              <a:rPr lang="ko-KR" altLang="en-US" sz="4400" b="1" dirty="0">
                <a:solidFill>
                  <a:schemeClr val="accent6"/>
                </a:solidFill>
              </a:rPr>
            </a:br>
            <a:r>
              <a:rPr lang="ko-KR" altLang="en-US" sz="4400" b="1" dirty="0">
                <a:solidFill>
                  <a:schemeClr val="accent6"/>
                </a:solidFill>
              </a:rPr>
              <a:t>코멘트</a:t>
            </a:r>
            <a:r>
              <a:rPr lang="en-US" altLang="ko-KR" sz="4400" b="1" dirty="0">
                <a:solidFill>
                  <a:schemeClr val="accent6"/>
                </a:solidFill>
              </a:rPr>
              <a:t>/ </a:t>
            </a:r>
            <a:r>
              <a:rPr lang="ko-KR" altLang="en-US" sz="4400" b="1" dirty="0">
                <a:solidFill>
                  <a:schemeClr val="accent6"/>
                </a:solidFill>
              </a:rPr>
              <a:t>의견</a:t>
            </a:r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07" y="4396427"/>
            <a:ext cx="3102428" cy="2281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 descr="Kake-Poster-PRINT.pdf"/>
          <p:cNvPicPr preferRelativeResize="0"/>
          <p:nvPr/>
        </p:nvPicPr>
        <p:blipFill rotWithShape="1">
          <a:blip r:embed="rId4">
            <a:alphaModFix/>
          </a:blip>
          <a:srcRect l="-20916" r="-20917"/>
          <a:stretch/>
        </p:blipFill>
        <p:spPr>
          <a:xfrm>
            <a:off x="5127170" y="159356"/>
            <a:ext cx="4568923" cy="247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 descr="Emmo-Poster.jpg"/>
          <p:cNvPicPr preferRelativeResize="0"/>
          <p:nvPr/>
        </p:nvPicPr>
        <p:blipFill rotWithShape="1">
          <a:blip r:embed="rId5">
            <a:alphaModFix/>
          </a:blip>
          <a:srcRect l="-20856" r="-20856"/>
          <a:stretch/>
        </p:blipFill>
        <p:spPr>
          <a:xfrm>
            <a:off x="-499964" y="159356"/>
            <a:ext cx="4040188" cy="2355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5099" y="4396427"/>
            <a:ext cx="2973067" cy="22779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05B9E-8685-42DB-9536-D2A36EADE5EB}"/>
              </a:ext>
            </a:extLst>
          </p:cNvPr>
          <p:cNvSpPr txBox="1"/>
          <p:nvPr/>
        </p:nvSpPr>
        <p:spPr>
          <a:xfrm>
            <a:off x="245834" y="4104861"/>
            <a:ext cx="289493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6"/>
                </a:solidFill>
              </a:rPr>
              <a:t>가케</a:t>
            </a:r>
            <a:r>
              <a:rPr lang="en-US" altLang="ko-KR" b="1" dirty="0">
                <a:solidFill>
                  <a:schemeClr val="accent6"/>
                </a:solidFill>
              </a:rPr>
              <a:t>(</a:t>
            </a:r>
            <a:r>
              <a:rPr lang="en-US" altLang="ko-KR" b="1" dirty="0" err="1">
                <a:solidFill>
                  <a:schemeClr val="accent6"/>
                </a:solidFill>
              </a:rPr>
              <a:t>Kake</a:t>
            </a:r>
            <a:r>
              <a:rPr lang="en-US" altLang="ko-KR" b="1" dirty="0">
                <a:solidFill>
                  <a:schemeClr val="accent6"/>
                </a:solidFill>
              </a:rPr>
              <a:t>) </a:t>
            </a:r>
            <a:r>
              <a:rPr lang="ko-KR" altLang="en-US" b="1" dirty="0">
                <a:solidFill>
                  <a:schemeClr val="accent6"/>
                </a:solidFill>
              </a:rPr>
              <a:t>조직화된 마을을 위해</a:t>
            </a:r>
            <a:endParaRPr lang="en-US" altLang="ko-KR" b="1" dirty="0">
              <a:solidFill>
                <a:schemeClr val="accent6"/>
              </a:solidFill>
            </a:endParaRPr>
          </a:p>
          <a:p>
            <a:r>
              <a:rPr lang="ko-KR" altLang="en-US" b="1" dirty="0">
                <a:solidFill>
                  <a:schemeClr val="accent6"/>
                </a:solidFill>
              </a:rPr>
              <a:t> 개발된 포스터 개발된 포스터</a:t>
            </a:r>
            <a:endParaRPr lang="en-US" altLang="ko-KR" b="1" dirty="0">
              <a:solidFill>
                <a:schemeClr val="accent6"/>
              </a:solidFill>
            </a:endParaRPr>
          </a:p>
          <a:p>
            <a:endParaRPr lang="en-US" altLang="ko-KR" dirty="0"/>
          </a:p>
          <a:p>
            <a:r>
              <a:rPr lang="ko-KR" altLang="en-US" b="1" dirty="0"/>
              <a:t>서로의 존중은 좋습니다</a:t>
            </a:r>
            <a:r>
              <a:rPr lang="en-US" b="1" dirty="0"/>
              <a:t>!</a:t>
            </a:r>
          </a:p>
          <a:p>
            <a:r>
              <a:rPr lang="ko-KR" altLang="en-US" dirty="0"/>
              <a:t>우리는 우리의 공동체를 알고 있고 우리 사람들을 위해 더 안전한 미래를 만들 수 있다</a:t>
            </a:r>
            <a:r>
              <a:rPr lang="en-US" dirty="0"/>
              <a:t>. </a:t>
            </a:r>
          </a:p>
          <a:p>
            <a:r>
              <a:rPr lang="ko-KR" altLang="en-US" b="1" dirty="0"/>
              <a:t>가케</a:t>
            </a:r>
            <a:r>
              <a:rPr lang="en-US" b="1" dirty="0"/>
              <a:t>(</a:t>
            </a:r>
            <a:r>
              <a:rPr lang="en-US" b="1" dirty="0" err="1"/>
              <a:t>Kake</a:t>
            </a:r>
            <a:r>
              <a:rPr lang="en-US" b="1" dirty="0"/>
              <a:t>) </a:t>
            </a:r>
            <a:r>
              <a:rPr lang="ko-KR" altLang="en-US" b="1" dirty="0"/>
              <a:t>마을의 가정폭력에 대해 논의하고 싶으시면</a:t>
            </a:r>
            <a:r>
              <a:rPr lang="en-US" b="1" dirty="0"/>
              <a:t> 907-785-6471</a:t>
            </a:r>
            <a:r>
              <a:rPr lang="ko-KR" altLang="en-US" b="1" dirty="0"/>
              <a:t>로 전화하십시오</a:t>
            </a:r>
            <a:r>
              <a:rPr lang="en-US" b="1" dirty="0"/>
              <a:t>.</a:t>
            </a:r>
          </a:p>
          <a:p>
            <a:endParaRPr lang="en-US" altLang="ko-KR" dirty="0">
              <a:solidFill>
                <a:schemeClr val="accent6"/>
              </a:solidFill>
            </a:endParaRPr>
          </a:p>
          <a:p>
            <a:endParaRPr lang="ko-KR" alt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71C196-57D6-442C-94F7-F430A11230F3}"/>
              </a:ext>
            </a:extLst>
          </p:cNvPr>
          <p:cNvSpPr txBox="1"/>
          <p:nvPr/>
        </p:nvSpPr>
        <p:spPr>
          <a:xfrm>
            <a:off x="2961861" y="179614"/>
            <a:ext cx="28949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Kotzebue </a:t>
            </a:r>
            <a:r>
              <a:rPr lang="ko-KR" altLang="en-US" b="1" dirty="0">
                <a:latin typeface="+mj-ea"/>
                <a:ea typeface="+mj-ea"/>
              </a:rPr>
              <a:t>원주민 마을에서 주최하는 나나 지역</a:t>
            </a:r>
            <a:r>
              <a:rPr lang="en-US" altLang="ko-KR" b="1" dirty="0">
                <a:latin typeface="+mj-ea"/>
                <a:ea typeface="+mj-ea"/>
              </a:rPr>
              <a:t>( Nana Region)</a:t>
            </a:r>
            <a:r>
              <a:rPr lang="ko-KR" altLang="en-US" b="1" dirty="0">
                <a:latin typeface="+mj-ea"/>
                <a:ea typeface="+mj-ea"/>
              </a:rPr>
              <a:t>을 위해 개발된 전단</a:t>
            </a:r>
          </a:p>
          <a:p>
            <a:r>
              <a:rPr lang="ko-KR" altLang="en-US" dirty="0">
                <a:latin typeface="+mj-ea"/>
                <a:ea typeface="+mj-ea"/>
              </a:rPr>
              <a:t>더 나은 삶을 위해 같이 일하기</a:t>
            </a:r>
            <a:endParaRPr lang="en-US" altLang="ko-KR" dirty="0">
              <a:latin typeface="+mj-ea"/>
              <a:ea typeface="+mj-ea"/>
            </a:endParaRPr>
          </a:p>
          <a:p>
            <a:pPr marL="76200" indent="0">
              <a:buNone/>
            </a:pPr>
            <a:r>
              <a:rPr lang="ko-KR" altLang="en-US" b="1" dirty="0"/>
              <a:t>내용</a:t>
            </a:r>
            <a:r>
              <a:rPr lang="en-US" altLang="ko-KR" b="1" dirty="0"/>
              <a:t>: </a:t>
            </a:r>
            <a:r>
              <a:rPr lang="ko-KR" altLang="en-US" b="1" dirty="0"/>
              <a:t>나나 지역</a:t>
            </a:r>
            <a:r>
              <a:rPr lang="en-US" altLang="ko-KR" b="1" dirty="0"/>
              <a:t>(Nana Region)</a:t>
            </a:r>
          </a:p>
          <a:p>
            <a:pPr marL="76200" indent="0">
              <a:buNone/>
            </a:pPr>
            <a:r>
              <a:rPr lang="ko-KR" altLang="en-US" b="1" dirty="0"/>
              <a:t>장소</a:t>
            </a:r>
            <a:r>
              <a:rPr lang="en-US" altLang="ko-KR" b="1" dirty="0"/>
              <a:t>: 2016</a:t>
            </a:r>
            <a:r>
              <a:rPr lang="ko-KR" altLang="en-US" b="1" dirty="0"/>
              <a:t>년 </a:t>
            </a:r>
            <a:r>
              <a:rPr lang="en-US" altLang="ko-KR" b="1" dirty="0"/>
              <a:t>4</a:t>
            </a:r>
            <a:r>
              <a:rPr lang="ko-KR" altLang="en-US" b="1" dirty="0"/>
              <a:t>월 </a:t>
            </a:r>
            <a:r>
              <a:rPr lang="en-US" altLang="ko-KR" b="1" dirty="0"/>
              <a:t>20</a:t>
            </a:r>
            <a:r>
              <a:rPr lang="ko-KR" altLang="en-US" b="1" dirty="0"/>
              <a:t>일</a:t>
            </a:r>
            <a:r>
              <a:rPr lang="en-US" altLang="ko-KR" b="1" dirty="0"/>
              <a:t>-21</a:t>
            </a:r>
            <a:r>
              <a:rPr lang="ko-KR" altLang="en-US" b="1" dirty="0"/>
              <a:t>일</a:t>
            </a:r>
          </a:p>
          <a:p>
            <a:pPr marL="76200" indent="0">
              <a:buNone/>
            </a:pPr>
            <a:r>
              <a:rPr lang="ko-KR" altLang="en-US" b="1" dirty="0"/>
              <a:t>장소</a:t>
            </a:r>
            <a:r>
              <a:rPr lang="en-US" altLang="ko-KR" b="1" dirty="0"/>
              <a:t>: AK, </a:t>
            </a:r>
            <a:r>
              <a:rPr lang="en-US" altLang="ko-KR" b="1" dirty="0" err="1"/>
              <a:t>Koetzebuc</a:t>
            </a:r>
            <a:r>
              <a:rPr lang="en-US" altLang="ko-KR" b="1" dirty="0"/>
              <a:t>, </a:t>
            </a:r>
            <a:r>
              <a:rPr lang="en-US" altLang="ko-KR" b="1" dirty="0" err="1"/>
              <a:t>Nullagvik</a:t>
            </a:r>
            <a:r>
              <a:rPr lang="en-US" altLang="ko-KR" b="1" dirty="0"/>
              <a:t>    </a:t>
            </a:r>
            <a:r>
              <a:rPr lang="ko-KR" altLang="en-US" b="1" dirty="0"/>
              <a:t>호텔</a:t>
            </a:r>
          </a:p>
          <a:p>
            <a:pPr marL="76200" indent="0">
              <a:buNone/>
            </a:pPr>
            <a:r>
              <a:rPr lang="ko-KR" altLang="en-US" b="1" dirty="0"/>
              <a:t>리더</a:t>
            </a:r>
            <a:r>
              <a:rPr lang="en-US" altLang="ko-KR" b="1" dirty="0"/>
              <a:t>, </a:t>
            </a:r>
            <a:r>
              <a:rPr lang="ko-KR" altLang="en-US" b="1" dirty="0"/>
              <a:t>서비스 제공자 및 커뮤니티 활동가</a:t>
            </a:r>
          </a:p>
          <a:p>
            <a:pPr marL="76200" indent="0">
              <a:buNone/>
            </a:pPr>
            <a:r>
              <a:rPr lang="ko-KR" altLang="en-US" b="1" dirty="0"/>
              <a:t>자세한 내용은 </a:t>
            </a:r>
            <a:r>
              <a:rPr lang="en-US" altLang="ko-KR" b="1" dirty="0"/>
              <a:t>(907) 442-7031</a:t>
            </a:r>
            <a:r>
              <a:rPr lang="ko-KR" altLang="en-US" b="1" dirty="0"/>
              <a:t>로 전화하십시오</a:t>
            </a:r>
            <a:r>
              <a:rPr lang="en-US" altLang="ko-KR" b="1" dirty="0"/>
              <a:t>.</a:t>
            </a:r>
          </a:p>
          <a:p>
            <a:pPr marL="76200" indent="0">
              <a:buNone/>
            </a:pPr>
            <a:endParaRPr lang="en-US" altLang="ko-KR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dirty="0">
                <a:solidFill>
                  <a:schemeClr val="accent6"/>
                </a:solidFill>
              </a:rPr>
              <a:t>Alaska Native Women’s Resource Center</a:t>
            </a:r>
          </a:p>
          <a:p>
            <a:pPr marL="45720" lvl="0" indent="0" algn="ctr">
              <a:spcBef>
                <a:spcPts val="0"/>
              </a:spcBef>
              <a:buSzPts val="3000"/>
              <a:buNone/>
            </a:pPr>
            <a:r>
              <a:rPr lang="en-US" sz="3000" dirty="0">
                <a:solidFill>
                  <a:schemeClr val="accent6"/>
                </a:solidFill>
              </a:rPr>
              <a:t>(</a:t>
            </a:r>
            <a:r>
              <a:rPr lang="ko-KR" altLang="en-US" sz="3000" dirty="0">
                <a:solidFill>
                  <a:schemeClr val="accent6"/>
                </a:solidFill>
              </a:rPr>
              <a:t>알래스카 원주민 여성 자원 센터</a:t>
            </a:r>
            <a:r>
              <a:rPr lang="en-US" altLang="ko-KR" sz="3000" dirty="0">
                <a:solidFill>
                  <a:schemeClr val="accent6"/>
                </a:solidFill>
              </a:rPr>
              <a:t>)</a:t>
            </a:r>
            <a:endParaRPr sz="3000" dirty="0">
              <a:solidFill>
                <a:schemeClr val="accent6"/>
              </a:solidFill>
            </a:endParaRPr>
          </a:p>
          <a:p>
            <a:pPr marL="4572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000" dirty="0">
                <a:solidFill>
                  <a:schemeClr val="accent6"/>
                </a:solidFill>
              </a:rPr>
              <a:t>P.O. Box 80382</a:t>
            </a:r>
            <a:endParaRPr dirty="0"/>
          </a:p>
          <a:p>
            <a:pPr marL="4572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000" dirty="0">
                <a:solidFill>
                  <a:schemeClr val="accent6"/>
                </a:solidFill>
              </a:rPr>
              <a:t>Fairbanks,  Alaska 99708</a:t>
            </a:r>
            <a:endParaRPr dirty="0"/>
          </a:p>
          <a:p>
            <a:pPr marL="4572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000" dirty="0">
                <a:solidFill>
                  <a:schemeClr val="accent6"/>
                </a:solidFill>
              </a:rPr>
              <a:t> </a:t>
            </a:r>
            <a:r>
              <a:rPr lang="ko-KR" altLang="en-US" sz="3000" b="1" dirty="0">
                <a:solidFill>
                  <a:schemeClr val="accent6"/>
                </a:solidFill>
              </a:rPr>
              <a:t>전화</a:t>
            </a:r>
            <a:r>
              <a:rPr lang="en-US" sz="3000" b="1" dirty="0">
                <a:solidFill>
                  <a:schemeClr val="accent6"/>
                </a:solidFill>
              </a:rPr>
              <a:t> 907/328-3990</a:t>
            </a:r>
            <a:endParaRPr b="1" dirty="0"/>
          </a:p>
          <a:p>
            <a:pPr marL="4572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000" b="1" dirty="0">
                <a:solidFill>
                  <a:schemeClr val="accent6"/>
                </a:solidFill>
              </a:rPr>
              <a:t>Fax /</a:t>
            </a:r>
            <a:r>
              <a:rPr lang="ko-KR" altLang="en-US" sz="3000" b="1" dirty="0">
                <a:solidFill>
                  <a:schemeClr val="accent6"/>
                </a:solidFill>
              </a:rPr>
              <a:t>팩스</a:t>
            </a:r>
            <a:r>
              <a:rPr lang="en-US" sz="3000" b="1" dirty="0">
                <a:solidFill>
                  <a:schemeClr val="accent6"/>
                </a:solidFill>
              </a:rPr>
              <a:t> 1-866-287-8330 </a:t>
            </a:r>
            <a:endParaRPr sz="3000" b="1" dirty="0">
              <a:solidFill>
                <a:schemeClr val="accent6"/>
              </a:solidFill>
            </a:endParaRPr>
          </a:p>
          <a:p>
            <a:pPr marL="4572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ko-KR" altLang="en-US" sz="3600" b="1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이메일 </a:t>
            </a:r>
            <a:endParaRPr lang="en-US" altLang="ko-KR" sz="3600" b="1" dirty="0">
              <a:solidFill>
                <a:schemeClr val="accent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en-US" sz="3600" b="1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tami.jerue@aknwrc.org</a:t>
            </a:r>
            <a:endParaRPr sz="3600" b="1" dirty="0">
              <a:solidFill>
                <a:schemeClr val="accent6"/>
              </a:solidFill>
            </a:endParaRPr>
          </a:p>
          <a:p>
            <a:pPr marL="4572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rPr lang="ko-KR" altLang="en-US" sz="3600" b="1" dirty="0">
                <a:solidFill>
                  <a:schemeClr val="accent6"/>
                </a:solidFill>
              </a:rPr>
              <a:t>웹사이트 </a:t>
            </a:r>
            <a:r>
              <a:rPr lang="en-US" sz="3600" b="1" dirty="0">
                <a:solidFill>
                  <a:schemeClr val="accent6"/>
                </a:solidFill>
              </a:rPr>
              <a:t>www.aknwrc.org</a:t>
            </a:r>
          </a:p>
          <a:p>
            <a:pPr marL="45720" lvl="0" indent="0" algn="ctr" rtl="0">
              <a:spcBef>
                <a:spcPts val="600"/>
              </a:spcBef>
              <a:spcAft>
                <a:spcPts val="0"/>
              </a:spcAft>
              <a:buSzPts val="3000"/>
              <a:buNone/>
            </a:pPr>
            <a:endParaRPr sz="3000" dirty="0">
              <a:solidFill>
                <a:schemeClr val="accent6"/>
              </a:solidFill>
            </a:endParaRPr>
          </a:p>
        </p:txBody>
      </p:sp>
      <p:sp>
        <p:nvSpPr>
          <p:cNvPr id="286" name="Google Shape;286;p2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편하게 연락하세요</a:t>
            </a:r>
            <a:r>
              <a:rPr lang="en-US" altLang="ko-KR" dirty="0"/>
              <a:t>!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>
            <a:spLocks noGrp="1"/>
          </p:cNvSpPr>
          <p:nvPr>
            <p:ph type="body" idx="1"/>
          </p:nvPr>
        </p:nvSpPr>
        <p:spPr>
          <a:xfrm>
            <a:off x="380999" y="4981075"/>
            <a:ext cx="8407893" cy="139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ctr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200" dirty="0"/>
          </a:p>
          <a:p>
            <a:pPr marL="45720" lvl="0" indent="0" algn="ctr" rtl="0">
              <a:spcBef>
                <a:spcPts val="240"/>
              </a:spcBef>
              <a:spcAft>
                <a:spcPts val="0"/>
              </a:spcAft>
              <a:buSzPts val="1200"/>
              <a:buNone/>
            </a:pPr>
            <a:endParaRPr sz="1200" dirty="0"/>
          </a:p>
          <a:p>
            <a:pPr marL="45720" lvl="0" indent="0" algn="ctr">
              <a:spcBef>
                <a:spcPts val="240"/>
              </a:spcBef>
              <a:buSzPts val="1200"/>
              <a:buNone/>
            </a:pPr>
            <a:r>
              <a:rPr lang="ko-KR" altLang="en-US" sz="1200" dirty="0">
                <a:solidFill>
                  <a:schemeClr val="accent6"/>
                </a:solidFill>
              </a:rPr>
              <a:t>이 간행물은 미국 보건 및 인적 서비스부 아동</a:t>
            </a:r>
            <a:r>
              <a:rPr lang="en-US" altLang="ko-KR" sz="1200" dirty="0">
                <a:solidFill>
                  <a:schemeClr val="accent6"/>
                </a:solidFill>
              </a:rPr>
              <a:t>, </a:t>
            </a:r>
            <a:r>
              <a:rPr lang="ko-KR" altLang="en-US" sz="1200" dirty="0">
                <a:solidFill>
                  <a:schemeClr val="accent6"/>
                </a:solidFill>
              </a:rPr>
              <a:t>청소년 및 가족 관리국</a:t>
            </a:r>
            <a:r>
              <a:rPr lang="en-US" altLang="ko-KR" sz="1200" dirty="0">
                <a:solidFill>
                  <a:schemeClr val="accent6"/>
                </a:solidFill>
              </a:rPr>
              <a:t>(Administration on Children, Youth and Family), </a:t>
            </a:r>
            <a:r>
              <a:rPr lang="ko-KR" altLang="en-US" sz="1200" dirty="0">
                <a:solidFill>
                  <a:schemeClr val="accent6"/>
                </a:solidFill>
              </a:rPr>
              <a:t>가족 및 청소년 서비스국</a:t>
            </a:r>
            <a:r>
              <a:rPr lang="en-US" altLang="ko-KR" sz="1200" dirty="0">
                <a:solidFill>
                  <a:schemeClr val="accent6"/>
                </a:solidFill>
              </a:rPr>
              <a:t>(Family and Youth Services Bureau)</a:t>
            </a:r>
            <a:r>
              <a:rPr lang="ko-KR" altLang="en-US" sz="1200" dirty="0">
                <a:solidFill>
                  <a:schemeClr val="accent6"/>
                </a:solidFill>
              </a:rPr>
              <a:t>의 보조금 번호 </a:t>
            </a:r>
            <a:r>
              <a:rPr lang="en-US" altLang="ko-KR" sz="1200" dirty="0">
                <a:solidFill>
                  <a:schemeClr val="accent6"/>
                </a:solidFill>
              </a:rPr>
              <a:t>#90-EV-0454-01-00</a:t>
            </a:r>
            <a:r>
              <a:rPr lang="ko-KR" altLang="en-US" sz="1200" dirty="0">
                <a:solidFill>
                  <a:schemeClr val="accent6"/>
                </a:solidFill>
              </a:rPr>
              <a:t>에 의해 가능해졌다</a:t>
            </a:r>
            <a:r>
              <a:rPr lang="en-US" altLang="ko-KR" sz="1200" dirty="0">
                <a:solidFill>
                  <a:schemeClr val="accent6"/>
                </a:solidFill>
              </a:rPr>
              <a:t>. </a:t>
            </a:r>
            <a:r>
              <a:rPr lang="ko-KR" altLang="en-US" sz="1200" dirty="0">
                <a:solidFill>
                  <a:schemeClr val="accent6"/>
                </a:solidFill>
              </a:rPr>
              <a:t>내용은 전적으로 저자의 책임이며 반드시 미국 보건 및 인간 서비스부의 공식적인 견해를 대변하는 것은 아니다</a:t>
            </a:r>
            <a:r>
              <a:rPr lang="en-US" altLang="ko-KR" sz="1200" dirty="0">
                <a:solidFill>
                  <a:schemeClr val="accent6"/>
                </a:solidFill>
              </a:rPr>
              <a:t>.</a:t>
            </a:r>
            <a:endParaRPr sz="1200" dirty="0">
              <a:solidFill>
                <a:schemeClr val="accent6"/>
              </a:solidFill>
            </a:endParaRPr>
          </a:p>
        </p:txBody>
      </p:sp>
      <p:sp>
        <p:nvSpPr>
          <p:cNvPr id="293" name="Google Shape;293;p21"/>
          <p:cNvSpPr txBox="1">
            <a:spLocks noGrp="1"/>
          </p:cNvSpPr>
          <p:nvPr>
            <p:ph type="title"/>
          </p:nvPr>
        </p:nvSpPr>
        <p:spPr>
          <a:xfrm>
            <a:off x="232229" y="203200"/>
            <a:ext cx="8665028" cy="120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br>
              <a:rPr lang="en-US" dirty="0"/>
            </a:br>
            <a:br>
              <a:rPr lang="en-US" dirty="0"/>
            </a:br>
            <a:r>
              <a:rPr lang="en-US" sz="2000" dirty="0" err="1"/>
              <a:t>Quyana</a:t>
            </a:r>
            <a:r>
              <a:rPr lang="en-US" sz="2000" dirty="0"/>
              <a:t>    </a:t>
            </a:r>
            <a:r>
              <a:rPr lang="en-US" sz="2000" dirty="0" err="1"/>
              <a:t>Tsenaa</a:t>
            </a:r>
            <a:r>
              <a:rPr lang="en-US" sz="2000" dirty="0"/>
              <a:t>-’ii   </a:t>
            </a:r>
            <a:r>
              <a:rPr lang="en-US" sz="2000" dirty="0" err="1"/>
              <a:t>Gunalchéesh</a:t>
            </a:r>
            <a:r>
              <a:rPr lang="en-US" sz="2000" dirty="0"/>
              <a:t>   </a:t>
            </a:r>
            <a:r>
              <a:rPr lang="en-US" sz="2000" dirty="0" err="1"/>
              <a:t>Dogindihn</a:t>
            </a:r>
            <a:r>
              <a:rPr lang="en-US" sz="2000" dirty="0"/>
              <a:t>  </a:t>
            </a:r>
            <a:r>
              <a:rPr lang="en-US" sz="2000" dirty="0" err="1"/>
              <a:t>Háw’aa</a:t>
            </a:r>
            <a:r>
              <a:rPr lang="en-US" sz="2000" dirty="0"/>
              <a:t>  </a:t>
            </a:r>
            <a:r>
              <a:rPr lang="en-US" sz="2000" dirty="0" err="1"/>
              <a:t>DOIKshin</a:t>
            </a:r>
            <a:r>
              <a:rPr lang="en-US" sz="2000" dirty="0"/>
              <a:t>     Ana-</a:t>
            </a:r>
            <a:r>
              <a:rPr lang="en-US" sz="2000" dirty="0" err="1"/>
              <a:t>basee</a:t>
            </a:r>
            <a:r>
              <a:rPr lang="en-US" sz="2000" dirty="0"/>
              <a:t>’    </a:t>
            </a:r>
            <a:r>
              <a:rPr lang="en-US" sz="2000" dirty="0" err="1"/>
              <a:t>Masi-cho</a:t>
            </a:r>
            <a:r>
              <a:rPr lang="en-US" sz="2000" dirty="0"/>
              <a:t> </a:t>
            </a:r>
            <a:br>
              <a:rPr lang="en-US" b="1" dirty="0"/>
            </a:br>
            <a:r>
              <a:rPr lang="en-US" dirty="0"/>
              <a:t>       </a:t>
            </a:r>
            <a:br>
              <a:rPr lang="en-US" sz="900" dirty="0"/>
            </a:br>
            <a:endParaRPr dirty="0"/>
          </a:p>
        </p:txBody>
      </p:sp>
      <p:pic>
        <p:nvPicPr>
          <p:cNvPr id="294" name="Google Shape;294;p2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4825" y="1874337"/>
            <a:ext cx="5685183" cy="31067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876F4-CC10-429D-8641-56ABA63ED794}"/>
              </a:ext>
            </a:extLst>
          </p:cNvPr>
          <p:cNvSpPr txBox="1"/>
          <p:nvPr/>
        </p:nvSpPr>
        <p:spPr>
          <a:xfrm>
            <a:off x="6669157" y="1874337"/>
            <a:ext cx="22280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err="1"/>
              <a:t>Kenkamken</a:t>
            </a:r>
            <a:endParaRPr lang="en-US" altLang="ko-KR" sz="2400" b="1" dirty="0"/>
          </a:p>
          <a:p>
            <a:pPr algn="ctr"/>
            <a:r>
              <a:rPr lang="en-US" altLang="ko-KR" sz="2400" b="1" dirty="0"/>
              <a:t>(</a:t>
            </a:r>
            <a:r>
              <a:rPr lang="ko-KR" altLang="en-US" sz="2400" b="1" dirty="0"/>
              <a:t>사랑합니다</a:t>
            </a:r>
            <a:r>
              <a:rPr lang="en-US" altLang="ko-KR" sz="2400" b="1" dirty="0"/>
              <a:t>)</a:t>
            </a:r>
          </a:p>
          <a:p>
            <a:pPr algn="ctr"/>
            <a:r>
              <a:rPr lang="ko-KR" altLang="en-US" sz="2400" b="1" dirty="0"/>
              <a:t>그냥 단어가 아니에요</a:t>
            </a:r>
            <a:r>
              <a:rPr lang="en-US" sz="2400" b="1" dirty="0"/>
              <a:t>.</a:t>
            </a:r>
          </a:p>
          <a:p>
            <a:pPr algn="ctr"/>
            <a:r>
              <a:rPr lang="ko-KR" altLang="en-US" sz="2400" b="1" dirty="0"/>
              <a:t>우리가 사는 방식이에요</a:t>
            </a:r>
            <a:r>
              <a:rPr lang="en-US" sz="2400" b="1" dirty="0"/>
              <a:t>.</a:t>
            </a:r>
          </a:p>
          <a:p>
            <a:pPr algn="ctr"/>
            <a:endParaRPr lang="en-US" sz="2400" b="1" dirty="0"/>
          </a:p>
          <a:p>
            <a:pPr algn="ctr"/>
            <a:r>
              <a:rPr lang="ko-KR" altLang="en-US" sz="2400" b="1" dirty="0"/>
              <a:t>서로 사랑하라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380999" y="1719070"/>
            <a:ext cx="8407893" cy="487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ko-KR" altLang="en-US" sz="3200" dirty="0">
                <a:solidFill>
                  <a:schemeClr val="accent6"/>
                </a:solidFill>
              </a:rPr>
              <a:t>알래스카 원주민 부족의 가정 폭력의 격차에 대해 연방이 역사적으로 인정</a:t>
            </a:r>
            <a:r>
              <a:rPr lang="en-US" altLang="ko-KR" sz="3200" dirty="0">
                <a:solidFill>
                  <a:schemeClr val="accent6"/>
                </a:solidFill>
              </a:rPr>
              <a:t>: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3200" dirty="0">
                <a:solidFill>
                  <a:schemeClr val="accent6"/>
                </a:solidFill>
              </a:rPr>
              <a:t>• </a:t>
            </a:r>
            <a:r>
              <a:rPr lang="ko-KR" altLang="en-US" sz="3200" dirty="0">
                <a:solidFill>
                  <a:schemeClr val="accent6"/>
                </a:solidFill>
              </a:rPr>
              <a:t>고유 문제 때문에 알래스카 원주민에게 추가 지원을 제공해야 할 중요한 필요성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3200" dirty="0">
                <a:solidFill>
                  <a:schemeClr val="accent6"/>
                </a:solidFill>
              </a:rPr>
              <a:t>• </a:t>
            </a:r>
            <a:r>
              <a:rPr lang="ko-KR" altLang="en-US" sz="3200" dirty="0">
                <a:solidFill>
                  <a:schemeClr val="accent6"/>
                </a:solidFill>
              </a:rPr>
              <a:t>가전폭행 </a:t>
            </a:r>
            <a:r>
              <a:rPr lang="en-US" altLang="ko-KR" sz="3200" dirty="0">
                <a:solidFill>
                  <a:schemeClr val="accent6"/>
                </a:solidFill>
              </a:rPr>
              <a:t>DV</a:t>
            </a:r>
            <a:r>
              <a:rPr lang="ko-KR" altLang="en-US" sz="3200" dirty="0">
                <a:solidFill>
                  <a:schemeClr val="accent6"/>
                </a:solidFill>
              </a:rPr>
              <a:t>율의 격차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3200" dirty="0">
                <a:solidFill>
                  <a:schemeClr val="accent6"/>
                </a:solidFill>
              </a:rPr>
              <a:t>• </a:t>
            </a:r>
            <a:r>
              <a:rPr lang="ko-KR" altLang="en-US" sz="3200" dirty="0">
                <a:solidFill>
                  <a:schemeClr val="accent6"/>
                </a:solidFill>
              </a:rPr>
              <a:t>기본적인 자원과 법 집행 시스템 및 경찰이 없는 고립된 마을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3200" dirty="0">
                <a:solidFill>
                  <a:schemeClr val="accent6"/>
                </a:solidFill>
              </a:rPr>
              <a:t>• 229</a:t>
            </a:r>
            <a:r>
              <a:rPr lang="ko-KR" altLang="en-US" sz="3200" dirty="0">
                <a:solidFill>
                  <a:schemeClr val="accent6"/>
                </a:solidFill>
              </a:rPr>
              <a:t>개 부족과 주 내에 </a:t>
            </a:r>
            <a:r>
              <a:rPr lang="en-US" altLang="ko-KR" sz="3200" dirty="0">
                <a:solidFill>
                  <a:schemeClr val="accent6"/>
                </a:solidFill>
              </a:rPr>
              <a:t>2</a:t>
            </a:r>
            <a:r>
              <a:rPr lang="ko-KR" altLang="en-US" sz="3200" dirty="0">
                <a:solidFill>
                  <a:schemeClr val="accent6"/>
                </a:solidFill>
              </a:rPr>
              <a:t>개 뿐인 원주민 보호소</a:t>
            </a:r>
          </a:p>
          <a:p>
            <a:pPr marL="548640" lvl="1" indent="0" algn="l" rtl="0">
              <a:spcBef>
                <a:spcPts val="740"/>
              </a:spcBef>
              <a:spcAft>
                <a:spcPts val="0"/>
              </a:spcAft>
              <a:buSzPct val="100000"/>
              <a:buNone/>
            </a:pPr>
            <a:endParaRPr sz="4000" dirty="0">
              <a:solidFill>
                <a:schemeClr val="accent6"/>
              </a:solidFill>
            </a:endParaRPr>
          </a:p>
          <a:p>
            <a:pPr marL="45720" lvl="0" indent="0" algn="ctr" rtl="0">
              <a:spcBef>
                <a:spcPts val="814"/>
              </a:spcBef>
              <a:spcAft>
                <a:spcPts val="0"/>
              </a:spcAft>
              <a:buSzPct val="100000"/>
              <a:buNone/>
            </a:pP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0" y="355847"/>
            <a:ext cx="894080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" lvl="0">
              <a:buSzPts val="2800"/>
            </a:pPr>
            <a:r>
              <a:rPr lang="ko-KR" altLang="en-US" sz="2800" dirty="0"/>
              <a:t>알래스카 원주민 여성 자원 센터 </a:t>
            </a:r>
            <a:r>
              <a:rPr lang="en-US" altLang="ko-KR" sz="2800" dirty="0"/>
              <a:t>(</a:t>
            </a:r>
            <a:r>
              <a:rPr lang="en-US" sz="2800" dirty="0"/>
              <a:t>Alaska Native Women’s Resource Center)</a:t>
            </a:r>
            <a:r>
              <a:rPr lang="ko-KR" altLang="en-US" sz="2800" dirty="0"/>
              <a:t>가 왜 필요한가</a:t>
            </a:r>
            <a:r>
              <a:rPr lang="en-US" altLang="ko-KR" sz="2800" dirty="0"/>
              <a:t>?</a:t>
            </a:r>
            <a:r>
              <a:rPr lang="en-US" sz="2800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body" idx="1"/>
          </p:nvPr>
        </p:nvSpPr>
        <p:spPr>
          <a:xfrm>
            <a:off x="380999" y="1719070"/>
            <a:ext cx="8407893" cy="487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>
              <a:spcBef>
                <a:spcPts val="0"/>
              </a:spcBef>
              <a:buSzPts val="2500"/>
              <a:buNone/>
            </a:pPr>
            <a:r>
              <a:rPr lang="ko-KR" altLang="en-US" sz="2500" dirty="0">
                <a:solidFill>
                  <a:schemeClr val="accent6"/>
                </a:solidFill>
              </a:rPr>
              <a:t>프로그램 목표는 다음을 제공하기</a:t>
            </a:r>
            <a:r>
              <a:rPr lang="en-US" altLang="ko-KR" sz="2500" dirty="0">
                <a:solidFill>
                  <a:schemeClr val="accent6"/>
                </a:solidFill>
              </a:rPr>
              <a:t>:</a:t>
            </a:r>
          </a:p>
          <a:p>
            <a:pPr marL="45720" lvl="0" indent="0">
              <a:spcBef>
                <a:spcPts val="0"/>
              </a:spcBef>
              <a:buSzPts val="2500"/>
              <a:buNone/>
            </a:pPr>
            <a:endParaRPr lang="en-US" altLang="ko-KR" sz="25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ts val="2500"/>
              <a:buNone/>
            </a:pPr>
            <a:r>
              <a:rPr lang="en-US" altLang="ko-KR" sz="2500" dirty="0">
                <a:solidFill>
                  <a:schemeClr val="accent6"/>
                </a:solidFill>
              </a:rPr>
              <a:t>1. </a:t>
            </a:r>
            <a:r>
              <a:rPr lang="ko-KR" altLang="en-US" sz="2500" dirty="0">
                <a:solidFill>
                  <a:schemeClr val="accent6"/>
                </a:solidFill>
              </a:rPr>
              <a:t>기술 지원 및 교육</a:t>
            </a:r>
          </a:p>
          <a:p>
            <a:pPr marL="45720" lvl="0" indent="0">
              <a:spcBef>
                <a:spcPts val="0"/>
              </a:spcBef>
              <a:buSzPts val="2500"/>
              <a:buNone/>
            </a:pPr>
            <a:endParaRPr lang="en-US" altLang="ko-KR" sz="25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ts val="2500"/>
              <a:buNone/>
            </a:pPr>
            <a:r>
              <a:rPr lang="en-US" altLang="ko-KR" sz="2500" dirty="0">
                <a:solidFill>
                  <a:schemeClr val="accent6"/>
                </a:solidFill>
              </a:rPr>
              <a:t>2. </a:t>
            </a:r>
            <a:r>
              <a:rPr lang="ko-KR" altLang="en-US" sz="2500" dirty="0">
                <a:solidFill>
                  <a:schemeClr val="accent6"/>
                </a:solidFill>
              </a:rPr>
              <a:t>대중의 인지도 높이기</a:t>
            </a:r>
            <a:r>
              <a:rPr lang="en-US" altLang="ko-KR" sz="2500" dirty="0">
                <a:solidFill>
                  <a:schemeClr val="accent6"/>
                </a:solidFill>
              </a:rPr>
              <a:t>/ </a:t>
            </a:r>
            <a:r>
              <a:rPr lang="ko-KR" altLang="en-US" sz="2500" dirty="0">
                <a:solidFill>
                  <a:schemeClr val="accent6"/>
                </a:solidFill>
              </a:rPr>
              <a:t>자원 개발</a:t>
            </a:r>
          </a:p>
          <a:p>
            <a:pPr marL="45720" lvl="0" indent="0">
              <a:spcBef>
                <a:spcPts val="0"/>
              </a:spcBef>
              <a:buSzPts val="2500"/>
              <a:buNone/>
            </a:pPr>
            <a:endParaRPr lang="en-US" altLang="ko-KR" sz="25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ts val="2500"/>
              <a:buNone/>
            </a:pPr>
            <a:r>
              <a:rPr lang="en-US" altLang="ko-KR" sz="2500" dirty="0">
                <a:solidFill>
                  <a:schemeClr val="accent6"/>
                </a:solidFill>
              </a:rPr>
              <a:t>3. </a:t>
            </a:r>
            <a:r>
              <a:rPr lang="ko-KR" altLang="en-US" sz="2500" dirty="0">
                <a:solidFill>
                  <a:schemeClr val="accent6"/>
                </a:solidFill>
              </a:rPr>
              <a:t>정책 개발 및 시스템 옹호</a:t>
            </a:r>
            <a:r>
              <a:rPr lang="en-US" altLang="ko-KR" sz="2500" dirty="0">
                <a:solidFill>
                  <a:schemeClr val="accent6"/>
                </a:solidFill>
              </a:rPr>
              <a:t>/ </a:t>
            </a:r>
            <a:r>
              <a:rPr lang="ko-KR" altLang="en-US" sz="2500" dirty="0">
                <a:solidFill>
                  <a:schemeClr val="accent6"/>
                </a:solidFill>
              </a:rPr>
              <a:t>참여</a:t>
            </a:r>
          </a:p>
        </p:txBody>
      </p:sp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0" y="355847"/>
            <a:ext cx="894080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800"/>
            </a:pPr>
            <a:r>
              <a:rPr lang="ko-KR" altLang="en-US" sz="2000" dirty="0"/>
              <a:t>알래스카 원주민 여성 자원 센터 </a:t>
            </a:r>
            <a:r>
              <a:rPr lang="en-US" altLang="ko-KR" sz="2000" dirty="0"/>
              <a:t>/ </a:t>
            </a:r>
            <a:r>
              <a:rPr lang="en-US" sz="2000" dirty="0"/>
              <a:t>ALASKA NATIVE WOMAN’S RESOURCE CENTER </a:t>
            </a:r>
            <a:br>
              <a:rPr lang="en-US" sz="2000" dirty="0"/>
            </a:b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가정폭력에 대한 마을의 대응력을 확장 </a:t>
            </a:r>
            <a:endParaRPr dirty="0"/>
          </a:p>
        </p:txBody>
      </p:sp>
      <p:grpSp>
        <p:nvGrpSpPr>
          <p:cNvPr id="135" name="Google Shape;135;p5"/>
          <p:cNvGrpSpPr/>
          <p:nvPr/>
        </p:nvGrpSpPr>
        <p:grpSpPr>
          <a:xfrm>
            <a:off x="1962306" y="1813516"/>
            <a:ext cx="5547550" cy="4212167"/>
            <a:chOff x="1581306" y="92227"/>
            <a:chExt cx="5547550" cy="4212167"/>
          </a:xfrm>
        </p:grpSpPr>
        <p:sp>
          <p:nvSpPr>
            <p:cNvPr id="136" name="Google Shape;136;p5"/>
            <p:cNvSpPr/>
            <p:nvPr/>
          </p:nvSpPr>
          <p:spPr>
            <a:xfrm>
              <a:off x="2502917" y="1146148"/>
              <a:ext cx="3549064" cy="2840569"/>
            </a:xfrm>
            <a:prstGeom prst="ellipse">
              <a:avLst/>
            </a:prstGeom>
            <a:gradFill>
              <a:gsLst>
                <a:gs pos="0">
                  <a:srgbClr val="643366">
                    <a:alpha val="49803"/>
                  </a:srgbClr>
                </a:gs>
                <a:gs pos="90000">
                  <a:srgbClr val="643366">
                    <a:alpha val="49803"/>
                  </a:srgbClr>
                </a:gs>
                <a:gs pos="100000">
                  <a:srgbClr val="5C2F5E">
                    <a:alpha val="4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3022665" y="1562140"/>
              <a:ext cx="2509568" cy="20085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Gill Sans"/>
                <a:buNone/>
              </a:pPr>
              <a:r>
                <a:rPr lang="ko-KR" altLang="en-US" sz="32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마을의 </a:t>
              </a:r>
              <a:endParaRPr lang="en-US" altLang="ko-KR" sz="32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Gill Sans"/>
                <a:buNone/>
              </a:pPr>
              <a:r>
                <a:rPr lang="ko-KR" altLang="en-US" sz="32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성문화된 법</a:t>
              </a:r>
              <a:r>
                <a:rPr lang="en-US" sz="32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lang="ko-KR" altLang="en-US" sz="32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및</a:t>
              </a:r>
              <a:r>
                <a:rPr lang="en-US" sz="32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Gill Sans"/>
                <a:buNone/>
              </a:pPr>
              <a:r>
                <a:rPr lang="ko-KR" altLang="en-US" sz="32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불문법</a:t>
              </a:r>
              <a:endParaRPr sz="3200" dirty="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533751" y="92227"/>
              <a:ext cx="1587338" cy="1572013"/>
            </a:xfrm>
            <a:prstGeom prst="ellipse">
              <a:avLst/>
            </a:prstGeom>
            <a:gradFill>
              <a:gsLst>
                <a:gs pos="0">
                  <a:srgbClr val="643366">
                    <a:alpha val="49803"/>
                  </a:srgbClr>
                </a:gs>
                <a:gs pos="90000">
                  <a:srgbClr val="643366">
                    <a:alpha val="49803"/>
                  </a:srgbClr>
                </a:gs>
                <a:gs pos="100000">
                  <a:srgbClr val="5C2F5E">
                    <a:alpha val="4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3766211" y="322443"/>
              <a:ext cx="1122418" cy="11115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lang="ko-KR" altLang="en-US" sz="18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미국 연방</a:t>
              </a:r>
              <a:endParaRPr dirty="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801473" y="1596779"/>
              <a:ext cx="1327383" cy="1763695"/>
            </a:xfrm>
            <a:prstGeom prst="ellipse">
              <a:avLst/>
            </a:prstGeom>
            <a:gradFill>
              <a:gsLst>
                <a:gs pos="0">
                  <a:srgbClr val="643366">
                    <a:alpha val="49803"/>
                  </a:srgbClr>
                </a:gs>
                <a:gs pos="90000">
                  <a:srgbClr val="643366">
                    <a:alpha val="49803"/>
                  </a:srgbClr>
                </a:gs>
                <a:gs pos="100000">
                  <a:srgbClr val="5C2F5E">
                    <a:alpha val="4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5995864" y="1855066"/>
              <a:ext cx="938601" cy="1247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lang="ko-KR" altLang="en-US" sz="18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주</a:t>
              </a:r>
              <a:endParaRPr dirty="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581306" y="2770842"/>
              <a:ext cx="1822267" cy="1533552"/>
            </a:xfrm>
            <a:prstGeom prst="ellipse">
              <a:avLst/>
            </a:prstGeom>
            <a:gradFill>
              <a:gsLst>
                <a:gs pos="0">
                  <a:srgbClr val="643366">
                    <a:alpha val="49803"/>
                  </a:srgbClr>
                </a:gs>
                <a:gs pos="90000">
                  <a:srgbClr val="643366">
                    <a:alpha val="49803"/>
                  </a:srgbClr>
                </a:gs>
                <a:gs pos="100000">
                  <a:srgbClr val="5C2F5E">
                    <a:alpha val="49803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1848171" y="2995425"/>
              <a:ext cx="1288537" cy="1084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ill Sans"/>
                <a:buNone/>
              </a:pPr>
              <a:r>
                <a:rPr lang="ko-KR" altLang="en-US" sz="18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국제 </a:t>
              </a:r>
              <a:r>
                <a:rPr lang="en-US" sz="1200" dirty="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endParaRPr dirty="0"/>
            </a:p>
          </p:txBody>
        </p:sp>
      </p:grpSp>
      <p:pic>
        <p:nvPicPr>
          <p:cNvPr id="144" name="Google Shape;144;p5" descr="JW iInternatio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044194"/>
            <a:ext cx="1736535" cy="2429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TJ Anvik Choose Respec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432964" y="4824724"/>
            <a:ext cx="2355436" cy="176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 descr="A group of people posing for a phot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51100" y="1829348"/>
            <a:ext cx="2132870" cy="1599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ko-KR" altLang="en-US" sz="2800" dirty="0">
                <a:solidFill>
                  <a:schemeClr val="accent6"/>
                </a:solidFill>
              </a:rPr>
              <a:t>다음을 위해</a:t>
            </a:r>
            <a:r>
              <a:rPr lang="en-US" altLang="ko-KR" sz="2800" dirty="0">
                <a:solidFill>
                  <a:schemeClr val="accent6"/>
                </a:solidFill>
              </a:rPr>
              <a:t>, </a:t>
            </a:r>
            <a:r>
              <a:rPr lang="ko-KR" altLang="en-US" sz="2800" dirty="0">
                <a:solidFill>
                  <a:schemeClr val="accent6"/>
                </a:solidFill>
              </a:rPr>
              <a:t>마을 내에서 토론을 촉진하기</a:t>
            </a:r>
            <a:endParaRPr lang="en-US" altLang="ko-KR" sz="28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800" dirty="0">
                <a:solidFill>
                  <a:schemeClr val="accent6"/>
                </a:solidFill>
              </a:rPr>
              <a:t>• </a:t>
            </a:r>
            <a:r>
              <a:rPr lang="ko-KR" altLang="en-US" sz="2800" dirty="0">
                <a:solidFill>
                  <a:schemeClr val="accent6"/>
                </a:solidFill>
              </a:rPr>
              <a:t>피해자에게 안전한 경로 제공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800" dirty="0">
                <a:solidFill>
                  <a:schemeClr val="accent6"/>
                </a:solidFill>
              </a:rPr>
              <a:t>• </a:t>
            </a:r>
            <a:r>
              <a:rPr lang="ko-KR" altLang="en-US" sz="2800" dirty="0">
                <a:solidFill>
                  <a:schemeClr val="accent6"/>
                </a:solidFill>
              </a:rPr>
              <a:t>학대자의 책임 증대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800" dirty="0">
                <a:solidFill>
                  <a:schemeClr val="accent6"/>
                </a:solidFill>
              </a:rPr>
              <a:t>• </a:t>
            </a:r>
            <a:r>
              <a:rPr lang="ko-KR" altLang="en-US" sz="2800" dirty="0">
                <a:solidFill>
                  <a:schemeClr val="accent6"/>
                </a:solidFill>
              </a:rPr>
              <a:t>가정폭력에 대한 마을 대응 강화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ko-KR" altLang="en-US" sz="28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800" dirty="0">
                <a:solidFill>
                  <a:schemeClr val="accent6"/>
                </a:solidFill>
              </a:rPr>
              <a:t>• </a:t>
            </a:r>
            <a:r>
              <a:rPr lang="ko-KR" altLang="en-US" sz="2800" dirty="0">
                <a:solidFill>
                  <a:schemeClr val="accent6"/>
                </a:solidFill>
              </a:rPr>
              <a:t>마을 내 가정폭력에 대한 마을 전체의 대응을 강화시키기 위해 마을 내에서 필요한 변화가 무엇인지 결정하기</a:t>
            </a:r>
            <a:endParaRPr lang="en-US" altLang="ko-KR" sz="28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2800" dirty="0">
                <a:solidFill>
                  <a:schemeClr val="accent6"/>
                </a:solidFill>
              </a:rPr>
              <a:t>• </a:t>
            </a:r>
            <a:r>
              <a:rPr lang="ko-KR" altLang="en-US" sz="2800" dirty="0">
                <a:solidFill>
                  <a:schemeClr val="accent6"/>
                </a:solidFill>
              </a:rPr>
              <a:t>알래스카 시골 원주민 마을에 특화된 장벽과 솔루션을 강조하는 문화별 </a:t>
            </a:r>
            <a:r>
              <a:rPr lang="en-US" altLang="ko-KR" sz="2800" dirty="0">
                <a:solidFill>
                  <a:schemeClr val="accent6"/>
                </a:solidFill>
              </a:rPr>
              <a:t>TA/Training</a:t>
            </a:r>
            <a:r>
              <a:rPr lang="ko-KR" altLang="en-US" sz="2800" dirty="0">
                <a:solidFill>
                  <a:schemeClr val="accent6"/>
                </a:solidFill>
              </a:rPr>
              <a:t>을 제공하기</a:t>
            </a:r>
            <a:r>
              <a:rPr lang="en-US" altLang="ko-KR" sz="2800" dirty="0">
                <a:solidFill>
                  <a:schemeClr val="accent6"/>
                </a:solidFill>
              </a:rPr>
              <a:t>.</a:t>
            </a:r>
            <a:endParaRPr lang="ko-KR" altLang="en-US" sz="2800" dirty="0">
              <a:solidFill>
                <a:schemeClr val="accent6"/>
              </a:solidFill>
            </a:endParaRPr>
          </a:p>
          <a:p>
            <a:pPr marL="45720" lvl="0" indent="0">
              <a:spcBef>
                <a:spcPts val="0"/>
              </a:spcBef>
              <a:buSzPct val="100000"/>
              <a:buNone/>
            </a:pPr>
            <a:endParaRPr lang="ko-KR" altLang="en-US" sz="2800" dirty="0">
              <a:solidFill>
                <a:schemeClr val="accent6"/>
              </a:solidFill>
            </a:endParaRPr>
          </a:p>
          <a:p>
            <a:pPr marL="274320" lvl="0" indent="-111125" algn="l" rtl="0">
              <a:spcBef>
                <a:spcPts val="37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200"/>
            </a:pPr>
            <a:r>
              <a:rPr lang="ko-KR" altLang="en-US" dirty="0"/>
              <a:t>토론 및 참여 절차를 조직하고 촉진하기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>
              <a:spcBef>
                <a:spcPts val="0"/>
              </a:spcBef>
              <a:buSzPct val="100000"/>
            </a:pPr>
            <a:r>
              <a:rPr lang="en-US" altLang="ko-KR" sz="1900" dirty="0">
                <a:solidFill>
                  <a:srgbClr val="000000"/>
                </a:solidFill>
              </a:rPr>
              <a:t>DV/</a:t>
            </a:r>
            <a:r>
              <a:rPr lang="ko-KR" altLang="en-US" sz="1900" dirty="0">
                <a:solidFill>
                  <a:srgbClr val="000000"/>
                </a:solidFill>
              </a:rPr>
              <a:t>가정폭력에 대한 현지 대응을 강화하기 위한 맞춤형 교육과정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1900" dirty="0">
                <a:solidFill>
                  <a:srgbClr val="000000"/>
                </a:solidFill>
              </a:rPr>
              <a:t>• </a:t>
            </a:r>
            <a:r>
              <a:rPr lang="ko-KR" altLang="en-US" sz="1900" dirty="0">
                <a:solidFill>
                  <a:srgbClr val="000000"/>
                </a:solidFill>
              </a:rPr>
              <a:t>각 마을은 그들만의 법</a:t>
            </a:r>
            <a:r>
              <a:rPr lang="en-US" altLang="ko-KR" sz="1900" dirty="0">
                <a:solidFill>
                  <a:srgbClr val="000000"/>
                </a:solidFill>
              </a:rPr>
              <a:t>, </a:t>
            </a:r>
            <a:r>
              <a:rPr lang="ko-KR" altLang="en-US" sz="1900" dirty="0">
                <a:solidFill>
                  <a:srgbClr val="000000"/>
                </a:solidFill>
              </a:rPr>
              <a:t>제도</a:t>
            </a:r>
            <a:r>
              <a:rPr lang="en-US" altLang="ko-KR" sz="1900" dirty="0">
                <a:solidFill>
                  <a:srgbClr val="000000"/>
                </a:solidFill>
              </a:rPr>
              <a:t>, </a:t>
            </a:r>
            <a:r>
              <a:rPr lang="ko-KR" altLang="en-US" sz="1900" dirty="0">
                <a:solidFill>
                  <a:srgbClr val="000000"/>
                </a:solidFill>
              </a:rPr>
              <a:t>역사</a:t>
            </a:r>
            <a:r>
              <a:rPr lang="en-US" altLang="ko-KR" sz="1900" dirty="0">
                <a:solidFill>
                  <a:srgbClr val="000000"/>
                </a:solidFill>
              </a:rPr>
              <a:t>, </a:t>
            </a:r>
            <a:r>
              <a:rPr lang="ko-KR" altLang="en-US" sz="1900" dirty="0">
                <a:solidFill>
                  <a:srgbClr val="000000"/>
                </a:solidFill>
              </a:rPr>
              <a:t>믿음을 가지고 있다</a:t>
            </a:r>
            <a:r>
              <a:rPr lang="en-US" altLang="ko-KR" sz="1900" dirty="0">
                <a:solidFill>
                  <a:srgbClr val="000000"/>
                </a:solidFill>
              </a:rPr>
              <a:t>.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1900" dirty="0">
                <a:solidFill>
                  <a:srgbClr val="000000"/>
                </a:solidFill>
              </a:rPr>
              <a:t>• </a:t>
            </a:r>
            <a:r>
              <a:rPr lang="ko-KR" altLang="en-US" sz="1900" dirty="0">
                <a:solidFill>
                  <a:srgbClr val="000000"/>
                </a:solidFill>
              </a:rPr>
              <a:t>우리는 시스템을 설계하고 격차가 어디에 존재하는지 확인할 뿐만 아니라 서비스</a:t>
            </a:r>
            <a:r>
              <a:rPr lang="en-US" altLang="ko-KR" sz="1900" dirty="0">
                <a:solidFill>
                  <a:srgbClr val="000000"/>
                </a:solidFill>
              </a:rPr>
              <a:t>, </a:t>
            </a:r>
            <a:r>
              <a:rPr lang="ko-KR" altLang="en-US" sz="1900" dirty="0">
                <a:solidFill>
                  <a:srgbClr val="000000"/>
                </a:solidFill>
              </a:rPr>
              <a:t>교육 및 자금 지원에 대해 추천을 할 것입니다</a:t>
            </a:r>
            <a:r>
              <a:rPr lang="en-US" altLang="ko-KR" sz="1900" dirty="0">
                <a:solidFill>
                  <a:srgbClr val="000000"/>
                </a:solidFill>
              </a:rPr>
              <a:t>.</a:t>
            </a:r>
          </a:p>
          <a:p>
            <a:pPr marL="45720" indent="0">
              <a:spcBef>
                <a:spcPts val="0"/>
              </a:spcBef>
              <a:buSzPct val="100000"/>
              <a:buNone/>
            </a:pPr>
            <a:r>
              <a:rPr lang="en-US" altLang="ko-KR" sz="1900" dirty="0">
                <a:solidFill>
                  <a:srgbClr val="000000"/>
                </a:solidFill>
              </a:rPr>
              <a:t>• </a:t>
            </a:r>
          </a:p>
          <a:p>
            <a:pPr marL="274320" lvl="0" indent="-228600">
              <a:spcBef>
                <a:spcPts val="0"/>
              </a:spcBef>
              <a:buSzPct val="100000"/>
            </a:pPr>
            <a:r>
              <a:rPr lang="ko-KR" altLang="en-US" sz="1900" dirty="0">
                <a:solidFill>
                  <a:srgbClr val="000000"/>
                </a:solidFill>
              </a:rPr>
              <a:t>교육 자료는 독특한 법적 필요 사항을 인식할 겁니다</a:t>
            </a:r>
            <a:r>
              <a:rPr lang="en-US" altLang="ko-KR" sz="1900" dirty="0">
                <a:solidFill>
                  <a:srgbClr val="000000"/>
                </a:solidFill>
              </a:rPr>
              <a:t>.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1900" dirty="0">
                <a:solidFill>
                  <a:srgbClr val="000000"/>
                </a:solidFill>
              </a:rPr>
              <a:t>• </a:t>
            </a:r>
            <a:r>
              <a:rPr lang="ko-KR" altLang="en-US" sz="1900" dirty="0">
                <a:solidFill>
                  <a:srgbClr val="000000"/>
                </a:solidFill>
              </a:rPr>
              <a:t>각 지역의 목소리</a:t>
            </a:r>
            <a:r>
              <a:rPr lang="en-US" altLang="ko-KR" sz="1900" dirty="0">
                <a:solidFill>
                  <a:srgbClr val="000000"/>
                </a:solidFill>
              </a:rPr>
              <a:t>, </a:t>
            </a:r>
            <a:r>
              <a:rPr lang="ko-KR" altLang="en-US" sz="1900" dirty="0">
                <a:solidFill>
                  <a:srgbClr val="000000"/>
                </a:solidFill>
              </a:rPr>
              <a:t>언어 및 가르침을 사용하십시오</a:t>
            </a:r>
            <a:r>
              <a:rPr lang="en-US" altLang="ko-KR" sz="1900" dirty="0">
                <a:solidFill>
                  <a:srgbClr val="000000"/>
                </a:solidFill>
              </a:rPr>
              <a:t>.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1900" dirty="0">
                <a:solidFill>
                  <a:srgbClr val="000000"/>
                </a:solidFill>
              </a:rPr>
              <a:t>• </a:t>
            </a:r>
            <a:r>
              <a:rPr lang="ko-KR" altLang="en-US" sz="1900" dirty="0">
                <a:solidFill>
                  <a:srgbClr val="000000"/>
                </a:solidFill>
              </a:rPr>
              <a:t>문제를 식별하고 해결하는데 필요한 대응 방법을 파악하는 일은 여러분이 제일 잘합니다</a:t>
            </a:r>
            <a:r>
              <a:rPr lang="en-US" altLang="ko-KR" sz="1900" dirty="0">
                <a:solidFill>
                  <a:srgbClr val="000000"/>
                </a:solidFill>
              </a:rPr>
              <a:t>. –</a:t>
            </a:r>
            <a:r>
              <a:rPr lang="ko-KR" altLang="en-US" sz="1900" dirty="0">
                <a:solidFill>
                  <a:srgbClr val="000000"/>
                </a:solidFill>
              </a:rPr>
              <a:t>저희는 여러분이 잘 할 수 있도록 도와드리겠습니다</a:t>
            </a:r>
            <a:r>
              <a:rPr lang="en-US" altLang="ko-KR" sz="1900" dirty="0">
                <a:solidFill>
                  <a:srgbClr val="000000"/>
                </a:solidFill>
              </a:rPr>
              <a:t>. </a:t>
            </a:r>
          </a:p>
          <a:p>
            <a:pPr marL="274320" lvl="0" indent="-228600">
              <a:spcBef>
                <a:spcPts val="0"/>
              </a:spcBef>
              <a:buSzPct val="100000"/>
            </a:pPr>
            <a:endParaRPr lang="en-US" altLang="ko-KR" sz="1900" dirty="0">
              <a:solidFill>
                <a:srgbClr val="000000"/>
              </a:solidFill>
            </a:endParaRPr>
          </a:p>
          <a:p>
            <a:pPr marL="274320" lvl="0" indent="-228600">
              <a:spcBef>
                <a:spcPts val="0"/>
              </a:spcBef>
              <a:buSzPct val="100000"/>
            </a:pPr>
            <a:endParaRPr lang="en-US" altLang="ko-KR" sz="1900" dirty="0">
              <a:solidFill>
                <a:srgbClr val="000000"/>
              </a:solidFill>
            </a:endParaRPr>
          </a:p>
          <a:p>
            <a:pPr marL="45720" indent="0">
              <a:spcBef>
                <a:spcPts val="0"/>
              </a:spcBef>
              <a:buSzPct val="100000"/>
              <a:buNone/>
            </a:pPr>
            <a:r>
              <a:rPr lang="en-US" altLang="ko-KR" sz="1900" dirty="0">
                <a:solidFill>
                  <a:srgbClr val="000000"/>
                </a:solidFill>
              </a:rPr>
              <a:t>• </a:t>
            </a:r>
            <a:r>
              <a:rPr lang="ko-KR" altLang="en-US" sz="1900" dirty="0">
                <a:solidFill>
                  <a:srgbClr val="000000"/>
                </a:solidFill>
              </a:rPr>
              <a:t>공동체 강화를 위한 파트너십 및 리소스 파악 및 추천</a:t>
            </a:r>
          </a:p>
          <a:p>
            <a:pPr marL="45720" lvl="0" indent="0">
              <a:spcBef>
                <a:spcPts val="0"/>
              </a:spcBef>
              <a:buSzPct val="100000"/>
              <a:buNone/>
            </a:pPr>
            <a:r>
              <a:rPr lang="en-US" altLang="ko-KR" sz="1900" dirty="0">
                <a:solidFill>
                  <a:srgbClr val="000000"/>
                </a:solidFill>
              </a:rPr>
              <a:t>• </a:t>
            </a:r>
            <a:r>
              <a:rPr lang="ko-KR" altLang="en-US" sz="1900" dirty="0">
                <a:solidFill>
                  <a:srgbClr val="000000"/>
                </a:solidFill>
              </a:rPr>
              <a:t>리소스</a:t>
            </a:r>
            <a:r>
              <a:rPr lang="en-US" altLang="ko-KR" sz="1900" dirty="0">
                <a:solidFill>
                  <a:srgbClr val="000000"/>
                </a:solidFill>
              </a:rPr>
              <a:t>, </a:t>
            </a:r>
            <a:r>
              <a:rPr lang="ko-KR" altLang="en-US" sz="1900" dirty="0">
                <a:solidFill>
                  <a:srgbClr val="000000"/>
                </a:solidFill>
              </a:rPr>
              <a:t>툴킷 및 기타 자료의 데이터베이스</a:t>
            </a:r>
          </a:p>
          <a:p>
            <a:pPr marL="274320" lvl="0" indent="-228600">
              <a:spcBef>
                <a:spcPts val="0"/>
              </a:spcBef>
              <a:buSzPct val="100000"/>
            </a:pPr>
            <a:endParaRPr lang="ko-KR" altLang="en-US" sz="2600" dirty="0">
              <a:solidFill>
                <a:srgbClr val="000000"/>
              </a:solidFill>
            </a:endParaRPr>
          </a:p>
          <a:p>
            <a:pPr marL="548640" lvl="1" indent="-94297" algn="l" rtl="0">
              <a:spcBef>
                <a:spcPts val="279"/>
              </a:spcBef>
              <a:spcAft>
                <a:spcPts val="0"/>
              </a:spcAft>
              <a:buSzPct val="100000"/>
              <a:buNone/>
            </a:pPr>
            <a:endParaRPr dirty="0"/>
          </a:p>
          <a:p>
            <a:pPr marL="548640" lvl="1" indent="-94297" algn="l" rtl="0">
              <a:spcBef>
                <a:spcPts val="279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02919" lvl="0" indent="-457200">
              <a:buSzPts val="3200"/>
            </a:pPr>
            <a:r>
              <a:rPr lang="ko-KR" altLang="en-US" dirty="0"/>
              <a:t>기술 지원 및 교육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br>
              <a:rPr lang="en-US" sz="1600">
                <a:solidFill>
                  <a:schemeClr val="accent6"/>
                </a:solidFill>
              </a:rPr>
            </a:br>
            <a:br>
              <a:rPr lang="en-US" sz="1600">
                <a:solidFill>
                  <a:schemeClr val="accent6"/>
                </a:solidFill>
              </a:rPr>
            </a:br>
            <a:endParaRPr sz="1600"/>
          </a:p>
        </p:txBody>
      </p:sp>
      <p:sp>
        <p:nvSpPr>
          <p:cNvPr id="165" name="Google Shape;165;p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800"/>
            </a:pPr>
            <a:r>
              <a:rPr lang="en-US" altLang="ko-KR" sz="1800" dirty="0"/>
              <a:t>2015</a:t>
            </a:r>
            <a:r>
              <a:rPr lang="ko-KR" altLang="en-US" sz="1800" dirty="0"/>
              <a:t>년 및 </a:t>
            </a:r>
            <a:r>
              <a:rPr lang="en-US" altLang="ko-KR" sz="1800" dirty="0"/>
              <a:t>2017</a:t>
            </a:r>
            <a:r>
              <a:rPr lang="ko-KR" altLang="en-US" sz="1800" dirty="0"/>
              <a:t>년 </a:t>
            </a:r>
            <a:r>
              <a:rPr lang="en-US" altLang="ko-KR" sz="1800" dirty="0"/>
              <a:t>2</a:t>
            </a:r>
            <a:r>
              <a:rPr lang="ko-KR" altLang="en-US" sz="1800" dirty="0"/>
              <a:t>부 교과과정 교육</a:t>
            </a:r>
            <a:br>
              <a:rPr lang="ko-KR" altLang="en-US" sz="1800" dirty="0"/>
            </a:br>
            <a:r>
              <a:rPr lang="en-US" sz="1600" dirty="0"/>
              <a:t>Kotzebue/Nana </a:t>
            </a:r>
            <a:r>
              <a:rPr lang="ko-KR" altLang="en-US" sz="1600" dirty="0"/>
              <a:t>지방 마을에서 </a:t>
            </a:r>
            <a:r>
              <a:rPr lang="en-US" altLang="ko-KR" sz="1600" dirty="0"/>
              <a:t>2</a:t>
            </a:r>
            <a:r>
              <a:rPr lang="ko-KR" altLang="en-US" sz="1600" dirty="0"/>
              <a:t>          </a:t>
            </a:r>
            <a:r>
              <a:rPr lang="en-US" sz="1600" dirty="0"/>
              <a:t>–</a:t>
            </a:r>
            <a:r>
              <a:rPr lang="ko-KR" altLang="en-US" sz="1600" dirty="0"/>
              <a:t>조직화된 </a:t>
            </a:r>
            <a:r>
              <a:rPr lang="en-US" sz="1600" dirty="0" err="1"/>
              <a:t>Kake</a:t>
            </a:r>
            <a:r>
              <a:rPr lang="ko-KR" altLang="en-US" sz="1600" dirty="0"/>
              <a:t> 마을 에서 </a:t>
            </a:r>
            <a:r>
              <a:rPr lang="en-US" altLang="ko-KR" sz="1600" dirty="0"/>
              <a:t>2</a:t>
            </a:r>
            <a:br>
              <a:rPr lang="en-US" altLang="ko-KR" sz="1600" dirty="0"/>
            </a:br>
            <a:r>
              <a:rPr lang="en-US" sz="1600" dirty="0"/>
              <a:t> – Emmonak </a:t>
            </a:r>
            <a:r>
              <a:rPr lang="ko-KR" altLang="en-US" sz="1600" dirty="0"/>
              <a:t>마을에서 </a:t>
            </a:r>
            <a:r>
              <a:rPr lang="en-US" altLang="ko-KR" sz="1600" dirty="0"/>
              <a:t>1       </a:t>
            </a:r>
            <a:r>
              <a:rPr lang="en-US" sz="1600" dirty="0"/>
              <a:t> – </a:t>
            </a:r>
            <a:r>
              <a:rPr lang="en-US" sz="1600" dirty="0" err="1"/>
              <a:t>Anvik</a:t>
            </a:r>
            <a:r>
              <a:rPr lang="en-US" sz="1600" dirty="0"/>
              <a:t> </a:t>
            </a:r>
            <a:r>
              <a:rPr lang="ko-KR" altLang="en-US" sz="1600" dirty="0"/>
              <a:t>마을에서 </a:t>
            </a:r>
            <a:r>
              <a:rPr lang="en-US" altLang="ko-KR" sz="1600" dirty="0"/>
              <a:t>1</a:t>
            </a:r>
            <a:endParaRPr sz="1600" dirty="0"/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54" y="1755163"/>
            <a:ext cx="1509886" cy="123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8" descr="2009-08-02 13.01.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8556" y="1834515"/>
            <a:ext cx="1740336" cy="1257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3680" y="4722829"/>
            <a:ext cx="1787370" cy="136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 descr="DSC_006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4969" y="4574811"/>
            <a:ext cx="2003924" cy="15455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8"/>
          <p:cNvGrpSpPr/>
          <p:nvPr/>
        </p:nvGrpSpPr>
        <p:grpSpPr>
          <a:xfrm>
            <a:off x="2623130" y="1829095"/>
            <a:ext cx="3843842" cy="3973436"/>
            <a:chOff x="473819" y="-131523"/>
            <a:chExt cx="3843842" cy="3973436"/>
          </a:xfrm>
        </p:grpSpPr>
        <p:sp>
          <p:nvSpPr>
            <p:cNvPr id="171" name="Google Shape;171;p8"/>
            <p:cNvSpPr/>
            <p:nvPr/>
          </p:nvSpPr>
          <p:spPr>
            <a:xfrm>
              <a:off x="2869344" y="85248"/>
              <a:ext cx="1361139" cy="136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 txBox="1"/>
            <p:nvPr/>
          </p:nvSpPr>
          <p:spPr>
            <a:xfrm>
              <a:off x="2869344" y="85248"/>
              <a:ext cx="1361139" cy="136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accent6"/>
                </a:buClr>
                <a:buSzPts val="2200"/>
              </a:pP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Village (</a:t>
              </a:r>
              <a:r>
                <a:rPr lang="ko-KR" alt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마을</a:t>
              </a:r>
              <a:r>
                <a:rPr lang="en-US" altLang="ko-KR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 of Emmonak</a:t>
              </a:r>
              <a:endParaRPr dirty="0"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475586" y="-131523"/>
              <a:ext cx="3842075" cy="3842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124" y="44177"/>
                  </a:moveTo>
                  <a:lnTo>
                    <a:pt x="112124" y="44177"/>
                  </a:lnTo>
                  <a:cubicBezTo>
                    <a:pt x="115291" y="54609"/>
                    <a:pt x="115255" y="65750"/>
                    <a:pt x="112020" y="76161"/>
                  </a:cubicBezTo>
                  <a:lnTo>
                    <a:pt x="117020" y="78432"/>
                  </a:lnTo>
                  <a:lnTo>
                    <a:pt x="105822" y="80814"/>
                  </a:lnTo>
                  <a:lnTo>
                    <a:pt x="99408" y="70432"/>
                  </a:lnTo>
                  <a:lnTo>
                    <a:pt x="104402" y="72701"/>
                  </a:lnTo>
                  <a:cubicBezTo>
                    <a:pt x="106846" y="64157"/>
                    <a:pt x="106773" y="55089"/>
                    <a:pt x="104192" y="46585"/>
                  </a:cubicBezTo>
                  <a:close/>
                </a:path>
              </a:pathLst>
            </a:custGeom>
            <a:gradFill>
              <a:gsLst>
                <a:gs pos="0">
                  <a:srgbClr val="643366"/>
                </a:gs>
                <a:gs pos="90000">
                  <a:srgbClr val="643366"/>
                </a:gs>
                <a:gs pos="100000">
                  <a:srgbClr val="5C2F5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2869344" y="2596422"/>
              <a:ext cx="1361139" cy="959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 txBox="1"/>
            <p:nvPr/>
          </p:nvSpPr>
          <p:spPr>
            <a:xfrm>
              <a:off x="2869344" y="2596422"/>
              <a:ext cx="1361139" cy="9590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accent6"/>
                </a:buClr>
                <a:buSzPts val="2200"/>
              </a:pP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Organized Village (</a:t>
              </a:r>
              <a:r>
                <a:rPr lang="ko-KR" alt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조직화된 마을</a:t>
              </a:r>
              <a:r>
                <a:rPr lang="en-US" altLang="ko-KR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 of </a:t>
              </a:r>
              <a:r>
                <a:rPr lang="en-US" sz="2200" dirty="0" err="1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Kake</a:t>
              </a:r>
              <a:endParaRPr dirty="0"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475586" y="-131523"/>
              <a:ext cx="3842075" cy="3842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823" y="112124"/>
                  </a:moveTo>
                  <a:lnTo>
                    <a:pt x="75823" y="112124"/>
                  </a:lnTo>
                  <a:cubicBezTo>
                    <a:pt x="67719" y="114584"/>
                    <a:pt x="59154" y="115121"/>
                    <a:pt x="50807" y="113691"/>
                  </a:cubicBezTo>
                  <a:lnTo>
                    <a:pt x="49212" y="118946"/>
                  </a:lnTo>
                  <a:lnTo>
                    <a:pt x="45381" y="108158"/>
                  </a:lnTo>
                  <a:lnTo>
                    <a:pt x="54830" y="100437"/>
                  </a:lnTo>
                  <a:lnTo>
                    <a:pt x="53237" y="105685"/>
                  </a:lnTo>
                  <a:cubicBezTo>
                    <a:pt x="59991" y="106685"/>
                    <a:pt x="66882" y="106175"/>
                    <a:pt x="73415" y="104192"/>
                  </a:cubicBezTo>
                  <a:close/>
                </a:path>
              </a:pathLst>
            </a:custGeom>
            <a:gradFill>
              <a:gsLst>
                <a:gs pos="0">
                  <a:srgbClr val="643366"/>
                </a:gs>
                <a:gs pos="90000">
                  <a:srgbClr val="643366"/>
                </a:gs>
                <a:gs pos="100000">
                  <a:srgbClr val="5C2F5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559230" y="2395362"/>
              <a:ext cx="1361139" cy="136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 txBox="1"/>
            <p:nvPr/>
          </p:nvSpPr>
          <p:spPr>
            <a:xfrm>
              <a:off x="559230" y="2395362"/>
              <a:ext cx="1361139" cy="136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accent6"/>
                </a:buClr>
                <a:buSzPts val="2200"/>
              </a:pP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Village (</a:t>
              </a:r>
              <a:r>
                <a:rPr lang="ko-KR" alt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마을</a:t>
              </a:r>
              <a:r>
                <a:rPr lang="en-US" altLang="ko-KR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 of </a:t>
              </a:r>
              <a:r>
                <a:rPr lang="en-US" sz="2200" dirty="0" err="1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Anvik</a:t>
              </a:r>
              <a:endParaRPr dirty="0"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473819" y="-162"/>
              <a:ext cx="3842075" cy="3842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76" y="75823"/>
                  </a:moveTo>
                  <a:lnTo>
                    <a:pt x="7876" y="75823"/>
                  </a:lnTo>
                  <a:cubicBezTo>
                    <a:pt x="5416" y="67719"/>
                    <a:pt x="4879" y="59154"/>
                    <a:pt x="6309" y="50807"/>
                  </a:cubicBezTo>
                  <a:lnTo>
                    <a:pt x="1054" y="49212"/>
                  </a:lnTo>
                  <a:lnTo>
                    <a:pt x="11842" y="45381"/>
                  </a:lnTo>
                  <a:lnTo>
                    <a:pt x="19563" y="54830"/>
                  </a:lnTo>
                  <a:lnTo>
                    <a:pt x="14315" y="53237"/>
                  </a:lnTo>
                  <a:lnTo>
                    <a:pt x="14315" y="53237"/>
                  </a:lnTo>
                  <a:cubicBezTo>
                    <a:pt x="13315" y="59991"/>
                    <a:pt x="13825" y="66882"/>
                    <a:pt x="15808" y="73415"/>
                  </a:cubicBezTo>
                  <a:close/>
                </a:path>
              </a:pathLst>
            </a:custGeom>
            <a:gradFill>
              <a:gsLst>
                <a:gs pos="0">
                  <a:srgbClr val="643366"/>
                </a:gs>
                <a:gs pos="90000">
                  <a:srgbClr val="643366"/>
                </a:gs>
                <a:gs pos="100000">
                  <a:srgbClr val="5C2F5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559230" y="85248"/>
              <a:ext cx="1361139" cy="136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559230" y="85248"/>
              <a:ext cx="1361139" cy="136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200"/>
                <a:buFont typeface="Gill Sans"/>
                <a:buNone/>
              </a:pP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Village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200"/>
                <a:buFont typeface="Gill Sans"/>
                <a:buNone/>
              </a:pP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(</a:t>
              </a:r>
              <a:r>
                <a:rPr lang="ko-KR" alt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마을</a:t>
              </a:r>
              <a:r>
                <a:rPr lang="en-US" altLang="ko-KR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)</a:t>
              </a:r>
              <a:r>
                <a:rPr lang="en-US" sz="2200" dirty="0">
                  <a:solidFill>
                    <a:schemeClr val="accent6"/>
                  </a:solidFill>
                  <a:latin typeface="Gill Sans"/>
                  <a:ea typeface="Gill Sans"/>
                  <a:cs typeface="Gill Sans"/>
                  <a:sym typeface="Gill Sans"/>
                </a:rPr>
                <a:t> Kotzebue / Nana Region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2200"/>
                <a:buFont typeface="Gill Sans"/>
                <a:buNone/>
              </a:pPr>
              <a:r>
                <a:rPr lang="en-US" sz="2200" dirty="0">
                  <a:solidFill>
                    <a:schemeClr val="accent6"/>
                  </a:solidFill>
                  <a:latin typeface="Gill Sans"/>
                  <a:sym typeface="Gill Sans"/>
                </a:rPr>
                <a:t>(</a:t>
              </a:r>
              <a:r>
                <a:rPr lang="ko-KR" altLang="en-US" sz="2200" dirty="0">
                  <a:solidFill>
                    <a:schemeClr val="accent6"/>
                  </a:solidFill>
                  <a:latin typeface="Gill Sans"/>
                  <a:sym typeface="Gill Sans"/>
                </a:rPr>
                <a:t>지방</a:t>
              </a:r>
              <a:r>
                <a:rPr lang="en-US" altLang="ko-KR" sz="2200" dirty="0">
                  <a:solidFill>
                    <a:schemeClr val="accent6"/>
                  </a:solidFill>
                  <a:latin typeface="Gill Sans"/>
                  <a:sym typeface="Gill Sans"/>
                </a:rPr>
                <a:t>)</a:t>
              </a:r>
              <a:endParaRPr dirty="0"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473819" y="-162"/>
              <a:ext cx="3842075" cy="38420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177" y="7876"/>
                  </a:moveTo>
                  <a:lnTo>
                    <a:pt x="44177" y="7876"/>
                  </a:lnTo>
                  <a:cubicBezTo>
                    <a:pt x="52281" y="5416"/>
                    <a:pt x="60846" y="4879"/>
                    <a:pt x="69193" y="6309"/>
                  </a:cubicBezTo>
                  <a:lnTo>
                    <a:pt x="70788" y="1054"/>
                  </a:lnTo>
                  <a:lnTo>
                    <a:pt x="74619" y="11842"/>
                  </a:lnTo>
                  <a:lnTo>
                    <a:pt x="65170" y="19563"/>
                  </a:lnTo>
                  <a:lnTo>
                    <a:pt x="66763" y="14315"/>
                  </a:lnTo>
                  <a:lnTo>
                    <a:pt x="66763" y="14315"/>
                  </a:lnTo>
                  <a:cubicBezTo>
                    <a:pt x="60009" y="13315"/>
                    <a:pt x="53118" y="13825"/>
                    <a:pt x="46585" y="15808"/>
                  </a:cubicBezTo>
                  <a:close/>
                </a:path>
              </a:pathLst>
            </a:custGeom>
            <a:gradFill>
              <a:gsLst>
                <a:gs pos="0">
                  <a:srgbClr val="643366"/>
                </a:gs>
                <a:gs pos="90000">
                  <a:srgbClr val="643366"/>
                </a:gs>
                <a:gs pos="100000">
                  <a:srgbClr val="5C2F5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ill Sans"/>
              <a:buNone/>
            </a:pPr>
            <a:r>
              <a:rPr lang="ko-KR" altLang="en-US" dirty="0"/>
              <a:t>원주민 교과 과정 </a:t>
            </a:r>
            <a:r>
              <a:rPr lang="en-US" altLang="ko-KR" dirty="0"/>
              <a:t>(</a:t>
            </a:r>
            <a:r>
              <a:rPr lang="en-US" dirty="0"/>
              <a:t>Indigenous Curriculum) </a:t>
            </a:r>
            <a:br>
              <a:rPr lang="en-US" dirty="0"/>
            </a:br>
            <a:r>
              <a:rPr lang="ko-KR" altLang="en-US" dirty="0"/>
              <a:t>기반 및</a:t>
            </a:r>
            <a:r>
              <a:rPr lang="en-US" dirty="0"/>
              <a:t> </a:t>
            </a:r>
            <a:r>
              <a:rPr lang="ko-KR" altLang="en-US" dirty="0"/>
              <a:t>핵심 원칙</a:t>
            </a:r>
            <a:endParaRPr dirty="0"/>
          </a:p>
        </p:txBody>
      </p:sp>
      <p:grpSp>
        <p:nvGrpSpPr>
          <p:cNvPr id="189" name="Google Shape;189;p9"/>
          <p:cNvGrpSpPr/>
          <p:nvPr/>
        </p:nvGrpSpPr>
        <p:grpSpPr>
          <a:xfrm>
            <a:off x="2030437" y="1997673"/>
            <a:ext cx="5056245" cy="4160960"/>
            <a:chOff x="1675577" y="1661"/>
            <a:chExt cx="5056245" cy="4160960"/>
          </a:xfrm>
        </p:grpSpPr>
        <p:sp>
          <p:nvSpPr>
            <p:cNvPr id="190" name="Google Shape;190;p9"/>
            <p:cNvSpPr/>
            <p:nvPr/>
          </p:nvSpPr>
          <p:spPr>
            <a:xfrm>
              <a:off x="3192800" y="1661"/>
              <a:ext cx="2021799" cy="131416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3366"/>
                </a:gs>
                <a:gs pos="90000">
                  <a:srgbClr val="643366"/>
                </a:gs>
                <a:gs pos="100000">
                  <a:srgbClr val="5C2F5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 txBox="1"/>
            <p:nvPr/>
          </p:nvSpPr>
          <p:spPr>
            <a:xfrm>
              <a:off x="3256952" y="65813"/>
              <a:ext cx="1893495" cy="1185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Gill Sans"/>
                <a:buNone/>
              </a:pPr>
              <a:r>
                <a:rPr lang="ko-KR" altLang="en-US" sz="2700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우리의 목소리</a:t>
              </a:r>
              <a:endParaRPr sz="2700" i="1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2451762" y="658746"/>
              <a:ext cx="3503875" cy="3503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905" y="19106"/>
                  </a:moveTo>
                  <a:lnTo>
                    <a:pt x="103905" y="19106"/>
                  </a:lnTo>
                  <a:cubicBezTo>
                    <a:pt x="113115" y="28994"/>
                    <a:pt x="118718" y="41702"/>
                    <a:pt x="119805" y="55172"/>
                  </a:cubicBezTo>
                </a:path>
              </a:pathLst>
            </a:custGeom>
            <a:noFill/>
            <a:ln w="10000" cap="flat" cmpd="sng">
              <a:solidFill>
                <a:srgbClr val="64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4710023" y="2629568"/>
              <a:ext cx="2021799" cy="131416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3366"/>
                </a:gs>
                <a:gs pos="90000">
                  <a:srgbClr val="643366"/>
                </a:gs>
                <a:gs pos="100000">
                  <a:srgbClr val="5C2F5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4774175" y="2693720"/>
              <a:ext cx="1893495" cy="1185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Gill Sans"/>
                <a:buNone/>
              </a:pPr>
              <a:r>
                <a:rPr lang="ko-KR" altLang="en-US" sz="2700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우리의 가르침 </a:t>
              </a:r>
              <a:endParaRPr dirty="0"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2451762" y="658746"/>
              <a:ext cx="3503875" cy="3503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397" y="117110"/>
                  </a:moveTo>
                  <a:lnTo>
                    <a:pt x="78397" y="117110"/>
                  </a:lnTo>
                  <a:cubicBezTo>
                    <a:pt x="66435" y="120963"/>
                    <a:pt x="53566" y="120963"/>
                    <a:pt x="41604" y="117110"/>
                  </a:cubicBezTo>
                </a:path>
              </a:pathLst>
            </a:custGeom>
            <a:noFill/>
            <a:ln w="10000" cap="flat" cmpd="sng">
              <a:solidFill>
                <a:srgbClr val="64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1675577" y="2629568"/>
              <a:ext cx="2021799" cy="131416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43366"/>
                </a:gs>
                <a:gs pos="90000">
                  <a:srgbClr val="643366"/>
                </a:gs>
                <a:gs pos="100000">
                  <a:srgbClr val="5C2F5E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31750" dist="25400" dir="5400000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1739729" y="2693720"/>
              <a:ext cx="1893495" cy="1185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850" tIns="102850" rIns="10285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Gill Sans"/>
                <a:buNone/>
              </a:pPr>
              <a:r>
                <a:rPr lang="ko-KR" altLang="en-US" sz="2700" i="1" dirty="0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우리의 언어들</a:t>
              </a:r>
              <a:endParaRPr dirty="0"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451762" y="658746"/>
              <a:ext cx="3503875" cy="35038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5" y="55172"/>
                  </a:moveTo>
                  <a:lnTo>
                    <a:pt x="195" y="55172"/>
                  </a:lnTo>
                  <a:cubicBezTo>
                    <a:pt x="1282" y="41703"/>
                    <a:pt x="6885" y="28995"/>
                    <a:pt x="16095" y="19106"/>
                  </a:cubicBezTo>
                </a:path>
              </a:pathLst>
            </a:custGeom>
            <a:noFill/>
            <a:ln w="10000" cap="flat" cmpd="sng">
              <a:solidFill>
                <a:srgbClr val="6433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PT_purple">
  <a:themeElements>
    <a:clrScheme name="Custom 17">
      <a:dk1>
        <a:srgbClr val="FFFFFF"/>
      </a:dk1>
      <a:lt1>
        <a:srgbClr val="FFFFFF"/>
      </a:lt1>
      <a:dk2>
        <a:srgbClr val="663366"/>
      </a:dk2>
      <a:lt2>
        <a:srgbClr val="CC99CC"/>
      </a:lt2>
      <a:accent1>
        <a:srgbClr val="663366"/>
      </a:accent1>
      <a:accent2>
        <a:srgbClr val="663366"/>
      </a:accent2>
      <a:accent3>
        <a:srgbClr val="663366"/>
      </a:accent3>
      <a:accent4>
        <a:srgbClr val="339999"/>
      </a:accent4>
      <a:accent5>
        <a:srgbClr val="006666"/>
      </a:accent5>
      <a:accent6>
        <a:srgbClr val="003333"/>
      </a:accent6>
      <a:hlink>
        <a:srgbClr val="660066"/>
      </a:hlink>
      <a:folHlink>
        <a:srgbClr val="6600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1678</Words>
  <Application>Microsoft Office PowerPoint</Application>
  <PresentationFormat>On-screen Show (4:3)</PresentationFormat>
  <Paragraphs>245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Noto Sans Symbols</vt:lpstr>
      <vt:lpstr>Arial</vt:lpstr>
      <vt:lpstr>Calibri</vt:lpstr>
      <vt:lpstr>맑은 고딕</vt:lpstr>
      <vt:lpstr>Gill Sans</vt:lpstr>
      <vt:lpstr>PPT_purple</vt:lpstr>
      <vt:lpstr>PowerPoint Presentation</vt:lpstr>
      <vt:lpstr>AKNWRC 창립자/ 파트너 </vt:lpstr>
      <vt:lpstr>알래스카 원주민 여성 자원 센터 (Alaska Native Women’s Resource Center)가 왜 필요한가? </vt:lpstr>
      <vt:lpstr>알래스카 원주민 여성 자원 센터 / ALASKA NATIVE WOMAN’S RESOURCE CENTER  </vt:lpstr>
      <vt:lpstr>가정폭력에 대한 마을의 대응력을 확장 </vt:lpstr>
      <vt:lpstr>토론 및 참여 절차를 조직하고 촉진하기</vt:lpstr>
      <vt:lpstr>기술 지원 및 교육</vt:lpstr>
      <vt:lpstr>2015년 및 2017년 2부 교과과정 교육 Kotzebue/Nana 지방 마을에서 2          –조직화된 Kake 마을 에서 2  – Emmonak 마을에서 1        – Anvik 마을에서 1</vt:lpstr>
      <vt:lpstr>원주민 교과 과정 (Indigenous Curriculum)  기반 및 핵심 원칙</vt:lpstr>
      <vt:lpstr>우리 자신의 목소리 비디오</vt:lpstr>
      <vt:lpstr>우리만의 언어로</vt:lpstr>
      <vt:lpstr>공공의 인지도 높이기 및 자원개발</vt:lpstr>
      <vt:lpstr>리소스 개발 예 알래스카 원주민 가정폭력 비디오 교육과정 개발</vt:lpstr>
      <vt:lpstr>공공의 인지도 높이기 및 자원개발</vt:lpstr>
      <vt:lpstr>토종 관련 소재</vt:lpstr>
      <vt:lpstr>토종 소재/ Indigenous Based Materials </vt:lpstr>
      <vt:lpstr>토종 소재/ Indigenous Based Materials </vt:lpstr>
      <vt:lpstr>토종 소재/ Indigenous Based Materials </vt:lpstr>
      <vt:lpstr>정책 개발 및 시스템 옹호/ 참여 </vt:lpstr>
      <vt:lpstr>연결을 유지하거나  기술 지원을 요청하는 방법 </vt:lpstr>
      <vt:lpstr>질문 코멘트/ 의견</vt:lpstr>
      <vt:lpstr>편하게 연락하세요!</vt:lpstr>
      <vt:lpstr>  Quyana    Tsenaa-’ii   Gunalchéesh   Dogindihn  Háw’aa  DOIKshin     Ana-basee’    Masi-cho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Annita Lucchesi</dc:creator>
  <cp:lastModifiedBy>USER</cp:lastModifiedBy>
  <cp:revision>39</cp:revision>
  <dcterms:created xsi:type="dcterms:W3CDTF">2014-02-04T07:30:09Z</dcterms:created>
  <dcterms:modified xsi:type="dcterms:W3CDTF">2022-08-08T15:57:14Z</dcterms:modified>
</cp:coreProperties>
</file>