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6" r:id="rId5"/>
    <p:sldId id="256" r:id="rId6"/>
    <p:sldId id="259" r:id="rId7"/>
    <p:sldId id="264" r:id="rId8"/>
    <p:sldId id="260"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382A4-696E-4FD2-A9B8-08A274402C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752EAD-2C49-4B8D-BAC2-5E38DE3455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0A6A56-A1B1-4504-A362-8215330C189F}"/>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5" name="Footer Placeholder 4">
            <a:extLst>
              <a:ext uri="{FF2B5EF4-FFF2-40B4-BE49-F238E27FC236}">
                <a16:creationId xmlns:a16="http://schemas.microsoft.com/office/drawing/2014/main" id="{B9415B46-08CE-43F4-8FE7-3EAEC915A8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E16796-BFBE-4C9B-8228-CEE76C05924E}"/>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373082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0EADE-7FE4-4AE8-AB24-9AB91145FB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666CB6-B8D4-4889-AF6C-54ADEA2D32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E53A2E-94BE-4207-B791-F475D5C5CDCA}"/>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5" name="Footer Placeholder 4">
            <a:extLst>
              <a:ext uri="{FF2B5EF4-FFF2-40B4-BE49-F238E27FC236}">
                <a16:creationId xmlns:a16="http://schemas.microsoft.com/office/drawing/2014/main" id="{C22374D9-44F6-457A-AF35-5C9701263E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65CDF8-B1B1-48D2-9B0F-194E0D03378F}"/>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25289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F784C1-4589-4CCF-B9A5-D1D933C4F5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C15EDE-B8EA-4570-A9FF-B6795FFE72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EC88F6-E84F-4C8B-9A0D-0E51FB95E5DF}"/>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5" name="Footer Placeholder 4">
            <a:extLst>
              <a:ext uri="{FF2B5EF4-FFF2-40B4-BE49-F238E27FC236}">
                <a16:creationId xmlns:a16="http://schemas.microsoft.com/office/drawing/2014/main" id="{78135B84-A8D2-4E60-AB6C-07621DB925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330AA9-223C-4F71-B518-B2B19A7A3015}"/>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304203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53A08-CF30-4C8F-AB18-0AF2AAB1E6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8C6355-939A-4B79-840A-606AFB6DF3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702FD3-E894-4502-AB89-BCCFF775118E}"/>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5" name="Footer Placeholder 4">
            <a:extLst>
              <a:ext uri="{FF2B5EF4-FFF2-40B4-BE49-F238E27FC236}">
                <a16:creationId xmlns:a16="http://schemas.microsoft.com/office/drawing/2014/main" id="{F4C10BE2-29F2-45AC-8858-B16B79024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0E8A5C-F3D4-4D45-AA17-096B7393A028}"/>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1777309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A9374-629F-496E-BC6D-61BE1AE576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FE63D8-126F-40FF-B55B-0D472AFD37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BF382C-28DA-4D66-B82F-7BE30150CA23}"/>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5" name="Footer Placeholder 4">
            <a:extLst>
              <a:ext uri="{FF2B5EF4-FFF2-40B4-BE49-F238E27FC236}">
                <a16:creationId xmlns:a16="http://schemas.microsoft.com/office/drawing/2014/main" id="{080185F0-E7A7-4394-AE0D-C2C5A044F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BD5AD-AD09-4267-A3C0-1FEC41C03490}"/>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541612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06D8F-7C33-44D3-BF1C-F1AA40BF3F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FA2D0D-EDEF-4920-9E30-75E7767197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56EF1C-E918-41B1-9FD4-AA6FDF517C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7AD9A0-7801-405C-AFF3-63E82728607A}"/>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6" name="Footer Placeholder 5">
            <a:extLst>
              <a:ext uri="{FF2B5EF4-FFF2-40B4-BE49-F238E27FC236}">
                <a16:creationId xmlns:a16="http://schemas.microsoft.com/office/drawing/2014/main" id="{B02800BF-F902-42E3-AD0B-DE06B1984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FF3CA3-485D-4C2C-ABF4-C3120F5E5A87}"/>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181720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B0BB4-609E-4409-97A4-668FC8CE07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84A2ED-8D5F-4634-8508-0CFE759595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ED14E-A114-47C2-8D4A-E5C3672AB5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CD806C-80B6-4062-A388-1E20334769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6E4ED6-C7BF-44BD-B4B6-C7518E9573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64B7BF-995C-414D-9440-C0D92C5446F0}"/>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8" name="Footer Placeholder 7">
            <a:extLst>
              <a:ext uri="{FF2B5EF4-FFF2-40B4-BE49-F238E27FC236}">
                <a16:creationId xmlns:a16="http://schemas.microsoft.com/office/drawing/2014/main" id="{F306D9CC-3876-4D10-B768-20AE1FC4BF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1B6F8C-70AB-4010-8972-157F00FA0D16}"/>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1159520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922C-A42B-42D8-B994-D73A6A39EE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4CA418-2289-44A9-85B6-7A949915653F}"/>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4" name="Footer Placeholder 3">
            <a:extLst>
              <a:ext uri="{FF2B5EF4-FFF2-40B4-BE49-F238E27FC236}">
                <a16:creationId xmlns:a16="http://schemas.microsoft.com/office/drawing/2014/main" id="{52734323-46A8-4F02-90AC-03A434A0ACD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A77BED-B92E-4127-9A99-4A706AEDB5F4}"/>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318038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264CFB-474F-4B93-ABD4-18454EB989AE}"/>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3" name="Footer Placeholder 2">
            <a:extLst>
              <a:ext uri="{FF2B5EF4-FFF2-40B4-BE49-F238E27FC236}">
                <a16:creationId xmlns:a16="http://schemas.microsoft.com/office/drawing/2014/main" id="{76722BF6-CB16-4E8D-A05A-B88A0414FF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8373A9-D78C-4C87-B8C9-A5AF1FCDC147}"/>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274164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2D06B-1E64-46FF-A253-AAB9877AA6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972F5F-7C8B-434D-96EF-DA654E18C7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B3B6BE-4686-4ACF-8A9E-683C2CFFED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2F952A-A4C7-4BF4-967B-1691756D6FC9}"/>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6" name="Footer Placeholder 5">
            <a:extLst>
              <a:ext uri="{FF2B5EF4-FFF2-40B4-BE49-F238E27FC236}">
                <a16:creationId xmlns:a16="http://schemas.microsoft.com/office/drawing/2014/main" id="{7EC0F982-38CF-4A3B-AD72-82367B53E2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7758FD-046C-44B9-9107-D44E05B0CA4A}"/>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217275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98A9A-50DC-414F-863D-A8ED141DAA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DDEDEA-0008-41CD-A8FD-388069130A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C3BD57-A90B-479C-8305-A30AC73DA1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6ED3C2-89D6-4B4D-864C-0B962853EFE6}"/>
              </a:ext>
            </a:extLst>
          </p:cNvPr>
          <p:cNvSpPr>
            <a:spLocks noGrp="1"/>
          </p:cNvSpPr>
          <p:nvPr>
            <p:ph type="dt" sz="half" idx="10"/>
          </p:nvPr>
        </p:nvSpPr>
        <p:spPr/>
        <p:txBody>
          <a:bodyPr/>
          <a:lstStyle/>
          <a:p>
            <a:fld id="{7D665BF9-643B-4780-B8A6-410ACE919E33}" type="datetimeFigureOut">
              <a:rPr lang="en-US" smtClean="0"/>
              <a:t>7/13/2020</a:t>
            </a:fld>
            <a:endParaRPr lang="en-US"/>
          </a:p>
        </p:txBody>
      </p:sp>
      <p:sp>
        <p:nvSpPr>
          <p:cNvPr id="6" name="Footer Placeholder 5">
            <a:extLst>
              <a:ext uri="{FF2B5EF4-FFF2-40B4-BE49-F238E27FC236}">
                <a16:creationId xmlns:a16="http://schemas.microsoft.com/office/drawing/2014/main" id="{412D3253-113F-4B13-BE9C-DA8749A537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2D3463-E2E5-48B6-8B40-B61737292146}"/>
              </a:ext>
            </a:extLst>
          </p:cNvPr>
          <p:cNvSpPr>
            <a:spLocks noGrp="1"/>
          </p:cNvSpPr>
          <p:nvPr>
            <p:ph type="sldNum" sz="quarter" idx="12"/>
          </p:nvPr>
        </p:nvSpPr>
        <p:spPr/>
        <p:txBody>
          <a:bodyPr/>
          <a:lstStyle/>
          <a:p>
            <a:fld id="{BD1E588B-0957-4945-90B0-5555F2DFBDE3}" type="slidenum">
              <a:rPr lang="en-US" smtClean="0"/>
              <a:t>‹#›</a:t>
            </a:fld>
            <a:endParaRPr lang="en-US"/>
          </a:p>
        </p:txBody>
      </p:sp>
    </p:spTree>
    <p:extLst>
      <p:ext uri="{BB962C8B-B14F-4D97-AF65-F5344CB8AC3E}">
        <p14:creationId xmlns:p14="http://schemas.microsoft.com/office/powerpoint/2010/main" val="103181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523A05-F4DC-49F0-BA10-9B00BEA3E8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C6CC7C-5564-437E-9519-AEC332DDDF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CE71A8-D60F-41E0-B599-634F0C6F8A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65BF9-643B-4780-B8A6-410ACE919E33}" type="datetimeFigureOut">
              <a:rPr lang="en-US" smtClean="0"/>
              <a:t>7/13/2020</a:t>
            </a:fld>
            <a:endParaRPr lang="en-US"/>
          </a:p>
        </p:txBody>
      </p:sp>
      <p:sp>
        <p:nvSpPr>
          <p:cNvPr id="5" name="Footer Placeholder 4">
            <a:extLst>
              <a:ext uri="{FF2B5EF4-FFF2-40B4-BE49-F238E27FC236}">
                <a16:creationId xmlns:a16="http://schemas.microsoft.com/office/drawing/2014/main" id="{18EF1155-CFFA-4374-8C0A-4D89ED428F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4DEA22-AF72-4EBF-A3C1-7A1037AE23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E588B-0957-4945-90B0-5555F2DFBDE3}" type="slidenum">
              <a:rPr lang="en-US" smtClean="0"/>
              <a:t>‹#›</a:t>
            </a:fld>
            <a:endParaRPr lang="en-US"/>
          </a:p>
        </p:txBody>
      </p:sp>
    </p:spTree>
    <p:extLst>
      <p:ext uri="{BB962C8B-B14F-4D97-AF65-F5344CB8AC3E}">
        <p14:creationId xmlns:p14="http://schemas.microsoft.com/office/powerpoint/2010/main" val="380533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houstonchronicle.com/coronavirus/article/covid-interactive-map-houston-texas-us-case-virus-15142609.php" TargetMode="External"/><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7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954A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OVID-19 May Be Silently Spreading Across Rural Texas, Researchers ...">
            <a:extLst>
              <a:ext uri="{FF2B5EF4-FFF2-40B4-BE49-F238E27FC236}">
                <a16:creationId xmlns:a16="http://schemas.microsoft.com/office/drawing/2014/main" id="{48DC087C-7998-4941-91BC-DDC0A79D9F3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915070" y="1174376"/>
            <a:ext cx="6963832" cy="557106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6F0B5494-432D-4C59-9AF0-C7A53413B37B}"/>
              </a:ext>
            </a:extLst>
          </p:cNvPr>
          <p:cNvPicPr/>
          <p:nvPr/>
        </p:nvPicPr>
        <p:blipFill>
          <a:blip r:embed="rId3">
            <a:extLst>
              <a:ext uri="{28A0092B-C50C-407E-A947-70E740481C1C}">
                <a14:useLocalDpi xmlns:a14="http://schemas.microsoft.com/office/drawing/2010/main" val="0"/>
              </a:ext>
            </a:extLst>
          </a:blip>
          <a:stretch>
            <a:fillRect/>
          </a:stretch>
        </p:blipFill>
        <p:spPr>
          <a:xfrm>
            <a:off x="300410" y="480060"/>
            <a:ext cx="6246003" cy="1061818"/>
          </a:xfrm>
          <a:prstGeom prst="rect">
            <a:avLst/>
          </a:prstGeom>
        </p:spPr>
      </p:pic>
    </p:spTree>
    <p:extLst>
      <p:ext uri="{BB962C8B-B14F-4D97-AF65-F5344CB8AC3E}">
        <p14:creationId xmlns:p14="http://schemas.microsoft.com/office/powerpoint/2010/main" val="2354231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E3A5B5-30AF-4B8F-B1B0-E5361C247E6C}"/>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dirty="0">
                <a:solidFill>
                  <a:srgbClr val="FFFFFF"/>
                </a:solidFill>
              </a:rPr>
              <a:t>COVID Data as of July 9th</a:t>
            </a:r>
          </a:p>
        </p:txBody>
      </p:sp>
      <p:cxnSp>
        <p:nvCxnSpPr>
          <p:cNvPr id="11" name="Straight Connector 1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9FBC0182-A17E-4390-9504-855AFC8B892F}"/>
              </a:ext>
            </a:extLst>
          </p:cNvPr>
          <p:cNvPicPr>
            <a:picLocks noChangeAspect="1"/>
          </p:cNvPicPr>
          <p:nvPr/>
        </p:nvPicPr>
        <p:blipFill>
          <a:blip r:embed="rId2"/>
          <a:stretch>
            <a:fillRect/>
          </a:stretch>
        </p:blipFill>
        <p:spPr>
          <a:xfrm>
            <a:off x="826209" y="2426818"/>
            <a:ext cx="4466633" cy="3997637"/>
          </a:xfrm>
          <a:prstGeom prst="rect">
            <a:avLst/>
          </a:prstGeom>
        </p:spPr>
      </p:pic>
      <p:cxnSp>
        <p:nvCxnSpPr>
          <p:cNvPr id="13" name="Straight Connector 12">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DC59855-2B53-4ABF-B5DC-ABA9F0E41650}"/>
              </a:ext>
            </a:extLst>
          </p:cNvPr>
          <p:cNvPicPr>
            <a:picLocks noChangeAspect="1"/>
          </p:cNvPicPr>
          <p:nvPr/>
        </p:nvPicPr>
        <p:blipFill>
          <a:blip r:embed="rId3"/>
          <a:stretch>
            <a:fillRect/>
          </a:stretch>
        </p:blipFill>
        <p:spPr>
          <a:xfrm>
            <a:off x="6757541" y="2426818"/>
            <a:ext cx="4830981" cy="3997637"/>
          </a:xfrm>
          <a:prstGeom prst="rect">
            <a:avLst/>
          </a:prstGeom>
        </p:spPr>
      </p:pic>
    </p:spTree>
    <p:extLst>
      <p:ext uri="{BB962C8B-B14F-4D97-AF65-F5344CB8AC3E}">
        <p14:creationId xmlns:p14="http://schemas.microsoft.com/office/powerpoint/2010/main" val="4146757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COVID-19 May Be Silently Spreading Across Rural Texas, Researchers ...">
            <a:extLst>
              <a:ext uri="{FF2B5EF4-FFF2-40B4-BE49-F238E27FC236}">
                <a16:creationId xmlns:a16="http://schemas.microsoft.com/office/drawing/2014/main" id="{35937E2F-D246-4BE7-9B11-FC0D14ED83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098" r="9089" b="-2"/>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87DC5B-0A27-43C4-A0E3-9C66603FCC22}"/>
              </a:ext>
            </a:extLst>
          </p:cNvPr>
          <p:cNvSpPr>
            <a:spLocks noGrp="1"/>
          </p:cNvSpPr>
          <p:nvPr>
            <p:ph type="title"/>
          </p:nvPr>
        </p:nvSpPr>
        <p:spPr>
          <a:xfrm>
            <a:off x="193501" y="-259286"/>
            <a:ext cx="4023360" cy="3204134"/>
          </a:xfrm>
        </p:spPr>
        <p:txBody>
          <a:bodyPr vert="horz" lIns="91440" tIns="45720" rIns="91440" bIns="45720" rtlCol="0" anchor="b">
            <a:normAutofit/>
          </a:bodyPr>
          <a:lstStyle/>
          <a:p>
            <a:r>
              <a:rPr lang="en-US" sz="4800" dirty="0"/>
              <a:t>Interactive Map</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9ACB37F-0D60-43C6-B55B-BD1BEE71BFB9}"/>
              </a:ext>
            </a:extLst>
          </p:cNvPr>
          <p:cNvSpPr txBox="1"/>
          <p:nvPr/>
        </p:nvSpPr>
        <p:spPr>
          <a:xfrm>
            <a:off x="656776" y="4931410"/>
            <a:ext cx="3096810" cy="923330"/>
          </a:xfrm>
          <a:prstGeom prst="rect">
            <a:avLst/>
          </a:prstGeom>
          <a:noFill/>
        </p:spPr>
        <p:txBody>
          <a:bodyPr wrap="none" rtlCol="0">
            <a:spAutoFit/>
          </a:bodyPr>
          <a:lstStyle/>
          <a:p>
            <a:pPr>
              <a:spcAft>
                <a:spcPts val="600"/>
              </a:spcAft>
            </a:pPr>
            <a:r>
              <a:rPr lang="en-US" sz="5400" dirty="0">
                <a:hlinkClick r:id="rId3"/>
              </a:rPr>
              <a:t>Texas scan</a:t>
            </a:r>
            <a:endParaRPr lang="en-US" sz="5400" dirty="0"/>
          </a:p>
        </p:txBody>
      </p:sp>
    </p:spTree>
    <p:extLst>
      <p:ext uri="{BB962C8B-B14F-4D97-AF65-F5344CB8AC3E}">
        <p14:creationId xmlns:p14="http://schemas.microsoft.com/office/powerpoint/2010/main" val="395965179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33">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37"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Rectangle 40">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BDC7F6C-B429-4C2E-A17F-2F6289149418}"/>
              </a:ext>
            </a:extLst>
          </p:cNvPr>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dirty="0">
                <a:solidFill>
                  <a:srgbClr val="FFFFFF"/>
                </a:solidFill>
              </a:rPr>
              <a:t>TCFV Survey: 33 Questions / 60 Executive Leaders</a:t>
            </a:r>
          </a:p>
        </p:txBody>
      </p:sp>
      <p:sp>
        <p:nvSpPr>
          <p:cNvPr id="4" name="Rectangle 3">
            <a:extLst>
              <a:ext uri="{FF2B5EF4-FFF2-40B4-BE49-F238E27FC236}">
                <a16:creationId xmlns:a16="http://schemas.microsoft.com/office/drawing/2014/main" id="{EFDE4C7E-1FCD-45B2-827F-7ABD696F518C}"/>
              </a:ext>
            </a:extLst>
          </p:cNvPr>
          <p:cNvSpPr/>
          <p:nvPr/>
        </p:nvSpPr>
        <p:spPr>
          <a:xfrm>
            <a:off x="764516" y="3184849"/>
            <a:ext cx="4053545" cy="3563159"/>
          </a:xfrm>
          <a:prstGeom prst="rect">
            <a:avLst/>
          </a:prstGeom>
        </p:spPr>
        <p:txBody>
          <a:bodyPr vert="horz" lIns="91440" tIns="45720" rIns="91440" bIns="45720" rtlCol="0">
            <a:normAutofit/>
          </a:bodyPr>
          <a:lstStyle/>
          <a:p>
            <a:pPr>
              <a:lnSpc>
                <a:spcPct val="90000"/>
              </a:lnSpc>
              <a:spcAft>
                <a:spcPts val="800"/>
              </a:spcAft>
            </a:pPr>
            <a:r>
              <a:rPr lang="en-US" sz="2400" b="1" dirty="0"/>
              <a:t>What do you wish your organization had in place prior to the pandemic?</a:t>
            </a:r>
          </a:p>
          <a:p>
            <a:pPr>
              <a:lnSpc>
                <a:spcPct val="90000"/>
              </a:lnSpc>
              <a:spcAft>
                <a:spcPts val="800"/>
              </a:spcAft>
            </a:pPr>
            <a:endParaRPr lang="en-US" sz="2400" dirty="0">
              <a:effectLst/>
            </a:endParaRPr>
          </a:p>
          <a:p>
            <a:pPr marL="342900" marR="0" lvl="0" indent="-228600">
              <a:lnSpc>
                <a:spcPct val="90000"/>
              </a:lnSpc>
              <a:spcBef>
                <a:spcPts val="0"/>
              </a:spcBef>
              <a:spcAft>
                <a:spcPts val="0"/>
              </a:spcAft>
              <a:buFont typeface="Arial" panose="020B0604020202020204" pitchFamily="34" charset="0"/>
              <a:buChar char="•"/>
            </a:pPr>
            <a:r>
              <a:rPr lang="en-US" sz="2400" dirty="0"/>
              <a:t>19% answered supplies.</a:t>
            </a:r>
            <a:endParaRPr lang="en-US" sz="2400" dirty="0">
              <a:effectLst/>
            </a:endParaRPr>
          </a:p>
          <a:p>
            <a:pPr marL="342900" marR="0" lvl="0" indent="-228600">
              <a:lnSpc>
                <a:spcPct val="90000"/>
              </a:lnSpc>
              <a:spcBef>
                <a:spcPts val="0"/>
              </a:spcBef>
              <a:spcAft>
                <a:spcPts val="0"/>
              </a:spcAft>
              <a:buFont typeface="Arial" panose="020B0604020202020204" pitchFamily="34" charset="0"/>
              <a:buChar char="•"/>
            </a:pPr>
            <a:r>
              <a:rPr lang="en-US" sz="2400" dirty="0"/>
              <a:t>48% answered technology.</a:t>
            </a:r>
            <a:endParaRPr lang="en-US" sz="2400" dirty="0">
              <a:effectLst/>
            </a:endParaRPr>
          </a:p>
          <a:p>
            <a:pPr marL="342900" marR="0" lvl="0" indent="-228600">
              <a:lnSpc>
                <a:spcPct val="90000"/>
              </a:lnSpc>
              <a:spcBef>
                <a:spcPts val="0"/>
              </a:spcBef>
              <a:spcAft>
                <a:spcPts val="800"/>
              </a:spcAft>
              <a:buFont typeface="Arial" panose="020B0604020202020204" pitchFamily="34" charset="0"/>
              <a:buChar char="•"/>
            </a:pPr>
            <a:r>
              <a:rPr lang="en-US" sz="2400" dirty="0"/>
              <a:t>33% answered procedures/policies.</a:t>
            </a:r>
            <a:endParaRPr lang="en-US" sz="2400" dirty="0">
              <a:effectLst/>
            </a:endParaRPr>
          </a:p>
        </p:txBody>
      </p:sp>
      <p:pic>
        <p:nvPicPr>
          <p:cNvPr id="3" name="Picture 2">
            <a:extLst>
              <a:ext uri="{FF2B5EF4-FFF2-40B4-BE49-F238E27FC236}">
                <a16:creationId xmlns:a16="http://schemas.microsoft.com/office/drawing/2014/main" id="{D154193E-5C0A-4C4E-80BF-3CBAF42B0919}"/>
              </a:ext>
            </a:extLst>
          </p:cNvPr>
          <p:cNvPicPr>
            <a:picLocks noChangeAspect="1"/>
          </p:cNvPicPr>
          <p:nvPr/>
        </p:nvPicPr>
        <p:blipFill rotWithShape="1">
          <a:blip r:embed="rId2"/>
          <a:srcRect r="6335" b="1"/>
          <a:stretch/>
        </p:blipFill>
        <p:spPr>
          <a:xfrm>
            <a:off x="5293360" y="1884875"/>
            <a:ext cx="6837728" cy="4973125"/>
          </a:xfrm>
          <a:prstGeom prst="rect">
            <a:avLst/>
          </a:prstGeom>
        </p:spPr>
      </p:pic>
    </p:spTree>
    <p:extLst>
      <p:ext uri="{BB962C8B-B14F-4D97-AF65-F5344CB8AC3E}">
        <p14:creationId xmlns:p14="http://schemas.microsoft.com/office/powerpoint/2010/main" val="576139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F23CF-2F05-4DD6-B420-C1BFD23FC4FF}"/>
              </a:ext>
            </a:extLst>
          </p:cNvPr>
          <p:cNvSpPr>
            <a:spLocks noGrp="1"/>
          </p:cNvSpPr>
          <p:nvPr>
            <p:ph type="ctrTitle"/>
          </p:nvPr>
        </p:nvSpPr>
        <p:spPr>
          <a:xfrm>
            <a:off x="280988" y="1225718"/>
            <a:ext cx="11630024" cy="1771650"/>
          </a:xfrm>
        </p:spPr>
        <p:txBody>
          <a:bodyPr>
            <a:noAutofit/>
          </a:bodyPr>
          <a:lstStyle/>
          <a:p>
            <a:r>
              <a:rPr lang="en-US" sz="2400" b="1" i="1" dirty="0">
                <a:solidFill>
                  <a:schemeClr val="accent1">
                    <a:lumMod val="75000"/>
                  </a:schemeClr>
                </a:solidFill>
              </a:rPr>
              <a:t>“Our struggle is staffing the shelter when multiple shelter staff are testing positive.   We are requiring the staff that were directly exposed to self quarantine as well.   I'm concerned with burnout for those still available for work.   Yesterday we sent clients to a hotel, so we can catch a breath and hire additional staff (yes we are also short staffed).”  East TX</a:t>
            </a:r>
            <a:br>
              <a:rPr lang="en-US" sz="2400" b="1" i="1" dirty="0">
                <a:solidFill>
                  <a:schemeClr val="accent1">
                    <a:lumMod val="75000"/>
                  </a:schemeClr>
                </a:solidFill>
              </a:rPr>
            </a:br>
            <a:r>
              <a:rPr lang="en-US" sz="2400" b="1" i="1" dirty="0">
                <a:solidFill>
                  <a:schemeClr val="accent1">
                    <a:lumMod val="75000"/>
                  </a:schemeClr>
                </a:solidFill>
              </a:rPr>
              <a:t> </a:t>
            </a:r>
            <a:br>
              <a:rPr lang="en-US" sz="2400" b="1" i="1" dirty="0">
                <a:solidFill>
                  <a:schemeClr val="accent1">
                    <a:lumMod val="75000"/>
                  </a:schemeClr>
                </a:solidFill>
              </a:rPr>
            </a:br>
            <a:endParaRPr lang="en-US" sz="2400" b="1" i="1" dirty="0">
              <a:solidFill>
                <a:schemeClr val="accent1">
                  <a:lumMod val="75000"/>
                </a:schemeClr>
              </a:solidFill>
            </a:endParaRPr>
          </a:p>
        </p:txBody>
      </p:sp>
      <p:sp>
        <p:nvSpPr>
          <p:cNvPr id="3" name="Subtitle 2">
            <a:extLst>
              <a:ext uri="{FF2B5EF4-FFF2-40B4-BE49-F238E27FC236}">
                <a16:creationId xmlns:a16="http://schemas.microsoft.com/office/drawing/2014/main" id="{64D51382-6919-4EA7-814A-ED130EE9B3F2}"/>
              </a:ext>
            </a:extLst>
          </p:cNvPr>
          <p:cNvSpPr>
            <a:spLocks noGrp="1"/>
          </p:cNvSpPr>
          <p:nvPr>
            <p:ph type="subTitle" idx="1"/>
          </p:nvPr>
        </p:nvSpPr>
        <p:spPr>
          <a:xfrm>
            <a:off x="1085850" y="286384"/>
            <a:ext cx="9144000" cy="731837"/>
          </a:xfrm>
        </p:spPr>
        <p:txBody>
          <a:bodyPr/>
          <a:lstStyle/>
          <a:p>
            <a:r>
              <a:rPr lang="en-US" b="1" dirty="0">
                <a:solidFill>
                  <a:schemeClr val="accent2">
                    <a:lumMod val="75000"/>
                  </a:schemeClr>
                </a:solidFill>
              </a:rPr>
              <a:t>What EDs are saying….</a:t>
            </a:r>
          </a:p>
        </p:txBody>
      </p:sp>
      <p:sp>
        <p:nvSpPr>
          <p:cNvPr id="4" name="Rectangle 3">
            <a:extLst>
              <a:ext uri="{FF2B5EF4-FFF2-40B4-BE49-F238E27FC236}">
                <a16:creationId xmlns:a16="http://schemas.microsoft.com/office/drawing/2014/main" id="{5F5C13FA-C0CF-47E9-97B7-A6F3543F913E}"/>
              </a:ext>
            </a:extLst>
          </p:cNvPr>
          <p:cNvSpPr/>
          <p:nvPr/>
        </p:nvSpPr>
        <p:spPr>
          <a:xfrm>
            <a:off x="571500" y="2460962"/>
            <a:ext cx="10839450" cy="2215991"/>
          </a:xfrm>
          <a:prstGeom prst="rect">
            <a:avLst/>
          </a:prstGeom>
        </p:spPr>
        <p:txBody>
          <a:bodyPr wrap="square">
            <a:spAutoFit/>
          </a:bodyPr>
          <a:lstStyle/>
          <a:p>
            <a:r>
              <a:rPr lang="en-US" sz="2400" b="1" i="1" dirty="0">
                <a:solidFill>
                  <a:srgbClr val="7030A0"/>
                </a:solidFill>
                <a:latin typeface="Cambria Math" panose="02040503050406030204" pitchFamily="18" charset="0"/>
                <a:ea typeface="Cambria Math" panose="02040503050406030204" pitchFamily="18" charset="0"/>
              </a:rPr>
              <a:t>"I have spent nights and days churning with a mixture of anxiety, overwhelm and sheer panic that I have not considered some approach, went too far or not considered enough feedback.  There has not been enough time in the day to address e-mails or reach out b/c </a:t>
            </a:r>
            <a:r>
              <a:rPr lang="en-US" sz="2400" b="1" i="1" u="sng" dirty="0">
                <a:solidFill>
                  <a:srgbClr val="7030A0"/>
                </a:solidFill>
                <a:latin typeface="Cambria Math" panose="02040503050406030204" pitchFamily="18" charset="0"/>
                <a:ea typeface="Cambria Math" panose="02040503050406030204" pitchFamily="18" charset="0"/>
              </a:rPr>
              <a:t>the now is filled with new challenges that seemingly always need some immediate attention.</a:t>
            </a:r>
            <a:r>
              <a:rPr lang="en-US" sz="2400" b="1" i="1" dirty="0">
                <a:solidFill>
                  <a:srgbClr val="7030A0"/>
                </a:solidFill>
                <a:latin typeface="Cambria Math" panose="02040503050406030204" pitchFamily="18" charset="0"/>
                <a:ea typeface="Cambria Math" panose="02040503050406030204" pitchFamily="18" charset="0"/>
              </a:rPr>
              <a:t>"  DFW Area</a:t>
            </a:r>
          </a:p>
          <a:p>
            <a:endParaRPr lang="en-US" dirty="0"/>
          </a:p>
        </p:txBody>
      </p:sp>
      <p:sp>
        <p:nvSpPr>
          <p:cNvPr id="5" name="Rectangle 4">
            <a:extLst>
              <a:ext uri="{FF2B5EF4-FFF2-40B4-BE49-F238E27FC236}">
                <a16:creationId xmlns:a16="http://schemas.microsoft.com/office/drawing/2014/main" id="{7A9DF6A4-9C1A-4779-8676-2792FF7B40A7}"/>
              </a:ext>
            </a:extLst>
          </p:cNvPr>
          <p:cNvSpPr/>
          <p:nvPr/>
        </p:nvSpPr>
        <p:spPr>
          <a:xfrm>
            <a:off x="447675" y="4478120"/>
            <a:ext cx="11296650" cy="2308324"/>
          </a:xfrm>
          <a:prstGeom prst="rect">
            <a:avLst/>
          </a:prstGeom>
        </p:spPr>
        <p:txBody>
          <a:bodyPr wrap="square">
            <a:spAutoFit/>
          </a:bodyPr>
          <a:lstStyle/>
          <a:p>
            <a:r>
              <a:rPr lang="en-US" sz="2400" b="1" i="1" dirty="0">
                <a:solidFill>
                  <a:schemeClr val="accent6">
                    <a:lumMod val="75000"/>
                  </a:schemeClr>
                </a:solidFill>
                <a:latin typeface="Calibri" panose="020F0502020204030204" pitchFamily="34" charset="0"/>
                <a:ea typeface="Calibri" panose="020F0502020204030204" pitchFamily="34" charset="0"/>
              </a:rPr>
              <a:t>“I sometimes feel like I am trying to fight a forest fire with a squirt gun.  Thanks for giving us a moment to reflect that we aren’t in this alone, and more importantly, to recognize the toll this pandemic is taking on our staff, our clients, and ourselves is significant.  The mental and physical exhaustion are real.  We have to be sure our staff takes the time to let some water run back in their emotional well—and then we have to take that advice for ourselves.” Rural TX</a:t>
            </a:r>
          </a:p>
        </p:txBody>
      </p:sp>
    </p:spTree>
    <p:extLst>
      <p:ext uri="{BB962C8B-B14F-4D97-AF65-F5344CB8AC3E}">
        <p14:creationId xmlns:p14="http://schemas.microsoft.com/office/powerpoint/2010/main" val="2222411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screenshot of a cell phone&#10;&#10;Description automatically generated">
            <a:extLst>
              <a:ext uri="{FF2B5EF4-FFF2-40B4-BE49-F238E27FC236}">
                <a16:creationId xmlns:a16="http://schemas.microsoft.com/office/drawing/2014/main" id="{5678639A-32B7-439A-A042-E9DFFED0B8C4}"/>
              </a:ext>
            </a:extLst>
          </p:cNvPr>
          <p:cNvPicPr>
            <a:picLocks noChangeAspect="1"/>
          </p:cNvPicPr>
          <p:nvPr/>
        </p:nvPicPr>
        <p:blipFill>
          <a:blip r:embed="rId2"/>
          <a:stretch>
            <a:fillRect/>
          </a:stretch>
        </p:blipFill>
        <p:spPr>
          <a:xfrm>
            <a:off x="643467" y="716364"/>
            <a:ext cx="10905066" cy="5425271"/>
          </a:xfrm>
          <a:prstGeom prst="rect">
            <a:avLst/>
          </a:prstGeom>
        </p:spPr>
      </p:pic>
    </p:spTree>
    <p:extLst>
      <p:ext uri="{BB962C8B-B14F-4D97-AF65-F5344CB8AC3E}">
        <p14:creationId xmlns:p14="http://schemas.microsoft.com/office/powerpoint/2010/main" val="370990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UTMB Center for Violence Prevention - Educational Research Center ...">
            <a:extLst>
              <a:ext uri="{FF2B5EF4-FFF2-40B4-BE49-F238E27FC236}">
                <a16:creationId xmlns:a16="http://schemas.microsoft.com/office/drawing/2014/main" id="{0C6CCC90-4D1C-4073-9800-37DB68166A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7969" y="0"/>
            <a:ext cx="4882413" cy="18510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6A9602A-9CC4-455E-B7AF-39074A75C713}"/>
              </a:ext>
            </a:extLst>
          </p:cNvPr>
          <p:cNvSpPr txBox="1"/>
          <p:nvPr/>
        </p:nvSpPr>
        <p:spPr>
          <a:xfrm>
            <a:off x="131445" y="1779916"/>
            <a:ext cx="11795760" cy="2031325"/>
          </a:xfrm>
          <a:prstGeom prst="rect">
            <a:avLst/>
          </a:prstGeom>
          <a:noFill/>
        </p:spPr>
        <p:txBody>
          <a:bodyPr wrap="square" rtlCol="0">
            <a:spAutoFit/>
          </a:bodyPr>
          <a:lstStyle/>
          <a:p>
            <a:r>
              <a:rPr lang="en-US" dirty="0"/>
              <a:t>COVID-19 pandemic has created an exponential increased strain on the violence prevention and intervention workforce through increased service demands, lack of technology, safety concerns due to social distancing, and transitioning face-to-face service models to be conducted virtually. </a:t>
            </a:r>
          </a:p>
          <a:p>
            <a:endParaRPr lang="en-US" dirty="0"/>
          </a:p>
          <a:p>
            <a:r>
              <a:rPr lang="en-US" dirty="0"/>
              <a:t>Findings underscore that first responders in the child maltreatment and domestic violence field are in urgent need of support to mitigate the impact of the COVID-19 pandemic, prevent the development of burnout, STS, turnover, and help families get the support they need via telehealth. </a:t>
            </a:r>
          </a:p>
        </p:txBody>
      </p:sp>
      <p:sp>
        <p:nvSpPr>
          <p:cNvPr id="4" name="Rectangle 3">
            <a:extLst>
              <a:ext uri="{FF2B5EF4-FFF2-40B4-BE49-F238E27FC236}">
                <a16:creationId xmlns:a16="http://schemas.microsoft.com/office/drawing/2014/main" id="{08FE161C-F2C9-4A66-AE6E-7D5C7A8D61A8}"/>
              </a:ext>
            </a:extLst>
          </p:cNvPr>
          <p:cNvSpPr/>
          <p:nvPr/>
        </p:nvSpPr>
        <p:spPr>
          <a:xfrm>
            <a:off x="365760" y="4062421"/>
            <a:ext cx="6096000" cy="1200329"/>
          </a:xfrm>
          <a:prstGeom prst="rect">
            <a:avLst/>
          </a:prstGeom>
        </p:spPr>
        <p:txBody>
          <a:bodyPr>
            <a:spAutoFit/>
          </a:bodyPr>
          <a:lstStyle/>
          <a:p>
            <a:r>
              <a:rPr lang="en-US" sz="2400" b="1" u="sng" dirty="0">
                <a:solidFill>
                  <a:srgbClr val="0070C0"/>
                </a:solidFill>
                <a:latin typeface="Times New Roman" panose="02020603050405020304" pitchFamily="18" charset="0"/>
                <a:ea typeface="Calibri" panose="020F0502020204030204" pitchFamily="34" charset="0"/>
              </a:rPr>
              <a:t>Aim 1:</a:t>
            </a:r>
            <a:r>
              <a:rPr lang="en-US" sz="2400" b="1" dirty="0">
                <a:solidFill>
                  <a:srgbClr val="0070C0"/>
                </a:solidFill>
                <a:latin typeface="Times New Roman" panose="02020603050405020304" pitchFamily="18" charset="0"/>
                <a:ea typeface="Calibri" panose="020F0502020204030204" pitchFamily="34" charset="0"/>
              </a:rPr>
              <a:t> Provide Individual Telehealth Counseling Services for Violence Prevention and Intervention Staff</a:t>
            </a:r>
            <a:r>
              <a:rPr lang="en-US" b="1" dirty="0">
                <a:latin typeface="Times New Roman" panose="02020603050405020304" pitchFamily="18" charset="0"/>
                <a:ea typeface="Calibri" panose="020F0502020204030204" pitchFamily="34" charset="0"/>
              </a:rPr>
              <a:t>. </a:t>
            </a:r>
            <a:endParaRPr lang="en-US" dirty="0"/>
          </a:p>
        </p:txBody>
      </p:sp>
      <p:sp>
        <p:nvSpPr>
          <p:cNvPr id="5" name="Rectangle 4">
            <a:extLst>
              <a:ext uri="{FF2B5EF4-FFF2-40B4-BE49-F238E27FC236}">
                <a16:creationId xmlns:a16="http://schemas.microsoft.com/office/drawing/2014/main" id="{BDE3F07B-7D5B-43DA-8FE2-4E91B200808C}"/>
              </a:ext>
            </a:extLst>
          </p:cNvPr>
          <p:cNvSpPr/>
          <p:nvPr/>
        </p:nvSpPr>
        <p:spPr>
          <a:xfrm>
            <a:off x="6231255" y="4653307"/>
            <a:ext cx="6096000" cy="1200329"/>
          </a:xfrm>
          <a:prstGeom prst="rect">
            <a:avLst/>
          </a:prstGeom>
        </p:spPr>
        <p:txBody>
          <a:bodyPr>
            <a:spAutoFit/>
          </a:bodyPr>
          <a:lstStyle/>
          <a:p>
            <a:r>
              <a:rPr lang="en-US" sz="2400" b="1" u="sng" dirty="0">
                <a:solidFill>
                  <a:schemeClr val="accent4">
                    <a:lumMod val="75000"/>
                  </a:schemeClr>
                </a:solidFill>
                <a:latin typeface="Times New Roman" panose="02020603050405020304" pitchFamily="18" charset="0"/>
                <a:ea typeface="Calibri" panose="020F0502020204030204" pitchFamily="34" charset="0"/>
              </a:rPr>
              <a:t>Aim 2: </a:t>
            </a:r>
            <a:r>
              <a:rPr lang="en-US" sz="2400" b="1" dirty="0">
                <a:solidFill>
                  <a:schemeClr val="accent4">
                    <a:lumMod val="75000"/>
                  </a:schemeClr>
                </a:solidFill>
                <a:latin typeface="Times New Roman" panose="02020603050405020304" pitchFamily="18" charset="0"/>
                <a:ea typeface="Calibri" panose="020F0502020204030204" pitchFamily="34" charset="0"/>
              </a:rPr>
              <a:t>Train Texas Violence Prevention and Intervention Workers in the Fundamentals of Telehealth</a:t>
            </a:r>
            <a:endParaRPr lang="en-US" sz="2400" dirty="0">
              <a:solidFill>
                <a:schemeClr val="accent4">
                  <a:lumMod val="75000"/>
                </a:schemeClr>
              </a:solidFill>
            </a:endParaRPr>
          </a:p>
        </p:txBody>
      </p:sp>
      <p:sp>
        <p:nvSpPr>
          <p:cNvPr id="6" name="Rectangle 5">
            <a:extLst>
              <a:ext uri="{FF2B5EF4-FFF2-40B4-BE49-F238E27FC236}">
                <a16:creationId xmlns:a16="http://schemas.microsoft.com/office/drawing/2014/main" id="{CD19C0A4-12E1-4856-9CAB-ECDFD05D4434}"/>
              </a:ext>
            </a:extLst>
          </p:cNvPr>
          <p:cNvSpPr/>
          <p:nvPr/>
        </p:nvSpPr>
        <p:spPr>
          <a:xfrm>
            <a:off x="487680" y="5905926"/>
            <a:ext cx="6096000" cy="830997"/>
          </a:xfrm>
          <a:prstGeom prst="rect">
            <a:avLst/>
          </a:prstGeom>
        </p:spPr>
        <p:txBody>
          <a:bodyPr>
            <a:spAutoFit/>
          </a:bodyPr>
          <a:lstStyle/>
          <a:p>
            <a:r>
              <a:rPr lang="en-US" sz="2400" b="1" u="sng" dirty="0">
                <a:solidFill>
                  <a:srgbClr val="7030A0"/>
                </a:solidFill>
                <a:latin typeface="Times New Roman" panose="02020603050405020304" pitchFamily="18" charset="0"/>
                <a:ea typeface="Calibri" panose="020F0502020204030204" pitchFamily="34" charset="0"/>
              </a:rPr>
              <a:t>Aim 3: </a:t>
            </a:r>
            <a:r>
              <a:rPr lang="en-US" sz="2400" b="1" dirty="0">
                <a:solidFill>
                  <a:srgbClr val="7030A0"/>
                </a:solidFill>
                <a:latin typeface="Times New Roman" panose="02020603050405020304" pitchFamily="18" charset="0"/>
                <a:ea typeface="Calibri" panose="020F0502020204030204" pitchFamily="34" charset="0"/>
              </a:rPr>
              <a:t>Facilitate Peer Support Networks to Improve Occupational Experiences. </a:t>
            </a:r>
            <a:endParaRPr lang="en-US" sz="2400" dirty="0">
              <a:solidFill>
                <a:srgbClr val="7030A0"/>
              </a:solidFill>
            </a:endParaRPr>
          </a:p>
        </p:txBody>
      </p:sp>
    </p:spTree>
    <p:extLst>
      <p:ext uri="{BB962C8B-B14F-4D97-AF65-F5344CB8AC3E}">
        <p14:creationId xmlns:p14="http://schemas.microsoft.com/office/powerpoint/2010/main" val="334340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ronavirus: A Texas Medical Center continuing update - TMC News">
            <a:extLst>
              <a:ext uri="{FF2B5EF4-FFF2-40B4-BE49-F238E27FC236}">
                <a16:creationId xmlns:a16="http://schemas.microsoft.com/office/drawing/2014/main" id="{2C9F33E6-431A-4BAB-9F79-ACFC2FBF86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6009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descr="Domestic Violence Community Support Services in Houston, TX | CES">
            <a:extLst>
              <a:ext uri="{FF2B5EF4-FFF2-40B4-BE49-F238E27FC236}">
                <a16:creationId xmlns:a16="http://schemas.microsoft.com/office/drawing/2014/main" id="{1C7141AE-3206-4DA2-9588-36CF1CD8AC6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90796" y="1502168"/>
            <a:ext cx="4378880" cy="2181967"/>
          </a:xfrm>
          <a:prstGeom prst="rect">
            <a:avLst/>
          </a:prstGeom>
          <a:noFill/>
          <a:extLst>
            <a:ext uri="{909E8E84-426E-40DD-AFC4-6F175D3DCCD1}">
              <a14:hiddenFill xmlns:a14="http://schemas.microsoft.com/office/drawing/2010/main">
                <a:solidFill>
                  <a:srgbClr val="FFFFFF"/>
                </a:solidFill>
              </a14:hiddenFill>
            </a:ext>
          </a:extLst>
        </p:spPr>
      </p:pic>
      <p:sp>
        <p:nvSpPr>
          <p:cNvPr id="193" name="Freeform: Shape 192">
            <a:extLst>
              <a:ext uri="{FF2B5EF4-FFF2-40B4-BE49-F238E27FC236}">
                <a16:creationId xmlns:a16="http://schemas.microsoft.com/office/drawing/2014/main" id="{9B38642C-62C4-4E31-A5D3-BB1DD8CA3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663583" cy="6858478"/>
          </a:xfrm>
          <a:custGeom>
            <a:avLst/>
            <a:gdLst>
              <a:gd name="connsiteX0" fmla="*/ 0 w 8663583"/>
              <a:gd name="connsiteY0" fmla="*/ 0 h 6858478"/>
              <a:gd name="connsiteX1" fmla="*/ 480486 w 8663583"/>
              <a:gd name="connsiteY1" fmla="*/ 0 h 6858478"/>
              <a:gd name="connsiteX2" fmla="*/ 4415403 w 8663583"/>
              <a:gd name="connsiteY2" fmla="*/ 0 h 6858478"/>
              <a:gd name="connsiteX3" fmla="*/ 5481631 w 8663583"/>
              <a:gd name="connsiteY3" fmla="*/ 0 h 6858478"/>
              <a:gd name="connsiteX4" fmla="*/ 5487208 w 8663583"/>
              <a:gd name="connsiteY4" fmla="*/ 0 h 6858478"/>
              <a:gd name="connsiteX5" fmla="*/ 8663583 w 8663583"/>
              <a:gd name="connsiteY5" fmla="*/ 6858478 h 6858478"/>
              <a:gd name="connsiteX6" fmla="*/ 1239028 w 8663583"/>
              <a:gd name="connsiteY6" fmla="*/ 6858478 h 6858478"/>
              <a:gd name="connsiteX7" fmla="*/ 1239288 w 8663583"/>
              <a:gd name="connsiteY7" fmla="*/ 6857916 h 6858478"/>
              <a:gd name="connsiteX8" fmla="*/ 480486 w 8663583"/>
              <a:gd name="connsiteY8" fmla="*/ 6857916 h 6858478"/>
              <a:gd name="connsiteX9" fmla="*/ 480486 w 8663583"/>
              <a:gd name="connsiteY9" fmla="*/ 6858000 h 6858478"/>
              <a:gd name="connsiteX10" fmla="*/ 0 w 8663583"/>
              <a:gd name="connsiteY10" fmla="*/ 685800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3583" h="6858478">
                <a:moveTo>
                  <a:pt x="0" y="0"/>
                </a:moveTo>
                <a:lnTo>
                  <a:pt x="480486" y="0"/>
                </a:lnTo>
                <a:lnTo>
                  <a:pt x="4415403" y="0"/>
                </a:lnTo>
                <a:lnTo>
                  <a:pt x="5481631" y="0"/>
                </a:lnTo>
                <a:lnTo>
                  <a:pt x="5487208" y="0"/>
                </a:lnTo>
                <a:lnTo>
                  <a:pt x="8663583" y="6858478"/>
                </a:lnTo>
                <a:lnTo>
                  <a:pt x="1239028" y="6858478"/>
                </a:lnTo>
                <a:lnTo>
                  <a:pt x="1239288" y="6857916"/>
                </a:lnTo>
                <a:lnTo>
                  <a:pt x="480486" y="6857916"/>
                </a:lnTo>
                <a:lnTo>
                  <a:pt x="480486"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4" name="Freeform: Shape 193">
            <a:extLst>
              <a:ext uri="{FF2B5EF4-FFF2-40B4-BE49-F238E27FC236}">
                <a16:creationId xmlns:a16="http://schemas.microsoft.com/office/drawing/2014/main" id="{A9F66240-8C38-4069-A5C9-2D3FCD97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234957" cy="6858478"/>
          </a:xfrm>
          <a:custGeom>
            <a:avLst/>
            <a:gdLst>
              <a:gd name="connsiteX0" fmla="*/ 156905 w 8234957"/>
              <a:gd name="connsiteY0" fmla="*/ 0 h 6858478"/>
              <a:gd name="connsiteX1" fmla="*/ 3986777 w 8234957"/>
              <a:gd name="connsiteY1" fmla="*/ 0 h 6858478"/>
              <a:gd name="connsiteX2" fmla="*/ 5053005 w 8234957"/>
              <a:gd name="connsiteY2" fmla="*/ 0 h 6858478"/>
              <a:gd name="connsiteX3" fmla="*/ 5058582 w 8234957"/>
              <a:gd name="connsiteY3" fmla="*/ 0 h 6858478"/>
              <a:gd name="connsiteX4" fmla="*/ 8234957 w 8234957"/>
              <a:gd name="connsiteY4" fmla="*/ 6858478 h 6858478"/>
              <a:gd name="connsiteX5" fmla="*/ 810402 w 8234957"/>
              <a:gd name="connsiteY5" fmla="*/ 6858478 h 6858478"/>
              <a:gd name="connsiteX6" fmla="*/ 810662 w 8234957"/>
              <a:gd name="connsiteY6" fmla="*/ 6857916 h 6858478"/>
              <a:gd name="connsiteX7" fmla="*/ 156905 w 8234957"/>
              <a:gd name="connsiteY7" fmla="*/ 6857916 h 6858478"/>
              <a:gd name="connsiteX8" fmla="*/ 156905 w 8234957"/>
              <a:gd name="connsiteY8" fmla="*/ 6858478 h 6858478"/>
              <a:gd name="connsiteX9" fmla="*/ 0 w 8234957"/>
              <a:gd name="connsiteY9" fmla="*/ 6858478 h 6858478"/>
              <a:gd name="connsiteX10" fmla="*/ 0 w 8234957"/>
              <a:gd name="connsiteY10" fmla="*/ 479 h 6858478"/>
              <a:gd name="connsiteX11" fmla="*/ 156905 w 8234957"/>
              <a:gd name="connsiteY11" fmla="*/ 479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34957" h="6858478">
                <a:moveTo>
                  <a:pt x="156905" y="0"/>
                </a:moveTo>
                <a:lnTo>
                  <a:pt x="3986777" y="0"/>
                </a:lnTo>
                <a:lnTo>
                  <a:pt x="5053005" y="0"/>
                </a:lnTo>
                <a:lnTo>
                  <a:pt x="5058582" y="0"/>
                </a:lnTo>
                <a:lnTo>
                  <a:pt x="8234957" y="6858478"/>
                </a:lnTo>
                <a:lnTo>
                  <a:pt x="810402" y="6858478"/>
                </a:lnTo>
                <a:lnTo>
                  <a:pt x="810662" y="6857916"/>
                </a:lnTo>
                <a:lnTo>
                  <a:pt x="156905" y="6857916"/>
                </a:lnTo>
                <a:lnTo>
                  <a:pt x="156905" y="6858478"/>
                </a:lnTo>
                <a:lnTo>
                  <a:pt x="0" y="6858478"/>
                </a:lnTo>
                <a:lnTo>
                  <a:pt x="0" y="479"/>
                </a:lnTo>
                <a:lnTo>
                  <a:pt x="15690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8F9F685-1CA5-48B1-9530-EC53C0DB28EC}"/>
              </a:ext>
            </a:extLst>
          </p:cNvPr>
          <p:cNvSpPr>
            <a:spLocks noGrp="1"/>
          </p:cNvSpPr>
          <p:nvPr>
            <p:ph type="title"/>
          </p:nvPr>
        </p:nvSpPr>
        <p:spPr>
          <a:xfrm>
            <a:off x="661797" y="917575"/>
            <a:ext cx="4378881" cy="1325563"/>
          </a:xfrm>
        </p:spPr>
        <p:txBody>
          <a:bodyPr vert="horz" lIns="91440" tIns="45720" rIns="91440" bIns="45720" rtlCol="0" anchor="ctr">
            <a:normAutofit fontScale="90000"/>
          </a:bodyPr>
          <a:lstStyle/>
          <a:p>
            <a:r>
              <a:rPr lang="en-US" kern="1200" dirty="0">
                <a:solidFill>
                  <a:schemeClr val="tx1"/>
                </a:solidFill>
                <a:latin typeface="+mj-lt"/>
                <a:ea typeface="+mj-ea"/>
                <a:cs typeface="+mj-cs"/>
              </a:rPr>
              <a:t>The Empowered Survivor Project</a:t>
            </a:r>
            <a:br>
              <a:rPr lang="en-US" kern="1200" dirty="0">
                <a:solidFill>
                  <a:schemeClr val="tx1"/>
                </a:solidFill>
                <a:latin typeface="+mj-lt"/>
                <a:ea typeface="+mj-ea"/>
                <a:cs typeface="+mj-cs"/>
              </a:rPr>
            </a:br>
            <a:br>
              <a:rPr lang="en-US" kern="1200" dirty="0">
                <a:solidFill>
                  <a:schemeClr val="tx1"/>
                </a:solidFill>
                <a:latin typeface="+mj-lt"/>
                <a:ea typeface="+mj-ea"/>
                <a:cs typeface="+mj-cs"/>
              </a:rPr>
            </a:br>
            <a:r>
              <a:rPr lang="en-US" sz="3600" kern="1200" dirty="0">
                <a:solidFill>
                  <a:schemeClr val="tx1"/>
                </a:solidFill>
                <a:latin typeface="+mj-lt"/>
                <a:ea typeface="+mj-ea"/>
                <a:cs typeface="+mj-cs"/>
              </a:rPr>
              <a:t>Houston, TX</a:t>
            </a:r>
            <a:br>
              <a:rPr lang="en-US" kern="1200" dirty="0">
                <a:solidFill>
                  <a:schemeClr val="tx1"/>
                </a:solidFill>
                <a:latin typeface="+mj-lt"/>
                <a:ea typeface="+mj-ea"/>
                <a:cs typeface="+mj-cs"/>
              </a:rPr>
            </a:br>
            <a:endParaRPr lang="en-US" kern="1200" dirty="0">
              <a:solidFill>
                <a:schemeClr val="tx1"/>
              </a:solidFill>
              <a:latin typeface="+mj-lt"/>
              <a:ea typeface="+mj-ea"/>
              <a:cs typeface="+mj-cs"/>
            </a:endParaRPr>
          </a:p>
        </p:txBody>
      </p:sp>
      <p:sp>
        <p:nvSpPr>
          <p:cNvPr id="4" name="Rectangle 3">
            <a:extLst>
              <a:ext uri="{FF2B5EF4-FFF2-40B4-BE49-F238E27FC236}">
                <a16:creationId xmlns:a16="http://schemas.microsoft.com/office/drawing/2014/main" id="{48D5A6C1-D309-46B9-A8B8-3DD5E38DAD5E}"/>
              </a:ext>
            </a:extLst>
          </p:cNvPr>
          <p:cNvSpPr/>
          <p:nvPr/>
        </p:nvSpPr>
        <p:spPr>
          <a:xfrm>
            <a:off x="661797" y="2593151"/>
            <a:ext cx="5076090" cy="4151376"/>
          </a:xfrm>
          <a:prstGeom prst="rect">
            <a:avLst/>
          </a:prstGeom>
        </p:spPr>
        <p:txBody>
          <a:bodyPr vert="horz" lIns="91440" tIns="45720" rIns="91440" bIns="45720" rtlCol="0">
            <a:normAutofit/>
          </a:bodyPr>
          <a:lstStyle/>
          <a:p>
            <a:pPr>
              <a:lnSpc>
                <a:spcPct val="90000"/>
              </a:lnSpc>
              <a:spcAft>
                <a:spcPts val="600"/>
              </a:spcAft>
            </a:pPr>
            <a:r>
              <a:rPr lang="en-US" sz="2000" dirty="0"/>
              <a:t>Due to COVID-19, domestic violence has increased and nearly everyday we see headlines announcing another domestic violence homicide or incident of severe abuse. Interestingly, what is not being discussed is that the majority of the victims are women of color and mainly black women. </a:t>
            </a:r>
          </a:p>
          <a:p>
            <a:pPr>
              <a:lnSpc>
                <a:spcPct val="90000"/>
              </a:lnSpc>
              <a:spcAft>
                <a:spcPts val="600"/>
              </a:spcAft>
            </a:pPr>
            <a:endParaRPr lang="en-US" sz="2000" dirty="0"/>
          </a:p>
          <a:p>
            <a:pPr>
              <a:lnSpc>
                <a:spcPct val="90000"/>
              </a:lnSpc>
              <a:spcAft>
                <a:spcPts val="600"/>
              </a:spcAft>
            </a:pPr>
            <a:r>
              <a:rPr lang="en-US" sz="2000" dirty="0"/>
              <a:t>This pilot assesses the needs of Black survivors and their families and evaluates the service delivery provided to these survivors during the COVID-19 pandemic.</a:t>
            </a:r>
          </a:p>
        </p:txBody>
      </p:sp>
    </p:spTree>
    <p:extLst>
      <p:ext uri="{BB962C8B-B14F-4D97-AF65-F5344CB8AC3E}">
        <p14:creationId xmlns:p14="http://schemas.microsoft.com/office/powerpoint/2010/main" val="105691721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332</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Cambria Math</vt:lpstr>
      <vt:lpstr>Times New Roman</vt:lpstr>
      <vt:lpstr>Office Theme</vt:lpstr>
      <vt:lpstr>PowerPoint Presentation</vt:lpstr>
      <vt:lpstr>COVID Data as of July 9th</vt:lpstr>
      <vt:lpstr>Interactive Map</vt:lpstr>
      <vt:lpstr>TCFV Survey: 33 Questions / 60 Executive Leaders</vt:lpstr>
      <vt:lpstr>“Our struggle is staffing the shelter when multiple shelter staff are testing positive.   We are requiring the staff that were directly exposed to self quarantine as well.   I'm concerned with burnout for those still available for work.   Yesterday we sent clients to a hotel, so we can catch a breath and hire additional staff (yes we are also short staffed).”  East TX   </vt:lpstr>
      <vt:lpstr>PowerPoint Presentation</vt:lpstr>
      <vt:lpstr>PowerPoint Presentation</vt:lpstr>
      <vt:lpstr>PowerPoint Presentation</vt:lpstr>
      <vt:lpstr>The Empowered Survivor Project  Houston, TX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Gloria Terry</dc:creator>
  <cp:lastModifiedBy>Gloria Terry</cp:lastModifiedBy>
  <cp:revision>3</cp:revision>
  <dcterms:created xsi:type="dcterms:W3CDTF">2020-07-14T16:40:13Z</dcterms:created>
  <dcterms:modified xsi:type="dcterms:W3CDTF">2020-07-14T21:48:12Z</dcterms:modified>
</cp:coreProperties>
</file>