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0"/>
  </p:notesMasterIdLst>
  <p:sldIdLst>
    <p:sldId id="384" r:id="rId2"/>
    <p:sldId id="381" r:id="rId3"/>
    <p:sldId id="257" r:id="rId4"/>
    <p:sldId id="261" r:id="rId5"/>
    <p:sldId id="259" r:id="rId6"/>
    <p:sldId id="260" r:id="rId7"/>
    <p:sldId id="383" r:id="rId8"/>
    <p:sldId id="3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6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52201909913462E-2"/>
          <c:y val="0.10636895802233516"/>
          <c:w val="0.94355861767279092"/>
          <c:h val="0.78886273546820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May (n=91)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Survivor Infection Fears</c:v>
                </c:pt>
                <c:pt idx="1">
                  <c:v>Financial needs</c:v>
                </c:pt>
                <c:pt idx="2">
                  <c:v>Healthcare needs</c:v>
                </c:pt>
                <c:pt idx="3">
                  <c:v>Childcare needs</c:v>
                </c:pt>
                <c:pt idx="4">
                  <c:v>Food needs</c:v>
                </c:pt>
                <c:pt idx="5">
                  <c:v>Language-specific Covid Information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31</c:v>
                </c:pt>
                <c:pt idx="1">
                  <c:v>51</c:v>
                </c:pt>
                <c:pt idx="2">
                  <c:v>24</c:v>
                </c:pt>
                <c:pt idx="3">
                  <c:v>31</c:v>
                </c:pt>
                <c:pt idx="4">
                  <c:v>50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A-FF4F-81FE-152D1FD920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June (n=64)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Survivor Infection Fears</c:v>
                </c:pt>
                <c:pt idx="1">
                  <c:v>Financial needs</c:v>
                </c:pt>
                <c:pt idx="2">
                  <c:v>Healthcare needs</c:v>
                </c:pt>
                <c:pt idx="3">
                  <c:v>Childcare needs</c:v>
                </c:pt>
                <c:pt idx="4">
                  <c:v>Food needs</c:v>
                </c:pt>
                <c:pt idx="5">
                  <c:v>Language-specific Covid Information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47</c:v>
                </c:pt>
                <c:pt idx="1">
                  <c:v>64</c:v>
                </c:pt>
                <c:pt idx="2">
                  <c:v>28</c:v>
                </c:pt>
                <c:pt idx="3">
                  <c:v>47</c:v>
                </c:pt>
                <c:pt idx="4">
                  <c:v>50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A-FF4F-81FE-152D1FD920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July/Aug (n=45)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Survivor Infection Fears</c:v>
                </c:pt>
                <c:pt idx="1">
                  <c:v>Financial needs</c:v>
                </c:pt>
                <c:pt idx="2">
                  <c:v>Healthcare needs</c:v>
                </c:pt>
                <c:pt idx="3">
                  <c:v>Childcare needs</c:v>
                </c:pt>
                <c:pt idx="4">
                  <c:v>Food needs</c:v>
                </c:pt>
                <c:pt idx="5">
                  <c:v>Language-specific Covid Information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49</c:v>
                </c:pt>
                <c:pt idx="1">
                  <c:v>69</c:v>
                </c:pt>
                <c:pt idx="2">
                  <c:v>31</c:v>
                </c:pt>
                <c:pt idx="3">
                  <c:v>42</c:v>
                </c:pt>
                <c:pt idx="4">
                  <c:v>51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0A-FF4F-81FE-152D1FD920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269456"/>
        <c:axId val="68271088"/>
      </c:barChart>
      <c:catAx>
        <c:axId val="682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71088"/>
        <c:crosses val="autoZero"/>
        <c:auto val="1"/>
        <c:lblAlgn val="ctr"/>
        <c:lblOffset val="100"/>
        <c:noMultiLvlLbl val="0"/>
      </c:catAx>
      <c:valAx>
        <c:axId val="6827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6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3624137260620204"/>
          <c:y val="4.7243145811592828E-2"/>
          <c:w val="0.24035135345030836"/>
          <c:h val="0.17830347103122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52201909913462E-2"/>
          <c:y val="0.10636895802233516"/>
          <c:w val="0.94355861767279092"/>
          <c:h val="0.78886273546820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May (n=91)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Reduced Shelter Capacity</c:v>
                </c:pt>
                <c:pt idx="1">
                  <c:v>More Hotel and off site housing</c:v>
                </c:pt>
                <c:pt idx="2">
                  <c:v>Increased demand non-shelter services</c:v>
                </c:pt>
                <c:pt idx="3">
                  <c:v>Increased Virtual Advocacy</c:v>
                </c:pt>
                <c:pt idx="4">
                  <c:v>Enhanced Safety Planning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41</c:v>
                </c:pt>
                <c:pt idx="1">
                  <c:v>35</c:v>
                </c:pt>
                <c:pt idx="2">
                  <c:v>31</c:v>
                </c:pt>
                <c:pt idx="3">
                  <c:v>58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A-FF4F-81FE-152D1FD920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June (n=64)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Reduced Shelter Capacity</c:v>
                </c:pt>
                <c:pt idx="1">
                  <c:v>More Hotel and off site housing</c:v>
                </c:pt>
                <c:pt idx="2">
                  <c:v>Increased demand non-shelter services</c:v>
                </c:pt>
                <c:pt idx="3">
                  <c:v>Increased Virtual Advocacy</c:v>
                </c:pt>
                <c:pt idx="4">
                  <c:v>Enhanced Safety Planning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42</c:v>
                </c:pt>
                <c:pt idx="1">
                  <c:v>33</c:v>
                </c:pt>
                <c:pt idx="2">
                  <c:v>36</c:v>
                </c:pt>
                <c:pt idx="3">
                  <c:v>70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A-FF4F-81FE-152D1FD920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July/Aug (n=45)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Reduced Shelter Capacity</c:v>
                </c:pt>
                <c:pt idx="1">
                  <c:v>More Hotel and off site housing</c:v>
                </c:pt>
                <c:pt idx="2">
                  <c:v>Increased demand non-shelter services</c:v>
                </c:pt>
                <c:pt idx="3">
                  <c:v>Increased Virtual Advocacy</c:v>
                </c:pt>
                <c:pt idx="4">
                  <c:v>Enhanced Safety Planning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49</c:v>
                </c:pt>
                <c:pt idx="1">
                  <c:v>40</c:v>
                </c:pt>
                <c:pt idx="2">
                  <c:v>42</c:v>
                </c:pt>
                <c:pt idx="3">
                  <c:v>64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0A-FF4F-81FE-152D1FD920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269456"/>
        <c:axId val="68271088"/>
      </c:barChart>
      <c:catAx>
        <c:axId val="682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71088"/>
        <c:crosses val="autoZero"/>
        <c:auto val="1"/>
        <c:lblAlgn val="ctr"/>
        <c:lblOffset val="100"/>
        <c:noMultiLvlLbl val="0"/>
      </c:catAx>
      <c:valAx>
        <c:axId val="6827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6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3873456790123458E-2"/>
          <c:y val="1.710965402124022E-2"/>
          <c:w val="0.22155415803713749"/>
          <c:h val="0.2352127407266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14658271804959E-2"/>
          <c:y val="4.3207076458065791E-2"/>
          <c:w val="0.94355861767279092"/>
          <c:h val="0.78886273546820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May (n=91)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On-site staff reductions</c:v>
                </c:pt>
                <c:pt idx="1">
                  <c:v>Low morale</c:v>
                </c:pt>
                <c:pt idx="2">
                  <c:v>Lack of Covid policies</c:v>
                </c:pt>
                <c:pt idx="3">
                  <c:v>Lack of leadership communication/shape</c:v>
                </c:pt>
                <c:pt idx="4">
                  <c:v>Difficulty Staying Connected with Survivors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  <c:pt idx="4" formatCode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A-FF4F-81FE-152D1FD920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June (n=64)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On-site staff reductions</c:v>
                </c:pt>
                <c:pt idx="1">
                  <c:v>Low morale</c:v>
                </c:pt>
                <c:pt idx="2">
                  <c:v>Lack of Covid policies</c:v>
                </c:pt>
                <c:pt idx="3">
                  <c:v>Lack of leadership communication/shape</c:v>
                </c:pt>
                <c:pt idx="4">
                  <c:v>Difficulty Staying Connected with Survivors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</c:v>
                </c:pt>
                <c:pt idx="1">
                  <c:v>11</c:v>
                </c:pt>
                <c:pt idx="2">
                  <c:v>8</c:v>
                </c:pt>
                <c:pt idx="3">
                  <c:v>14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A-FF4F-81FE-152D1FD920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July/Aug (n=45)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On-site staff reductions</c:v>
                </c:pt>
                <c:pt idx="1">
                  <c:v>Low morale</c:v>
                </c:pt>
                <c:pt idx="2">
                  <c:v>Lack of Covid policies</c:v>
                </c:pt>
                <c:pt idx="3">
                  <c:v>Lack of leadership communication/shape</c:v>
                </c:pt>
                <c:pt idx="4">
                  <c:v>Difficulty Staying Connected with Survivors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29</c:v>
                </c:pt>
                <c:pt idx="1">
                  <c:v>18</c:v>
                </c:pt>
                <c:pt idx="2">
                  <c:v>9</c:v>
                </c:pt>
                <c:pt idx="3">
                  <c:v>9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0A-FF4F-81FE-152D1FD920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269456"/>
        <c:axId val="68271088"/>
      </c:barChart>
      <c:catAx>
        <c:axId val="682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71088"/>
        <c:crosses val="autoZero"/>
        <c:auto val="1"/>
        <c:lblAlgn val="ctr"/>
        <c:lblOffset val="100"/>
        <c:noMultiLvlLbl val="0"/>
      </c:catAx>
      <c:valAx>
        <c:axId val="6827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6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4044852308081994E-2"/>
          <c:y val="3.730180817627983E-2"/>
          <c:w val="0.26242359086622885"/>
          <c:h val="0.26909866379757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0" i="0" baseline="0" dirty="0">
                <a:effectLst/>
              </a:rPr>
              <a:t>How are staff impacted by COVID?</a:t>
            </a:r>
            <a:endParaRPr lang="en-US" sz="2400" b="0" dirty="0">
              <a:effectLst/>
            </a:endParaRPr>
          </a:p>
          <a:p>
            <a:pPr>
              <a:defRPr/>
            </a:pPr>
            <a:r>
              <a:rPr lang="en-US" sz="1400" b="0" i="0" baseline="0" dirty="0">
                <a:effectLst/>
              </a:rPr>
              <a:t>(% Respondents Reporting) </a:t>
            </a:r>
            <a:endParaRPr lang="en-US" sz="1400" b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May (n=91)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B8-DF49-8C52-A2A6D8C45122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B8-DF49-8C52-A2A6D8C45122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B8-DF49-8C52-A2A6D8C45122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B8-DF49-8C52-A2A6D8C45122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B8-DF49-8C52-A2A6D8C45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Not enough PPE</c:v>
                </c:pt>
                <c:pt idx="1">
                  <c:v>Fears of Covid infection</c:v>
                </c:pt>
                <c:pt idx="2">
                  <c:v>Increased Caregiving responsibilities</c:v>
                </c:pt>
                <c:pt idx="3">
                  <c:v>Inability to work remotely b/c job duties</c:v>
                </c:pt>
                <c:pt idx="4">
                  <c:v>Inability to work remotely b/c of internet access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8</c:v>
                </c:pt>
                <c:pt idx="2">
                  <c:v>44</c:v>
                </c:pt>
                <c:pt idx="3">
                  <c:v>24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7-0D49-9C91-4C9FFA6974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June (n=64)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Not enough PPE</c:v>
                </c:pt>
                <c:pt idx="1">
                  <c:v>Fears of Covid infection</c:v>
                </c:pt>
                <c:pt idx="2">
                  <c:v>Increased Caregiving responsibilities</c:v>
                </c:pt>
                <c:pt idx="3">
                  <c:v>Inability to work remotely b/c job duties</c:v>
                </c:pt>
                <c:pt idx="4">
                  <c:v>Inability to work remotely b/c of internet access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</c:v>
                </c:pt>
                <c:pt idx="1">
                  <c:v>11</c:v>
                </c:pt>
                <c:pt idx="2">
                  <c:v>41</c:v>
                </c:pt>
                <c:pt idx="3">
                  <c:v>28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E7-0D49-9C91-4C9FFA6974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July/Aug (n=45)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Not enough PPE</c:v>
                </c:pt>
                <c:pt idx="1">
                  <c:v>Fears of Covid infection</c:v>
                </c:pt>
                <c:pt idx="2">
                  <c:v>Increased Caregiving responsibilities</c:v>
                </c:pt>
                <c:pt idx="3">
                  <c:v>Inability to work remotely b/c job duties</c:v>
                </c:pt>
                <c:pt idx="4">
                  <c:v>Inability to work remotely b/c of internet access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20</c:v>
                </c:pt>
                <c:pt idx="1">
                  <c:v>11</c:v>
                </c:pt>
                <c:pt idx="2">
                  <c:v>38</c:v>
                </c:pt>
                <c:pt idx="3">
                  <c:v>33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E7-0D49-9C91-4C9FFA6974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861216879"/>
        <c:axId val="1861218511"/>
      </c:barChart>
      <c:catAx>
        <c:axId val="1861216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218511"/>
        <c:crosses val="autoZero"/>
        <c:auto val="1"/>
        <c:lblAlgn val="ctr"/>
        <c:lblOffset val="100"/>
        <c:noMultiLvlLbl val="0"/>
      </c:catAx>
      <c:valAx>
        <c:axId val="1861218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216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0416275834373162E-2"/>
          <c:y val="0.21458781944013386"/>
          <c:w val="0.2860161496206417"/>
          <c:h val="0.271748485788973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0.09685</cdr:x>
      <cdr:y>0.24741</cdr:y>
    </cdr:from>
    <cdr:to>
      <cdr:x>0.17646</cdr:x>
      <cdr:y>0.38952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7151CFA-98B7-7D4A-9D7A-0FFF30B0B93F}"/>
            </a:ext>
          </a:extLst>
        </cdr:cNvPr>
        <cdr:cNvSpPr txBox="1"/>
      </cdr:nvSpPr>
      <cdr:spPr>
        <a:xfrm xmlns:a="http://schemas.openxmlformats.org/drawingml/2006/main">
          <a:off x="1112423" y="15918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0.09576</cdr:x>
      <cdr:y>0.29024</cdr:y>
    </cdr:from>
    <cdr:to>
      <cdr:x>0.17537</cdr:x>
      <cdr:y>0.43235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3B08C0F-6BA2-7747-8DE6-4B2A63A73E8D}"/>
            </a:ext>
          </a:extLst>
        </cdr:cNvPr>
        <cdr:cNvSpPr txBox="1"/>
      </cdr:nvSpPr>
      <cdr:spPr>
        <a:xfrm xmlns:a="http://schemas.openxmlformats.org/drawingml/2006/main">
          <a:off x="1099897" y="18674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0.05476</cdr:x>
      <cdr:y>0.25889</cdr:y>
    </cdr:from>
    <cdr:to>
      <cdr:x>0.13438</cdr:x>
      <cdr:y>0.401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894C38C-2B0B-A944-89F1-C998170D209D}"/>
            </a:ext>
          </a:extLst>
        </cdr:cNvPr>
        <cdr:cNvSpPr txBox="1"/>
      </cdr:nvSpPr>
      <cdr:spPr>
        <a:xfrm xmlns:a="http://schemas.openxmlformats.org/drawingml/2006/main">
          <a:off x="450657" y="1153002"/>
          <a:ext cx="655240" cy="632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i="1" dirty="0"/>
            <a:t>Shift Away from Congregate Shelter</a:t>
          </a:r>
        </a:p>
      </cdr:txBody>
    </cdr:sp>
  </cdr:relSizeAnchor>
  <cdr:relSizeAnchor xmlns:cdr="http://schemas.openxmlformats.org/drawingml/2006/chartDrawing">
    <cdr:from>
      <cdr:x>0.5573</cdr:x>
      <cdr:y>0.0926</cdr:y>
    </cdr:from>
    <cdr:to>
      <cdr:x>0.63691</cdr:x>
      <cdr:y>0.23472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FEAC837E-A64B-804B-B227-3BE3D099639A}"/>
            </a:ext>
          </a:extLst>
        </cdr:cNvPr>
        <cdr:cNvSpPr txBox="1"/>
      </cdr:nvSpPr>
      <cdr:spPr>
        <a:xfrm xmlns:a="http://schemas.openxmlformats.org/drawingml/2006/main">
          <a:off x="4586345" y="390451"/>
          <a:ext cx="655159" cy="59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i="1" dirty="0"/>
            <a:t>Shift towards Non-residential services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1BA5-7885-0B42-938A-83B317E69713}" type="datetimeFigureOut">
              <a:rPr lang="en-US" smtClean="0"/>
              <a:t>2/9/21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9E865-9050-EA43-8C9B-38C7053E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1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05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6774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7430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4157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1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0884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71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6397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48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0158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686800" y="0"/>
            <a:ext cx="473599" cy="365760"/>
          </a:xfrm>
          <a:prstGeom prst="rect">
            <a:avLst/>
          </a:prstGeom>
          <a:solidFill>
            <a:srgbClr val="C7A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352800" y="0"/>
            <a:ext cx="4191000" cy="365760"/>
          </a:xfrm>
          <a:prstGeom prst="rect">
            <a:avLst/>
          </a:prstGeom>
          <a:solidFill>
            <a:srgbClr val="3F4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7543800" y="0"/>
            <a:ext cx="1143000" cy="365760"/>
          </a:xfrm>
          <a:prstGeom prst="rect">
            <a:avLst/>
          </a:prstGeom>
          <a:solidFill>
            <a:srgbClr val="7C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16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352799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2/9/21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9" name="Picture 8" descr="Safe Housing Partnership Logo_WEBSITE 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8555" y="5232515"/>
            <a:ext cx="1297437" cy="150734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457199" y="6078144"/>
            <a:ext cx="76653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9D5E8A"/>
                </a:solidFill>
                <a:latin typeface="Avenir Book"/>
                <a:cs typeface="Avenir Book"/>
              </a:rPr>
              <a:t>Domestic Violence and Housing Technical Assistance Consortium </a:t>
            </a:r>
          </a:p>
          <a:p>
            <a:r>
              <a:rPr lang="en-US" sz="1400" b="0" i="0" dirty="0">
                <a:solidFill>
                  <a:srgbClr val="9D5E8A"/>
                </a:solidFill>
                <a:latin typeface="Avenir Book"/>
                <a:cs typeface="Avenir Book"/>
              </a:rPr>
              <a:t>www.safehousingpartnerships.org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457199" y="6077221"/>
            <a:ext cx="7162801" cy="923"/>
          </a:xfrm>
          <a:prstGeom prst="line">
            <a:avLst/>
          </a:prstGeom>
          <a:ln w="635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61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i="0" kern="1200" spc="-100" baseline="0">
          <a:solidFill>
            <a:schemeClr val="tx2"/>
          </a:solidFill>
          <a:latin typeface="Avenir Next Regular"/>
          <a:ea typeface="+mj-ea"/>
          <a:cs typeface="Avenir Next Regular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Avenir Book"/>
          <a:ea typeface="+mn-ea"/>
          <a:cs typeface="Avenir Book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Avenir Book"/>
          <a:ea typeface="+mn-ea"/>
          <a:cs typeface="Avenir Book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venir Book"/>
          <a:ea typeface="+mn-ea"/>
          <a:cs typeface="Avenir Book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Avenir Book"/>
          <a:ea typeface="+mn-ea"/>
          <a:cs typeface="Avenir Book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30C5B0-0ABD-904C-A893-63F494095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covid-19 and IPV Services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2B2AB3E-BF68-A346-B0DF-0289CA120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Shanti Kulkarni PhD </a:t>
            </a:r>
            <a:br>
              <a:rPr lang="en-US" dirty="0"/>
            </a:br>
            <a:r>
              <a:rPr lang="en-US" dirty="0"/>
              <a:t>Professor of Social Work </a:t>
            </a:r>
            <a:br>
              <a:rPr lang="en-US" dirty="0"/>
            </a:br>
            <a:r>
              <a:rPr lang="en-US" dirty="0"/>
              <a:t>UNC Charlotte</a:t>
            </a:r>
          </a:p>
        </p:txBody>
      </p:sp>
    </p:spTree>
    <p:extLst>
      <p:ext uri="{BB962C8B-B14F-4D97-AF65-F5344CB8AC3E}">
        <p14:creationId xmlns:p14="http://schemas.microsoft.com/office/powerpoint/2010/main" val="197231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A969-9E4C-D849-8904-A4167ABB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63706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2B8EF-FFDC-4047-A217-F1F60E69D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163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DV-HTAC COVID Survey</a:t>
            </a:r>
          </a:p>
          <a:p>
            <a:r>
              <a:rPr lang="en-US" dirty="0"/>
              <a:t>17 item Survey developed with Consortium staff and Primary Researcher</a:t>
            </a:r>
          </a:p>
          <a:p>
            <a:r>
              <a:rPr lang="en-US" dirty="0"/>
              <a:t>Survey responses collected from Webinar Participants from May 1 to early August 2020</a:t>
            </a:r>
          </a:p>
          <a:p>
            <a:r>
              <a:rPr lang="en-US" dirty="0"/>
              <a:t>Responses from DV/SA/HT service providers analyzed for trends over 3 month period</a:t>
            </a:r>
          </a:p>
        </p:txBody>
      </p:sp>
    </p:spTree>
    <p:extLst>
      <p:ext uri="{BB962C8B-B14F-4D97-AF65-F5344CB8AC3E}">
        <p14:creationId xmlns:p14="http://schemas.microsoft.com/office/powerpoint/2010/main" val="96411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E3AA-F889-4240-B29D-F536D3DB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234" y="546100"/>
            <a:ext cx="8229600" cy="990600"/>
          </a:xfrm>
        </p:spPr>
        <p:txBody>
          <a:bodyPr>
            <a:normAutofit/>
          </a:bodyPr>
          <a:lstStyle/>
          <a:p>
            <a:pPr>
              <a:defRPr sz="2200" b="0" i="0" u="none" strike="noStrike" kern="1200" cap="none" spc="0" normalizeH="0" baseline="0">
                <a:solidFill>
                  <a:srgbClr val="4C203F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sz="3200" spc="0" dirty="0">
                <a:solidFill>
                  <a:srgbClr val="4C203F">
                    <a:lumMod val="65000"/>
                    <a:lumOff val="35000"/>
                  </a:srgbClr>
                </a:solidFill>
              </a:rPr>
              <a:t>How COVID is affecting Survivors….</a:t>
            </a:r>
            <a:br>
              <a:rPr lang="en-US" spc="0" dirty="0">
                <a:solidFill>
                  <a:srgbClr val="4C203F">
                    <a:lumMod val="65000"/>
                    <a:lumOff val="35000"/>
                  </a:srgbClr>
                </a:solidFill>
              </a:rPr>
            </a:br>
            <a:r>
              <a:rPr lang="en-US" sz="1600" spc="0" dirty="0">
                <a:solidFill>
                  <a:srgbClr val="4C203F">
                    <a:lumMod val="65000"/>
                    <a:lumOff val="35000"/>
                  </a:srgbClr>
                </a:solidFill>
              </a:rPr>
              <a:t>(% Respondents Reporting)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58C8BA-FEFA-B44E-B5E7-5AB5DED16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296476"/>
              </p:ext>
            </p:extLst>
          </p:nvPr>
        </p:nvGraphicFramePr>
        <p:xfrm>
          <a:off x="457200" y="1600200"/>
          <a:ext cx="8229600" cy="3868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82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73E8F-53C2-E94E-AED3-A1FE41C9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 sz="2200" b="0" i="0" u="none" strike="noStrike" kern="1200" cap="none" spc="0" normalizeH="0" baseline="0">
                <a:solidFill>
                  <a:srgbClr val="4C203F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sz="3100" spc="0" dirty="0">
                <a:solidFill>
                  <a:srgbClr val="4C203F">
                    <a:lumMod val="65000"/>
                    <a:lumOff val="35000"/>
                  </a:srgbClr>
                </a:solidFill>
              </a:rPr>
              <a:t>How is Service Delivery changing during COVID…</a:t>
            </a:r>
            <a:br>
              <a:rPr lang="en-US" b="1" spc="0" dirty="0">
                <a:solidFill>
                  <a:srgbClr val="4C203F">
                    <a:lumMod val="65000"/>
                    <a:lumOff val="35000"/>
                  </a:srgbClr>
                </a:solidFill>
              </a:rPr>
            </a:br>
            <a:r>
              <a:rPr lang="en-US" sz="1600" spc="0" dirty="0">
                <a:solidFill>
                  <a:srgbClr val="4C203F">
                    <a:lumMod val="65000"/>
                    <a:lumOff val="35000"/>
                  </a:srgbClr>
                </a:solidFill>
              </a:rPr>
              <a:t>(% Respondents Reporting )</a:t>
            </a:r>
            <a:br>
              <a:rPr lang="en-US" spc="0" dirty="0">
                <a:solidFill>
                  <a:srgbClr val="4C203F">
                    <a:lumMod val="65000"/>
                    <a:lumOff val="35000"/>
                  </a:srgbClr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58C8BA-FEFA-B44E-B5E7-5AB5DED16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79511"/>
              </p:ext>
            </p:extLst>
          </p:nvPr>
        </p:nvGraphicFramePr>
        <p:xfrm>
          <a:off x="457200" y="1362974"/>
          <a:ext cx="8229600" cy="445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952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58C8BA-FEFA-B44E-B5E7-5AB5DED1603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39023743"/>
              </p:ext>
            </p:extLst>
          </p:nvPr>
        </p:nvGraphicFramePr>
        <p:xfrm>
          <a:off x="529683" y="1502864"/>
          <a:ext cx="8614317" cy="386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173019F-E9BB-574E-B17C-74F78F99AF27}"/>
              </a:ext>
            </a:extLst>
          </p:cNvPr>
          <p:cNvSpPr txBox="1"/>
          <p:nvPr/>
        </p:nvSpPr>
        <p:spPr>
          <a:xfrm>
            <a:off x="751698" y="569787"/>
            <a:ext cx="745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2200" b="0" i="0" u="none" strike="noStrike" kern="1200" cap="none" spc="0" normalizeH="0" baseline="0">
                <a:solidFill>
                  <a:srgbClr val="4C203F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dirty="0">
                <a:solidFill>
                  <a:srgbClr val="4C203F">
                    <a:lumMod val="65000"/>
                    <a:lumOff val="35000"/>
                  </a:srgbClr>
                </a:solidFill>
              </a:rPr>
              <a:t>How Organizations are being Challenged during COVID…</a:t>
            </a:r>
          </a:p>
          <a:p>
            <a:pPr algn="ctr">
              <a:defRPr sz="2200" b="0" i="0" u="none" strike="noStrike" kern="1200" cap="none" spc="0" normalizeH="0" baseline="0">
                <a:solidFill>
                  <a:srgbClr val="4C203F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sz="1400" b="1" dirty="0">
                <a:solidFill>
                  <a:srgbClr val="4C203F">
                    <a:lumMod val="65000"/>
                    <a:lumOff val="35000"/>
                  </a:srgbClr>
                </a:solidFill>
              </a:rPr>
              <a:t>(% Respondents Reporting) </a:t>
            </a:r>
          </a:p>
        </p:txBody>
      </p:sp>
    </p:spTree>
    <p:extLst>
      <p:ext uri="{BB962C8B-B14F-4D97-AF65-F5344CB8AC3E}">
        <p14:creationId xmlns:p14="http://schemas.microsoft.com/office/powerpoint/2010/main" val="205817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A4D46BE-48E7-D047-BA76-D0B6810F72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6365484"/>
              </p:ext>
            </p:extLst>
          </p:nvPr>
        </p:nvGraphicFramePr>
        <p:xfrm>
          <a:off x="214313" y="1000126"/>
          <a:ext cx="8715375" cy="45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923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0D09E-CDF1-ED4A-B96C-C8A7D2C9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37DB2-8FC4-7241-A04B-8EA61F4B0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Survivors have high level of need especially around finances</a:t>
            </a:r>
          </a:p>
          <a:p>
            <a:r>
              <a:rPr lang="en-US" dirty="0"/>
              <a:t>More survivors are sheltering in hotels and in their homes</a:t>
            </a:r>
          </a:p>
          <a:p>
            <a:r>
              <a:rPr lang="en-US" dirty="0"/>
              <a:t>Organizations are learning new ways to support survivor safety</a:t>
            </a:r>
          </a:p>
          <a:p>
            <a:r>
              <a:rPr lang="en-US" dirty="0"/>
              <a:t>Staff are experiencing stress related to COVID and job changes</a:t>
            </a:r>
          </a:p>
        </p:txBody>
      </p:sp>
    </p:spTree>
    <p:extLst>
      <p:ext uri="{BB962C8B-B14F-4D97-AF65-F5344CB8AC3E}">
        <p14:creationId xmlns:p14="http://schemas.microsoft.com/office/powerpoint/2010/main" val="183046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9155-A05D-0247-987A-9C68A031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C9B69-8DA5-E741-AB20-B01B2AD2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have we learned from providing services in a pandemic? What will post-Covid-19 IPV services look like?</a:t>
            </a:r>
          </a:p>
          <a:p>
            <a:r>
              <a:rPr lang="en-US" dirty="0"/>
              <a:t>What do IPV staff and programs need to thrive?</a:t>
            </a:r>
          </a:p>
          <a:p>
            <a:r>
              <a:rPr lang="en-US" dirty="0"/>
              <a:t>What will survivors need and want from programs in a post-pandemic world?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93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7">
      <a:dk1>
        <a:srgbClr val="4C203F"/>
      </a:dk1>
      <a:lt1>
        <a:srgbClr val="FFFFFF"/>
      </a:lt1>
      <a:dk2>
        <a:srgbClr val="232C70"/>
      </a:dk2>
      <a:lt2>
        <a:srgbClr val="FFFFFF"/>
      </a:lt2>
      <a:accent1>
        <a:srgbClr val="6C2E59"/>
      </a:accent1>
      <a:accent2>
        <a:srgbClr val="74C0AC"/>
      </a:accent2>
      <a:accent3>
        <a:srgbClr val="2A3483"/>
      </a:accent3>
      <a:accent4>
        <a:srgbClr val="329E88"/>
      </a:accent4>
      <a:accent5>
        <a:srgbClr val="D99B04"/>
      </a:accent5>
      <a:accent6>
        <a:srgbClr val="6E345D"/>
      </a:accent6>
      <a:hlink>
        <a:srgbClr val="2C388C"/>
      </a:hlink>
      <a:folHlink>
        <a:srgbClr val="6E345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203</Words>
  <Application>Microsoft Macintosh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Book</vt:lpstr>
      <vt:lpstr>Avenir Next Regular</vt:lpstr>
      <vt:lpstr>Calibri</vt:lpstr>
      <vt:lpstr>Clarity</vt:lpstr>
      <vt:lpstr>covid-19 and IPV Services</vt:lpstr>
      <vt:lpstr>  </vt:lpstr>
      <vt:lpstr>How COVID is affecting Survivors…. (% Respondents Reporting)</vt:lpstr>
      <vt:lpstr>How is Service Delivery changing during COVID… (% Respondents Reporting ) </vt:lpstr>
      <vt:lpstr>PowerPoint Presentation</vt:lpstr>
      <vt:lpstr>PowerPoint Presentation</vt:lpstr>
      <vt:lpstr>Take-aways</vt:lpstr>
      <vt:lpstr>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&amp; Housing TA Consortium </dc:title>
  <dc:creator>Christie Bevis</dc:creator>
  <cp:lastModifiedBy>Microsoft Office User</cp:lastModifiedBy>
  <cp:revision>13</cp:revision>
  <dcterms:created xsi:type="dcterms:W3CDTF">2019-08-02T12:45:24Z</dcterms:created>
  <dcterms:modified xsi:type="dcterms:W3CDTF">2021-02-09T21:29:20Z</dcterms:modified>
</cp:coreProperties>
</file>