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7" r:id="rId5"/>
    <p:sldMasterId id="2147483778" r:id="rId6"/>
    <p:sldMasterId id="2147483756" r:id="rId7"/>
    <p:sldMasterId id="2147483790" r:id="rId8"/>
    <p:sldMasterId id="2147483803" r:id="rId9"/>
    <p:sldMasterId id="2147483816" r:id="rId10"/>
    <p:sldMasterId id="2147483829" r:id="rId11"/>
    <p:sldMasterId id="2147483864" r:id="rId12"/>
    <p:sldMasterId id="2147483928" r:id="rId13"/>
    <p:sldMasterId id="2147484007" r:id="rId14"/>
  </p:sldMasterIdLst>
  <p:notesMasterIdLst>
    <p:notesMasterId r:id="rId35"/>
  </p:notesMasterIdLst>
  <p:handoutMasterIdLst>
    <p:handoutMasterId r:id="rId36"/>
  </p:handoutMasterIdLst>
  <p:sldIdLst>
    <p:sldId id="257" r:id="rId15"/>
    <p:sldId id="300" r:id="rId16"/>
    <p:sldId id="263" r:id="rId17"/>
    <p:sldId id="306" r:id="rId18"/>
    <p:sldId id="307" r:id="rId19"/>
    <p:sldId id="308" r:id="rId20"/>
    <p:sldId id="279" r:id="rId21"/>
    <p:sldId id="281" r:id="rId22"/>
    <p:sldId id="557" r:id="rId23"/>
    <p:sldId id="287" r:id="rId24"/>
    <p:sldId id="288" r:id="rId25"/>
    <p:sldId id="286" r:id="rId26"/>
    <p:sldId id="289" r:id="rId27"/>
    <p:sldId id="290" r:id="rId28"/>
    <p:sldId id="291" r:id="rId29"/>
    <p:sldId id="292" r:id="rId30"/>
    <p:sldId id="293" r:id="rId31"/>
    <p:sldId id="294" r:id="rId32"/>
    <p:sldId id="295" r:id="rId33"/>
    <p:sldId id="301"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CE2"/>
    <a:srgbClr val="22225E"/>
    <a:srgbClr val="C76A13"/>
    <a:srgbClr val="94948A"/>
    <a:srgbClr val="7F1333"/>
    <a:srgbClr val="4A266C"/>
    <a:srgbClr val="EC8E37"/>
    <a:srgbClr val="005C43"/>
    <a:srgbClr val="2A0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21110-9A09-4922-AC39-288AF54E7601}" v="1" dt="2020-02-24T14:52:54.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2"/>
    <p:restoredTop sz="81988" autoAdjust="0"/>
  </p:normalViewPr>
  <p:slideViewPr>
    <p:cSldViewPr snapToGrid="0">
      <p:cViewPr varScale="1">
        <p:scale>
          <a:sx n="55" d="100"/>
          <a:sy n="55" d="100"/>
        </p:scale>
        <p:origin x="1300" y="36"/>
      </p:cViewPr>
      <p:guideLst>
        <p:guide orient="horz" pos="2160"/>
        <p:guide pos="2880"/>
      </p:guideLst>
    </p:cSldViewPr>
  </p:slideViewPr>
  <p:notesTextViewPr>
    <p:cViewPr>
      <p:scale>
        <a:sx n="3" d="2"/>
        <a:sy n="3" d="2"/>
      </p:scale>
      <p:origin x="0" y="0"/>
    </p:cViewPr>
  </p:notesTextViewPr>
  <p:sorterViewPr>
    <p:cViewPr>
      <p:scale>
        <a:sx n="100" d="100"/>
        <a:sy n="100" d="100"/>
      </p:scale>
      <p:origin x="0" y="3312"/>
    </p:cViewPr>
  </p:sorterViewPr>
  <p:notesViewPr>
    <p:cSldViewPr snapToGrid="0">
      <p:cViewPr varScale="1">
        <p:scale>
          <a:sx n="86" d="100"/>
          <a:sy n="86" d="100"/>
        </p:scale>
        <p:origin x="386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CEDB3-3EF4-4F13-8E78-AF8590B932B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20911C3A-4E26-4076-BEF6-40214EC39F89}">
      <dgm:prSet custT="1"/>
      <dgm:spPr/>
      <dgm:t>
        <a:bodyPr/>
        <a:lstStyle/>
        <a:p>
          <a:pPr rtl="0"/>
          <a:r>
            <a:rPr lang="en-US" sz="1200" b="1" dirty="0">
              <a:latin typeface="Arial" panose="020B0604020202020204" pitchFamily="34" charset="0"/>
              <a:cs typeface="Arial" panose="020B0604020202020204" pitchFamily="34" charset="0"/>
            </a:rPr>
            <a:t>Identification</a:t>
          </a:r>
        </a:p>
      </dgm:t>
    </dgm:pt>
    <dgm:pt modelId="{C7B6B4FA-85CC-4E32-9443-C46245010F11}" type="parTrans" cxnId="{AECC77CD-81A2-4EA3-88DC-1A62240D8D5B}">
      <dgm:prSet/>
      <dgm:spPr/>
      <dgm:t>
        <a:bodyPr/>
        <a:lstStyle/>
        <a:p>
          <a:endParaRPr lang="en-US"/>
        </a:p>
      </dgm:t>
    </dgm:pt>
    <dgm:pt modelId="{1DEF6E56-82CD-405E-95F8-73432E6F23C0}" type="sibTrans" cxnId="{AECC77CD-81A2-4EA3-88DC-1A62240D8D5B}">
      <dgm:prSet/>
      <dgm:spPr/>
      <dgm:t>
        <a:bodyPr/>
        <a:lstStyle/>
        <a:p>
          <a:endParaRPr lang="en-US"/>
        </a:p>
      </dgm:t>
    </dgm:pt>
    <dgm:pt modelId="{6A9593B1-F5FC-4298-86FC-7F0B110F2E15}">
      <dgm:prSet/>
      <dgm:spPr/>
      <dgm:t>
        <a:bodyPr/>
        <a:lstStyle/>
        <a:p>
          <a:pPr rtl="0"/>
          <a:r>
            <a:rPr lang="en-US" b="1" dirty="0">
              <a:latin typeface="Arial" panose="020B0604020202020204" pitchFamily="34" charset="0"/>
              <a:cs typeface="Arial" panose="020B0604020202020204" pitchFamily="34" charset="0"/>
            </a:rPr>
            <a:t>Cultivation</a:t>
          </a:r>
        </a:p>
      </dgm:t>
    </dgm:pt>
    <dgm:pt modelId="{8AA56502-0B1C-4175-A56C-F1E11607AF5A}" type="parTrans" cxnId="{AF1C14E3-E036-4626-B3D6-7734AA8087FE}">
      <dgm:prSet/>
      <dgm:spPr/>
      <dgm:t>
        <a:bodyPr/>
        <a:lstStyle/>
        <a:p>
          <a:endParaRPr lang="en-US"/>
        </a:p>
      </dgm:t>
    </dgm:pt>
    <dgm:pt modelId="{90AD2727-E465-4048-9549-5D515815DB7A}" type="sibTrans" cxnId="{AF1C14E3-E036-4626-B3D6-7734AA8087FE}">
      <dgm:prSet/>
      <dgm:spPr/>
      <dgm:t>
        <a:bodyPr/>
        <a:lstStyle/>
        <a:p>
          <a:endParaRPr lang="en-US"/>
        </a:p>
      </dgm:t>
    </dgm:pt>
    <dgm:pt modelId="{E28C3E47-A123-459E-B792-5F786B3C1FC3}">
      <dgm:prSet custT="1"/>
      <dgm:spPr/>
      <dgm:t>
        <a:bodyPr/>
        <a:lstStyle/>
        <a:p>
          <a:pPr rtl="0"/>
          <a:r>
            <a:rPr lang="en-US" sz="1200" b="1" dirty="0">
              <a:latin typeface="Arial" panose="020B0604020202020204" pitchFamily="34" charset="0"/>
              <a:cs typeface="Arial" panose="020B0604020202020204" pitchFamily="34" charset="0"/>
            </a:rPr>
            <a:t>Stewardship</a:t>
          </a:r>
        </a:p>
      </dgm:t>
    </dgm:pt>
    <dgm:pt modelId="{A3A1A7E7-BEF5-469C-8C04-421C05A9A8F3}" type="parTrans" cxnId="{594448E0-1A13-4A01-B9BF-51E8F798BE40}">
      <dgm:prSet/>
      <dgm:spPr/>
      <dgm:t>
        <a:bodyPr/>
        <a:lstStyle/>
        <a:p>
          <a:endParaRPr lang="en-US"/>
        </a:p>
      </dgm:t>
    </dgm:pt>
    <dgm:pt modelId="{23497D9A-7BCA-4CC2-8F18-37960E70BD65}" type="sibTrans" cxnId="{594448E0-1A13-4A01-B9BF-51E8F798BE40}">
      <dgm:prSet/>
      <dgm:spPr/>
      <dgm:t>
        <a:bodyPr/>
        <a:lstStyle/>
        <a:p>
          <a:endParaRPr lang="en-US"/>
        </a:p>
      </dgm:t>
    </dgm:pt>
    <dgm:pt modelId="{1DD04201-F2D4-47CB-88EC-4F2EBD4459CA}">
      <dgm:prSet/>
      <dgm:spPr/>
      <dgm:t>
        <a:bodyPr/>
        <a:lstStyle/>
        <a:p>
          <a:pPr rtl="0"/>
          <a:r>
            <a:rPr lang="en-US" b="1" dirty="0">
              <a:latin typeface="Arial" panose="020B0604020202020204" pitchFamily="34" charset="0"/>
              <a:cs typeface="Arial" panose="020B0604020202020204" pitchFamily="34" charset="0"/>
            </a:rPr>
            <a:t>Solicitation</a:t>
          </a:r>
        </a:p>
      </dgm:t>
    </dgm:pt>
    <dgm:pt modelId="{DEED1C46-D1E4-41DE-BA9D-E2800E8653C6}" type="parTrans" cxnId="{3473DA84-BC9D-4F4D-92F8-730BF1EA6AE7}">
      <dgm:prSet/>
      <dgm:spPr/>
      <dgm:t>
        <a:bodyPr/>
        <a:lstStyle/>
        <a:p>
          <a:endParaRPr lang="en-US"/>
        </a:p>
      </dgm:t>
    </dgm:pt>
    <dgm:pt modelId="{BFF11DCF-C0EC-4AF5-9821-23E637177404}" type="sibTrans" cxnId="{3473DA84-BC9D-4F4D-92F8-730BF1EA6AE7}">
      <dgm:prSet/>
      <dgm:spPr/>
      <dgm:t>
        <a:bodyPr/>
        <a:lstStyle/>
        <a:p>
          <a:endParaRPr lang="en-US"/>
        </a:p>
      </dgm:t>
    </dgm:pt>
    <dgm:pt modelId="{01015AE1-91DE-4D2C-B6B9-0349DD25B2F1}" type="pres">
      <dgm:prSet presAssocID="{610CEDB3-3EF4-4F13-8E78-AF8590B932B3}" presName="rootnode" presStyleCnt="0">
        <dgm:presLayoutVars>
          <dgm:chMax/>
          <dgm:chPref/>
          <dgm:dir/>
          <dgm:animLvl val="lvl"/>
        </dgm:presLayoutVars>
      </dgm:prSet>
      <dgm:spPr/>
    </dgm:pt>
    <dgm:pt modelId="{B09ADDC0-E3DD-429F-BE87-98D27EC716CC}" type="pres">
      <dgm:prSet presAssocID="{20911C3A-4E26-4076-BEF6-40214EC39F89}" presName="composite" presStyleCnt="0"/>
      <dgm:spPr/>
    </dgm:pt>
    <dgm:pt modelId="{2417EB2D-9999-4325-816B-50E8B5BE2C2B}" type="pres">
      <dgm:prSet presAssocID="{20911C3A-4E26-4076-BEF6-40214EC39F89}" presName="LShape" presStyleLbl="alignNode1" presStyleIdx="0" presStyleCnt="7"/>
      <dgm:spPr>
        <a:solidFill>
          <a:schemeClr val="accent2"/>
        </a:solidFill>
        <a:ln>
          <a:noFill/>
        </a:ln>
      </dgm:spPr>
    </dgm:pt>
    <dgm:pt modelId="{644D04A9-5F84-4F85-9893-ABEBC2A10297}" type="pres">
      <dgm:prSet presAssocID="{20911C3A-4E26-4076-BEF6-40214EC39F89}" presName="ParentText" presStyleLbl="revTx" presStyleIdx="0" presStyleCnt="4" custScaleX="136810" custLinFactNeighborX="19314">
        <dgm:presLayoutVars>
          <dgm:chMax val="0"/>
          <dgm:chPref val="0"/>
          <dgm:bulletEnabled val="1"/>
        </dgm:presLayoutVars>
      </dgm:prSet>
      <dgm:spPr/>
    </dgm:pt>
    <dgm:pt modelId="{A8272C1B-CBFC-4A3A-960F-009E5FD5D36B}" type="pres">
      <dgm:prSet presAssocID="{20911C3A-4E26-4076-BEF6-40214EC39F89}" presName="Triangle" presStyleLbl="alignNode1" presStyleIdx="1" presStyleCnt="7"/>
      <dgm:spPr>
        <a:solidFill>
          <a:schemeClr val="accent2"/>
        </a:solidFill>
        <a:ln>
          <a:noFill/>
        </a:ln>
      </dgm:spPr>
    </dgm:pt>
    <dgm:pt modelId="{6D1DB0D9-DCC0-4D70-8409-D8D43F0519AA}" type="pres">
      <dgm:prSet presAssocID="{1DEF6E56-82CD-405E-95F8-73432E6F23C0}" presName="sibTrans" presStyleCnt="0"/>
      <dgm:spPr/>
    </dgm:pt>
    <dgm:pt modelId="{B784C1EA-4117-4F37-B064-52B65589C045}" type="pres">
      <dgm:prSet presAssocID="{1DEF6E56-82CD-405E-95F8-73432E6F23C0}" presName="space" presStyleCnt="0"/>
      <dgm:spPr/>
    </dgm:pt>
    <dgm:pt modelId="{25C3FF3A-F8B4-405F-A5CB-058C52A89F31}" type="pres">
      <dgm:prSet presAssocID="{6A9593B1-F5FC-4298-86FC-7F0B110F2E15}" presName="composite" presStyleCnt="0"/>
      <dgm:spPr/>
    </dgm:pt>
    <dgm:pt modelId="{C53F9B8A-D8E3-4994-A38B-DC9964860273}" type="pres">
      <dgm:prSet presAssocID="{6A9593B1-F5FC-4298-86FC-7F0B110F2E15}" presName="LShape" presStyleLbl="alignNode1" presStyleIdx="2" presStyleCnt="7"/>
      <dgm:spPr>
        <a:solidFill>
          <a:schemeClr val="accent3"/>
        </a:solidFill>
        <a:ln>
          <a:noFill/>
        </a:ln>
      </dgm:spPr>
    </dgm:pt>
    <dgm:pt modelId="{45ADFA67-0E1C-4B94-B5E9-F75D3975CCFA}" type="pres">
      <dgm:prSet presAssocID="{6A9593B1-F5FC-4298-86FC-7F0B110F2E15}" presName="ParentText" presStyleLbl="revTx" presStyleIdx="1" presStyleCnt="4" custLinFactNeighborX="-3219" custLinFactNeighborY="-1836">
        <dgm:presLayoutVars>
          <dgm:chMax val="0"/>
          <dgm:chPref val="0"/>
          <dgm:bulletEnabled val="1"/>
        </dgm:presLayoutVars>
      </dgm:prSet>
      <dgm:spPr/>
    </dgm:pt>
    <dgm:pt modelId="{C6C2F6D0-4F2B-4334-80AC-A56186F561E8}" type="pres">
      <dgm:prSet presAssocID="{6A9593B1-F5FC-4298-86FC-7F0B110F2E15}" presName="Triangle" presStyleLbl="alignNode1" presStyleIdx="3" presStyleCnt="7"/>
      <dgm:spPr>
        <a:solidFill>
          <a:schemeClr val="accent3"/>
        </a:solidFill>
        <a:ln>
          <a:noFill/>
        </a:ln>
      </dgm:spPr>
    </dgm:pt>
    <dgm:pt modelId="{6FF0FFD0-BFD1-47F3-B4DF-896F6E9AB0DE}" type="pres">
      <dgm:prSet presAssocID="{90AD2727-E465-4048-9549-5D515815DB7A}" presName="sibTrans" presStyleCnt="0"/>
      <dgm:spPr/>
    </dgm:pt>
    <dgm:pt modelId="{05FBC1C5-223D-461B-962E-0DEA4765ABA6}" type="pres">
      <dgm:prSet presAssocID="{90AD2727-E465-4048-9549-5D515815DB7A}" presName="space" presStyleCnt="0"/>
      <dgm:spPr/>
    </dgm:pt>
    <dgm:pt modelId="{994B3A36-32DD-4F64-91A9-15C80E610916}" type="pres">
      <dgm:prSet presAssocID="{1DD04201-F2D4-47CB-88EC-4F2EBD4459CA}" presName="composite" presStyleCnt="0"/>
      <dgm:spPr/>
    </dgm:pt>
    <dgm:pt modelId="{0F8B11FC-E40F-4305-A7DE-546163661437}" type="pres">
      <dgm:prSet presAssocID="{1DD04201-F2D4-47CB-88EC-4F2EBD4459CA}" presName="LShape" presStyleLbl="alignNode1" presStyleIdx="4" presStyleCnt="7"/>
      <dgm:spPr>
        <a:solidFill>
          <a:schemeClr val="accent5"/>
        </a:solidFill>
        <a:ln>
          <a:noFill/>
        </a:ln>
      </dgm:spPr>
    </dgm:pt>
    <dgm:pt modelId="{8AE8F315-5D7F-43DA-9D0B-A516FFFEA103}" type="pres">
      <dgm:prSet presAssocID="{1DD04201-F2D4-47CB-88EC-4F2EBD4459CA}" presName="ParentText" presStyleLbl="revTx" presStyleIdx="2" presStyleCnt="4">
        <dgm:presLayoutVars>
          <dgm:chMax val="0"/>
          <dgm:chPref val="0"/>
          <dgm:bulletEnabled val="1"/>
        </dgm:presLayoutVars>
      </dgm:prSet>
      <dgm:spPr/>
    </dgm:pt>
    <dgm:pt modelId="{68090D0A-EDEF-49D4-B7EE-7EF0F0E12215}" type="pres">
      <dgm:prSet presAssocID="{1DD04201-F2D4-47CB-88EC-4F2EBD4459CA}" presName="Triangle" presStyleLbl="alignNode1" presStyleIdx="5" presStyleCnt="7"/>
      <dgm:spPr>
        <a:solidFill>
          <a:schemeClr val="accent5"/>
        </a:solidFill>
        <a:ln>
          <a:noFill/>
        </a:ln>
      </dgm:spPr>
    </dgm:pt>
    <dgm:pt modelId="{FE3D455E-93DA-4D91-B40D-A1A8CFC3AAA9}" type="pres">
      <dgm:prSet presAssocID="{BFF11DCF-C0EC-4AF5-9821-23E637177404}" presName="sibTrans" presStyleCnt="0"/>
      <dgm:spPr/>
    </dgm:pt>
    <dgm:pt modelId="{E230610E-F100-4B05-ABFF-EA2547C79BB0}" type="pres">
      <dgm:prSet presAssocID="{BFF11DCF-C0EC-4AF5-9821-23E637177404}" presName="space" presStyleCnt="0"/>
      <dgm:spPr/>
    </dgm:pt>
    <dgm:pt modelId="{A483411B-853C-4164-A410-54B1982DAB9C}" type="pres">
      <dgm:prSet presAssocID="{E28C3E47-A123-459E-B792-5F786B3C1FC3}" presName="composite" presStyleCnt="0"/>
      <dgm:spPr/>
    </dgm:pt>
    <dgm:pt modelId="{16B5493F-B88E-40A6-A269-A2B2FB74C2B4}" type="pres">
      <dgm:prSet presAssocID="{E28C3E47-A123-459E-B792-5F786B3C1FC3}" presName="LShape" presStyleLbl="alignNode1" presStyleIdx="6" presStyleCnt="7"/>
      <dgm:spPr>
        <a:solidFill>
          <a:schemeClr val="accent1"/>
        </a:solidFill>
        <a:ln>
          <a:noFill/>
        </a:ln>
      </dgm:spPr>
    </dgm:pt>
    <dgm:pt modelId="{22F8F507-A689-423B-82B5-65EB41F9DE52}" type="pres">
      <dgm:prSet presAssocID="{E28C3E47-A123-459E-B792-5F786B3C1FC3}" presName="ParentText" presStyleLbl="revTx" presStyleIdx="3" presStyleCnt="4" custScaleX="140308" custLinFactNeighborX="17648" custLinFactNeighborY="3911">
        <dgm:presLayoutVars>
          <dgm:chMax val="0"/>
          <dgm:chPref val="0"/>
          <dgm:bulletEnabled val="1"/>
        </dgm:presLayoutVars>
      </dgm:prSet>
      <dgm:spPr/>
    </dgm:pt>
  </dgm:ptLst>
  <dgm:cxnLst>
    <dgm:cxn modelId="{B6EC0516-9EAE-4072-8FBE-7C9B5BAF84A7}" type="presOf" srcId="{1DD04201-F2D4-47CB-88EC-4F2EBD4459CA}" destId="{8AE8F315-5D7F-43DA-9D0B-A516FFFEA103}" srcOrd="0" destOrd="0" presId="urn:microsoft.com/office/officeart/2009/3/layout/StepUpProcess"/>
    <dgm:cxn modelId="{6917C835-D8CB-4B0E-9B7E-CD7B69F49D78}" type="presOf" srcId="{E28C3E47-A123-459E-B792-5F786B3C1FC3}" destId="{22F8F507-A689-423B-82B5-65EB41F9DE52}" srcOrd="0" destOrd="0" presId="urn:microsoft.com/office/officeart/2009/3/layout/StepUpProcess"/>
    <dgm:cxn modelId="{3473DA84-BC9D-4F4D-92F8-730BF1EA6AE7}" srcId="{610CEDB3-3EF4-4F13-8E78-AF8590B932B3}" destId="{1DD04201-F2D4-47CB-88EC-4F2EBD4459CA}" srcOrd="2" destOrd="0" parTransId="{DEED1C46-D1E4-41DE-BA9D-E2800E8653C6}" sibTransId="{BFF11DCF-C0EC-4AF5-9821-23E637177404}"/>
    <dgm:cxn modelId="{CC4D4988-EB9C-43F8-9548-544D8CFD6052}" type="presOf" srcId="{610CEDB3-3EF4-4F13-8E78-AF8590B932B3}" destId="{01015AE1-91DE-4D2C-B6B9-0349DD25B2F1}" srcOrd="0" destOrd="0" presId="urn:microsoft.com/office/officeart/2009/3/layout/StepUpProcess"/>
    <dgm:cxn modelId="{BC37A4A0-9FE7-4EDD-ABE5-08DAA972766E}" type="presOf" srcId="{6A9593B1-F5FC-4298-86FC-7F0B110F2E15}" destId="{45ADFA67-0E1C-4B94-B5E9-F75D3975CCFA}" srcOrd="0" destOrd="0" presId="urn:microsoft.com/office/officeart/2009/3/layout/StepUpProcess"/>
    <dgm:cxn modelId="{81CBE7BB-065E-4F7E-A8F7-337B62C7D605}" type="presOf" srcId="{20911C3A-4E26-4076-BEF6-40214EC39F89}" destId="{644D04A9-5F84-4F85-9893-ABEBC2A10297}" srcOrd="0" destOrd="0" presId="urn:microsoft.com/office/officeart/2009/3/layout/StepUpProcess"/>
    <dgm:cxn modelId="{AECC77CD-81A2-4EA3-88DC-1A62240D8D5B}" srcId="{610CEDB3-3EF4-4F13-8E78-AF8590B932B3}" destId="{20911C3A-4E26-4076-BEF6-40214EC39F89}" srcOrd="0" destOrd="0" parTransId="{C7B6B4FA-85CC-4E32-9443-C46245010F11}" sibTransId="{1DEF6E56-82CD-405E-95F8-73432E6F23C0}"/>
    <dgm:cxn modelId="{594448E0-1A13-4A01-B9BF-51E8F798BE40}" srcId="{610CEDB3-3EF4-4F13-8E78-AF8590B932B3}" destId="{E28C3E47-A123-459E-B792-5F786B3C1FC3}" srcOrd="3" destOrd="0" parTransId="{A3A1A7E7-BEF5-469C-8C04-421C05A9A8F3}" sibTransId="{23497D9A-7BCA-4CC2-8F18-37960E70BD65}"/>
    <dgm:cxn modelId="{AF1C14E3-E036-4626-B3D6-7734AA8087FE}" srcId="{610CEDB3-3EF4-4F13-8E78-AF8590B932B3}" destId="{6A9593B1-F5FC-4298-86FC-7F0B110F2E15}" srcOrd="1" destOrd="0" parTransId="{8AA56502-0B1C-4175-A56C-F1E11607AF5A}" sibTransId="{90AD2727-E465-4048-9549-5D515815DB7A}"/>
    <dgm:cxn modelId="{5721D811-5B32-4616-9719-E15985BD5A12}" type="presParOf" srcId="{01015AE1-91DE-4D2C-B6B9-0349DD25B2F1}" destId="{B09ADDC0-E3DD-429F-BE87-98D27EC716CC}" srcOrd="0" destOrd="0" presId="urn:microsoft.com/office/officeart/2009/3/layout/StepUpProcess"/>
    <dgm:cxn modelId="{E03FB3CA-5D99-451C-9BF6-2EE61B7F16B6}" type="presParOf" srcId="{B09ADDC0-E3DD-429F-BE87-98D27EC716CC}" destId="{2417EB2D-9999-4325-816B-50E8B5BE2C2B}" srcOrd="0" destOrd="0" presId="urn:microsoft.com/office/officeart/2009/3/layout/StepUpProcess"/>
    <dgm:cxn modelId="{ED105D35-C428-4C30-94FC-2C7569F692E8}" type="presParOf" srcId="{B09ADDC0-E3DD-429F-BE87-98D27EC716CC}" destId="{644D04A9-5F84-4F85-9893-ABEBC2A10297}" srcOrd="1" destOrd="0" presId="urn:microsoft.com/office/officeart/2009/3/layout/StepUpProcess"/>
    <dgm:cxn modelId="{94538BC1-CC89-4221-ADEE-10AD267B74A6}" type="presParOf" srcId="{B09ADDC0-E3DD-429F-BE87-98D27EC716CC}" destId="{A8272C1B-CBFC-4A3A-960F-009E5FD5D36B}" srcOrd="2" destOrd="0" presId="urn:microsoft.com/office/officeart/2009/3/layout/StepUpProcess"/>
    <dgm:cxn modelId="{2F230333-78BA-4025-B8FC-A190F767FCE7}" type="presParOf" srcId="{01015AE1-91DE-4D2C-B6B9-0349DD25B2F1}" destId="{6D1DB0D9-DCC0-4D70-8409-D8D43F0519AA}" srcOrd="1" destOrd="0" presId="urn:microsoft.com/office/officeart/2009/3/layout/StepUpProcess"/>
    <dgm:cxn modelId="{CC00A43F-6EF0-4A7D-B16E-AD61305033C0}" type="presParOf" srcId="{6D1DB0D9-DCC0-4D70-8409-D8D43F0519AA}" destId="{B784C1EA-4117-4F37-B064-52B65589C045}" srcOrd="0" destOrd="0" presId="urn:microsoft.com/office/officeart/2009/3/layout/StepUpProcess"/>
    <dgm:cxn modelId="{A14E2FBB-0B5C-4C94-8841-A223299DDCBE}" type="presParOf" srcId="{01015AE1-91DE-4D2C-B6B9-0349DD25B2F1}" destId="{25C3FF3A-F8B4-405F-A5CB-058C52A89F31}" srcOrd="2" destOrd="0" presId="urn:microsoft.com/office/officeart/2009/3/layout/StepUpProcess"/>
    <dgm:cxn modelId="{54A654F4-EC7E-40BE-ACA7-AFC303A3B02B}" type="presParOf" srcId="{25C3FF3A-F8B4-405F-A5CB-058C52A89F31}" destId="{C53F9B8A-D8E3-4994-A38B-DC9964860273}" srcOrd="0" destOrd="0" presId="urn:microsoft.com/office/officeart/2009/3/layout/StepUpProcess"/>
    <dgm:cxn modelId="{B41100BD-CBBC-4BC0-B8CA-35DA76DD6B04}" type="presParOf" srcId="{25C3FF3A-F8B4-405F-A5CB-058C52A89F31}" destId="{45ADFA67-0E1C-4B94-B5E9-F75D3975CCFA}" srcOrd="1" destOrd="0" presId="urn:microsoft.com/office/officeart/2009/3/layout/StepUpProcess"/>
    <dgm:cxn modelId="{8AB0E02A-1437-4E30-BB02-5FE86FEBDCF0}" type="presParOf" srcId="{25C3FF3A-F8B4-405F-A5CB-058C52A89F31}" destId="{C6C2F6D0-4F2B-4334-80AC-A56186F561E8}" srcOrd="2" destOrd="0" presId="urn:microsoft.com/office/officeart/2009/3/layout/StepUpProcess"/>
    <dgm:cxn modelId="{0A4CAE43-FFB0-4F37-8E70-2310C3C5D8D3}" type="presParOf" srcId="{01015AE1-91DE-4D2C-B6B9-0349DD25B2F1}" destId="{6FF0FFD0-BFD1-47F3-B4DF-896F6E9AB0DE}" srcOrd="3" destOrd="0" presId="urn:microsoft.com/office/officeart/2009/3/layout/StepUpProcess"/>
    <dgm:cxn modelId="{8E56A5F3-EDFC-48B0-85EE-C3D07B8404F0}" type="presParOf" srcId="{6FF0FFD0-BFD1-47F3-B4DF-896F6E9AB0DE}" destId="{05FBC1C5-223D-461B-962E-0DEA4765ABA6}" srcOrd="0" destOrd="0" presId="urn:microsoft.com/office/officeart/2009/3/layout/StepUpProcess"/>
    <dgm:cxn modelId="{727159E8-ED33-4EBA-829B-1A8EC359C4FF}" type="presParOf" srcId="{01015AE1-91DE-4D2C-B6B9-0349DD25B2F1}" destId="{994B3A36-32DD-4F64-91A9-15C80E610916}" srcOrd="4" destOrd="0" presId="urn:microsoft.com/office/officeart/2009/3/layout/StepUpProcess"/>
    <dgm:cxn modelId="{3E3468E7-2583-4700-B8D2-80D17B2D1704}" type="presParOf" srcId="{994B3A36-32DD-4F64-91A9-15C80E610916}" destId="{0F8B11FC-E40F-4305-A7DE-546163661437}" srcOrd="0" destOrd="0" presId="urn:microsoft.com/office/officeart/2009/3/layout/StepUpProcess"/>
    <dgm:cxn modelId="{212DB558-6B8F-4BD2-B585-3376CECB8E47}" type="presParOf" srcId="{994B3A36-32DD-4F64-91A9-15C80E610916}" destId="{8AE8F315-5D7F-43DA-9D0B-A516FFFEA103}" srcOrd="1" destOrd="0" presId="urn:microsoft.com/office/officeart/2009/3/layout/StepUpProcess"/>
    <dgm:cxn modelId="{28115BD7-5B72-4B92-BCB3-00F6B9997A34}" type="presParOf" srcId="{994B3A36-32DD-4F64-91A9-15C80E610916}" destId="{68090D0A-EDEF-49D4-B7EE-7EF0F0E12215}" srcOrd="2" destOrd="0" presId="urn:microsoft.com/office/officeart/2009/3/layout/StepUpProcess"/>
    <dgm:cxn modelId="{6B069FFD-69EA-475F-93C7-1E68FD836468}" type="presParOf" srcId="{01015AE1-91DE-4D2C-B6B9-0349DD25B2F1}" destId="{FE3D455E-93DA-4D91-B40D-A1A8CFC3AAA9}" srcOrd="5" destOrd="0" presId="urn:microsoft.com/office/officeart/2009/3/layout/StepUpProcess"/>
    <dgm:cxn modelId="{FA78C735-9FE0-4A54-B27B-5530E7B06A70}" type="presParOf" srcId="{FE3D455E-93DA-4D91-B40D-A1A8CFC3AAA9}" destId="{E230610E-F100-4B05-ABFF-EA2547C79BB0}" srcOrd="0" destOrd="0" presId="urn:microsoft.com/office/officeart/2009/3/layout/StepUpProcess"/>
    <dgm:cxn modelId="{4EA01212-A62C-4A20-AC77-64F08B26C72F}" type="presParOf" srcId="{01015AE1-91DE-4D2C-B6B9-0349DD25B2F1}" destId="{A483411B-853C-4164-A410-54B1982DAB9C}" srcOrd="6" destOrd="0" presId="urn:microsoft.com/office/officeart/2009/3/layout/StepUpProcess"/>
    <dgm:cxn modelId="{64E2ACCC-8742-4620-85EB-A43A178D2B5B}" type="presParOf" srcId="{A483411B-853C-4164-A410-54B1982DAB9C}" destId="{16B5493F-B88E-40A6-A269-A2B2FB74C2B4}" srcOrd="0" destOrd="0" presId="urn:microsoft.com/office/officeart/2009/3/layout/StepUpProcess"/>
    <dgm:cxn modelId="{9AF893F8-BA18-4F5A-BC08-ED65EAEA9C97}" type="presParOf" srcId="{A483411B-853C-4164-A410-54B1982DAB9C}" destId="{22F8F507-A689-423B-82B5-65EB41F9DE5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7EB2D-9999-4325-816B-50E8B5BE2C2B}">
      <dsp:nvSpPr>
        <dsp:cNvPr id="0" name=""/>
        <dsp:cNvSpPr/>
      </dsp:nvSpPr>
      <dsp:spPr>
        <a:xfrm rot="5400000">
          <a:off x="584241" y="721047"/>
          <a:ext cx="697226" cy="1160169"/>
        </a:xfrm>
        <a:prstGeom prst="corner">
          <a:avLst>
            <a:gd name="adj1" fmla="val 16120"/>
            <a:gd name="adj2" fmla="val 16110"/>
          </a:avLst>
        </a:prstGeom>
        <a:solidFill>
          <a:schemeClr val="accent2"/>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4D04A9-5F84-4F85-9893-ABEBC2A10297}">
      <dsp:nvSpPr>
        <dsp:cNvPr id="0" name=""/>
        <dsp:cNvSpPr/>
      </dsp:nvSpPr>
      <dsp:spPr>
        <a:xfrm>
          <a:off x="477378" y="1067688"/>
          <a:ext cx="1432958" cy="9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Identification</a:t>
          </a:r>
        </a:p>
      </dsp:txBody>
      <dsp:txXfrm>
        <a:off x="477378" y="1067688"/>
        <a:ext cx="1432958" cy="918114"/>
      </dsp:txXfrm>
    </dsp:sp>
    <dsp:sp modelId="{A8272C1B-CBFC-4A3A-960F-009E5FD5D36B}">
      <dsp:nvSpPr>
        <dsp:cNvPr id="0" name=""/>
        <dsp:cNvSpPr/>
      </dsp:nvSpPr>
      <dsp:spPr>
        <a:xfrm>
          <a:off x="1317641" y="635635"/>
          <a:ext cx="197624" cy="197624"/>
        </a:xfrm>
        <a:prstGeom prst="triangle">
          <a:avLst>
            <a:gd name="adj" fmla="val 100000"/>
          </a:avLst>
        </a:prstGeom>
        <a:solidFill>
          <a:schemeClr val="accent2"/>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3F9B8A-D8E3-4994-A38B-DC9964860273}">
      <dsp:nvSpPr>
        <dsp:cNvPr id="0" name=""/>
        <dsp:cNvSpPr/>
      </dsp:nvSpPr>
      <dsp:spPr>
        <a:xfrm rot="5400000">
          <a:off x="2059248" y="403758"/>
          <a:ext cx="697226" cy="1160169"/>
        </a:xfrm>
        <a:prstGeom prst="corner">
          <a:avLst>
            <a:gd name="adj1" fmla="val 16120"/>
            <a:gd name="adj2" fmla="val 16110"/>
          </a:avLst>
        </a:prstGeom>
        <a:solidFill>
          <a:schemeClr val="accent3"/>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ADFA67-0E1C-4B94-B5E9-F75D3975CCFA}">
      <dsp:nvSpPr>
        <dsp:cNvPr id="0" name=""/>
        <dsp:cNvSpPr/>
      </dsp:nvSpPr>
      <dsp:spPr>
        <a:xfrm>
          <a:off x="1909148" y="733542"/>
          <a:ext cx="1047407" cy="9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Cultivation</a:t>
          </a:r>
        </a:p>
      </dsp:txBody>
      <dsp:txXfrm>
        <a:off x="1909148" y="733542"/>
        <a:ext cx="1047407" cy="918114"/>
      </dsp:txXfrm>
    </dsp:sp>
    <dsp:sp modelId="{C6C2F6D0-4F2B-4334-80AC-A56186F561E8}">
      <dsp:nvSpPr>
        <dsp:cNvPr id="0" name=""/>
        <dsp:cNvSpPr/>
      </dsp:nvSpPr>
      <dsp:spPr>
        <a:xfrm>
          <a:off x="2792647" y="318345"/>
          <a:ext cx="197624" cy="197624"/>
        </a:xfrm>
        <a:prstGeom prst="triangle">
          <a:avLst>
            <a:gd name="adj" fmla="val 100000"/>
          </a:avLst>
        </a:prstGeom>
        <a:solidFill>
          <a:schemeClr val="accent3"/>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8B11FC-E40F-4305-A7DE-546163661437}">
      <dsp:nvSpPr>
        <dsp:cNvPr id="0" name=""/>
        <dsp:cNvSpPr/>
      </dsp:nvSpPr>
      <dsp:spPr>
        <a:xfrm rot="5400000">
          <a:off x="3611944" y="86469"/>
          <a:ext cx="697226" cy="1160169"/>
        </a:xfrm>
        <a:prstGeom prst="corner">
          <a:avLst>
            <a:gd name="adj1" fmla="val 16120"/>
            <a:gd name="adj2" fmla="val 16110"/>
          </a:avLst>
        </a:prstGeom>
        <a:solidFill>
          <a:schemeClr val="accent5"/>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8F315-5D7F-43DA-9D0B-A516FFFEA103}">
      <dsp:nvSpPr>
        <dsp:cNvPr id="0" name=""/>
        <dsp:cNvSpPr/>
      </dsp:nvSpPr>
      <dsp:spPr>
        <a:xfrm>
          <a:off x="3495559" y="433109"/>
          <a:ext cx="1047407" cy="9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Solicitation</a:t>
          </a:r>
        </a:p>
      </dsp:txBody>
      <dsp:txXfrm>
        <a:off x="3495559" y="433109"/>
        <a:ext cx="1047407" cy="918114"/>
      </dsp:txXfrm>
    </dsp:sp>
    <dsp:sp modelId="{68090D0A-EDEF-49D4-B7EE-7EF0F0E12215}">
      <dsp:nvSpPr>
        <dsp:cNvPr id="0" name=""/>
        <dsp:cNvSpPr/>
      </dsp:nvSpPr>
      <dsp:spPr>
        <a:xfrm>
          <a:off x="4345343" y="1056"/>
          <a:ext cx="197624" cy="197624"/>
        </a:xfrm>
        <a:prstGeom prst="triangle">
          <a:avLst>
            <a:gd name="adj" fmla="val 100000"/>
          </a:avLst>
        </a:prstGeom>
        <a:solidFill>
          <a:schemeClr val="accent5"/>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5493F-B88E-40A6-A269-A2B2FB74C2B4}">
      <dsp:nvSpPr>
        <dsp:cNvPr id="0" name=""/>
        <dsp:cNvSpPr/>
      </dsp:nvSpPr>
      <dsp:spPr>
        <a:xfrm rot="5400000">
          <a:off x="5260647" y="-230820"/>
          <a:ext cx="697226" cy="1160169"/>
        </a:xfrm>
        <a:prstGeom prst="corner">
          <a:avLst>
            <a:gd name="adj1" fmla="val 16120"/>
            <a:gd name="adj2" fmla="val 16110"/>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8F507-A689-423B-82B5-65EB41F9DE52}">
      <dsp:nvSpPr>
        <dsp:cNvPr id="0" name=""/>
        <dsp:cNvSpPr/>
      </dsp:nvSpPr>
      <dsp:spPr>
        <a:xfrm>
          <a:off x="5118014" y="151727"/>
          <a:ext cx="1469596" cy="9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Stewardship</a:t>
          </a:r>
        </a:p>
      </dsp:txBody>
      <dsp:txXfrm>
        <a:off x="5118014" y="151727"/>
        <a:ext cx="1469596" cy="91811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4"/>
          <p:cNvSpPr txBox="1">
            <a:spLocks/>
          </p:cNvSpPr>
          <p:nvPr/>
        </p:nvSpPr>
        <p:spPr>
          <a:xfrm>
            <a:off x="6183813" y="8791480"/>
            <a:ext cx="674191" cy="496946"/>
          </a:xfrm>
          <a:prstGeom prst="rect">
            <a:avLst/>
          </a:prstGeom>
        </p:spPr>
        <p:txBody>
          <a:bodyPr lIns="96627" tIns="48313" rIns="96627" bIns="48313"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403C52-9EEB-47DC-8223-B99DF9ACAF61}" type="slidenum">
              <a:rPr lang="en-US" sz="800">
                <a:latin typeface="Arial" pitchFamily="34" charset="0"/>
                <a:cs typeface="Arial" pitchFamily="34" charset="0"/>
              </a:rPr>
              <a:pPr>
                <a:defRPr/>
              </a:pPr>
              <a:t>‹#›</a:t>
            </a:fld>
            <a:endParaRPr lang="en-US" sz="800" dirty="0">
              <a:latin typeface="Arial" pitchFamily="34" charset="0"/>
              <a:cs typeface="Arial" pitchFamily="34" charset="0"/>
            </a:endParaRPr>
          </a:p>
        </p:txBody>
      </p:sp>
      <p:sp>
        <p:nvSpPr>
          <p:cNvPr id="8" name="Header Placeholder 1"/>
          <p:cNvSpPr txBox="1">
            <a:spLocks/>
          </p:cNvSpPr>
          <p:nvPr/>
        </p:nvSpPr>
        <p:spPr>
          <a:xfrm>
            <a:off x="3" y="8801029"/>
            <a:ext cx="4972348" cy="496946"/>
          </a:xfrm>
          <a:prstGeom prst="rect">
            <a:avLst/>
          </a:prstGeom>
        </p:spPr>
        <p:txBody>
          <a:bodyPr lIns="96627" tIns="48313" rIns="96627" bIns="48313" anchor="b"/>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latin typeface="Arial" pitchFamily="34" charset="0"/>
                <a:cs typeface="Arial" pitchFamily="34" charset="0"/>
              </a:rPr>
              <a:t>© 2018 Propel Nonprofits  </a:t>
            </a:r>
            <a:r>
              <a:rPr lang="en-US" sz="800" dirty="0">
                <a:latin typeface="Arial" pitchFamily="34" charset="0"/>
                <a:cs typeface="Arial" pitchFamily="34" charset="0"/>
                <a:sym typeface="Wingdings"/>
              </a:rPr>
              <a:t></a:t>
            </a:r>
            <a:r>
              <a:rPr lang="en-US" sz="800" dirty="0">
                <a:latin typeface="Arial" pitchFamily="34" charset="0"/>
                <a:cs typeface="Arial" pitchFamily="34" charset="0"/>
              </a:rPr>
              <a:t>  www</a:t>
            </a:r>
            <a:r>
              <a:rPr lang="en-US" sz="800">
                <a:latin typeface="Arial" pitchFamily="34" charset="0"/>
                <a:cs typeface="Arial" pitchFamily="34" charset="0"/>
              </a:rPr>
              <a:t>.propelnonprofitsassistancefund.</a:t>
            </a:r>
            <a:r>
              <a:rPr lang="en-US" sz="800" dirty="0">
                <a:latin typeface="Arial" pitchFamily="34" charset="0"/>
                <a:cs typeface="Arial" pitchFamily="34" charset="0"/>
              </a:rPr>
              <a:t>org</a:t>
            </a:r>
          </a:p>
        </p:txBody>
      </p:sp>
      <p:sp>
        <p:nvSpPr>
          <p:cNvPr id="2" name="Header Placeholder 1"/>
          <p:cNvSpPr>
            <a:spLocks noGrp="1"/>
          </p:cNvSpPr>
          <p:nvPr>
            <p:ph type="hdr" sz="quarter"/>
          </p:nvPr>
        </p:nvSpPr>
        <p:spPr>
          <a:xfrm>
            <a:off x="2" y="1"/>
            <a:ext cx="2972421" cy="465621"/>
          </a:xfrm>
          <a:prstGeom prst="rect">
            <a:avLst/>
          </a:prstGeom>
        </p:spPr>
        <p:txBody>
          <a:bodyPr vert="horz" lIns="91440" tIns="45720" rIns="91440" bIns="45720" rtlCol="0"/>
          <a:lstStyle>
            <a:lvl1pPr algn="l">
              <a:defRPr sz="1200"/>
            </a:lvl1pPr>
          </a:lstStyle>
          <a:p>
            <a:r>
              <a:rPr lang="en-US" dirty="0"/>
              <a:t>Board Boot Camp</a:t>
            </a:r>
          </a:p>
        </p:txBody>
      </p:sp>
    </p:spTree>
    <p:extLst>
      <p:ext uri="{BB962C8B-B14F-4D97-AF65-F5344CB8AC3E}">
        <p14:creationId xmlns:p14="http://schemas.microsoft.com/office/powerpoint/2010/main" val="145281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72098" cy="464205"/>
          </a:xfrm>
          <a:prstGeom prst="rect">
            <a:avLst/>
          </a:prstGeom>
        </p:spPr>
        <p:txBody>
          <a:bodyPr vert="horz" lIns="87307" tIns="43654" rIns="87307" bIns="43654" rtlCol="0"/>
          <a:lstStyle>
            <a:lvl1pPr algn="l">
              <a:defRPr sz="1200"/>
            </a:lvl1pPr>
          </a:lstStyle>
          <a:p>
            <a:endParaRPr lang="en-US"/>
          </a:p>
        </p:txBody>
      </p:sp>
      <p:sp>
        <p:nvSpPr>
          <p:cNvPr id="3" name="Date Placeholder 2"/>
          <p:cNvSpPr>
            <a:spLocks noGrp="1"/>
          </p:cNvSpPr>
          <p:nvPr>
            <p:ph type="dt" idx="1"/>
          </p:nvPr>
        </p:nvSpPr>
        <p:spPr>
          <a:xfrm>
            <a:off x="3884414" y="4"/>
            <a:ext cx="2972098" cy="464205"/>
          </a:xfrm>
          <a:prstGeom prst="rect">
            <a:avLst/>
          </a:prstGeom>
        </p:spPr>
        <p:txBody>
          <a:bodyPr vert="horz" lIns="87307" tIns="43654" rIns="87307" bIns="43654" rtlCol="0"/>
          <a:lstStyle>
            <a:lvl1pPr algn="r">
              <a:defRPr sz="1200"/>
            </a:lvl1pPr>
          </a:lstStyle>
          <a:p>
            <a:fld id="{6B709343-E654-4DD4-8E6B-294CFBCBE583}" type="datetimeFigureOut">
              <a:rPr lang="en-US" smtClean="0"/>
              <a:t>3/3/2020</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87307" tIns="43654" rIns="87307" bIns="43654" rtlCol="0" anchor="ctr"/>
          <a:lstStyle/>
          <a:p>
            <a:endParaRPr lang="en-US"/>
          </a:p>
        </p:txBody>
      </p:sp>
      <p:sp>
        <p:nvSpPr>
          <p:cNvPr id="5" name="Notes Placeholder 4"/>
          <p:cNvSpPr>
            <a:spLocks noGrp="1"/>
          </p:cNvSpPr>
          <p:nvPr>
            <p:ph type="body" sz="quarter" idx="3"/>
          </p:nvPr>
        </p:nvSpPr>
        <p:spPr>
          <a:xfrm>
            <a:off x="686099" y="4416101"/>
            <a:ext cx="5485805" cy="4182457"/>
          </a:xfrm>
          <a:prstGeom prst="rect">
            <a:avLst/>
          </a:prstGeom>
        </p:spPr>
        <p:txBody>
          <a:bodyPr vert="horz" lIns="87307" tIns="43654" rIns="87307" bIns="43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30662"/>
            <a:ext cx="2972098" cy="464205"/>
          </a:xfrm>
          <a:prstGeom prst="rect">
            <a:avLst/>
          </a:prstGeom>
        </p:spPr>
        <p:txBody>
          <a:bodyPr vert="horz" lIns="87307" tIns="43654" rIns="87307" bIns="43654"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8830662"/>
            <a:ext cx="2972098" cy="464205"/>
          </a:xfrm>
          <a:prstGeom prst="rect">
            <a:avLst/>
          </a:prstGeom>
        </p:spPr>
        <p:txBody>
          <a:bodyPr vert="horz" lIns="87307" tIns="43654" rIns="87307" bIns="43654" rtlCol="0" anchor="b"/>
          <a:lstStyle>
            <a:lvl1pPr algn="r">
              <a:defRPr sz="1200"/>
            </a:lvl1pPr>
          </a:lstStyle>
          <a:p>
            <a:fld id="{FA1AE68E-1DEB-4937-BCE2-050C4145963B}" type="slidenum">
              <a:rPr lang="en-US" smtClean="0"/>
              <a:t>‹#›</a:t>
            </a:fld>
            <a:endParaRPr lang="en-US"/>
          </a:p>
        </p:txBody>
      </p:sp>
    </p:spTree>
    <p:extLst>
      <p:ext uri="{BB962C8B-B14F-4D97-AF65-F5344CB8AC3E}">
        <p14:creationId xmlns:p14="http://schemas.microsoft.com/office/powerpoint/2010/main" val="238586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designed to be a 1.5 - 2 hour workshop.</a:t>
            </a:r>
          </a:p>
          <a:p>
            <a:endParaRPr lang="en-US" dirty="0"/>
          </a:p>
          <a:p>
            <a:r>
              <a:rPr lang="en-US" dirty="0"/>
              <a:t>Handout materials include: Board Boot Camp workbooks, Fiduciary Guides and workshop evaluation forms.</a:t>
            </a:r>
          </a:p>
        </p:txBody>
      </p:sp>
      <p:sp>
        <p:nvSpPr>
          <p:cNvPr id="4" name="Slide Number Placeholder 3"/>
          <p:cNvSpPr>
            <a:spLocks noGrp="1"/>
          </p:cNvSpPr>
          <p:nvPr>
            <p:ph type="sldNum" sz="quarter" idx="10"/>
          </p:nvPr>
        </p:nvSpPr>
        <p:spPr/>
        <p:txBody>
          <a:bodyPr/>
          <a:lstStyle/>
          <a:p>
            <a:fld id="{FA1AE68E-1DEB-4937-BCE2-050C4145963B}" type="slidenum">
              <a:rPr lang="en-US" smtClean="0"/>
              <a:t>1</a:t>
            </a:fld>
            <a:endParaRPr lang="en-US"/>
          </a:p>
        </p:txBody>
      </p:sp>
    </p:spTree>
    <p:extLst>
      <p:ext uri="{BB962C8B-B14F-4D97-AF65-F5344CB8AC3E}">
        <p14:creationId xmlns:p14="http://schemas.microsoft.com/office/powerpoint/2010/main" val="254383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34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B791EA-D885-4A21-B8B0-829281DAC430}"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341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95DD4D-E216-45E6-87AC-5AA8D9109727}" type="slidenum">
              <a:rPr lang="en-US" altLang="en-US" smtClean="0">
                <a:solidFill>
                  <a:schemeClr val="tx2"/>
                </a:solidFill>
                <a:latin typeface="Arial" charset="0"/>
              </a:rPr>
              <a:pPr>
                <a:spcBef>
                  <a:spcPct val="0"/>
                </a:spcBef>
              </a:pPr>
              <a:t>10</a:t>
            </a:fld>
            <a:endParaRPr lang="en-US" altLang="en-US">
              <a:solidFill>
                <a:schemeClr val="tx2"/>
              </a:solidFill>
              <a:latin typeface="Arial" charset="0"/>
            </a:endParaRPr>
          </a:p>
        </p:txBody>
      </p:sp>
      <p:sp>
        <p:nvSpPr>
          <p:cNvPr id="134149"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F9BC75D-C849-45AF-9522-D30BC2B88229}" type="slidenum">
              <a:rPr lang="en-US" altLang="en-US">
                <a:latin typeface="Arial" charset="0"/>
              </a:rPr>
              <a:pPr algn="r" eaLnBrk="1" hangingPunct="1">
                <a:spcBef>
                  <a:spcPct val="0"/>
                </a:spcBef>
              </a:pPr>
              <a:t>10</a:t>
            </a:fld>
            <a:endParaRPr lang="en-US" altLang="en-US">
              <a:latin typeface="Arial" charset="0"/>
            </a:endParaRPr>
          </a:p>
        </p:txBody>
      </p:sp>
      <p:sp>
        <p:nvSpPr>
          <p:cNvPr id="134150" name="Rectangle 2"/>
          <p:cNvSpPr>
            <a:spLocks noGrp="1" noRot="1" noChangeAspect="1" noChangeArrowheads="1" noTextEdit="1"/>
          </p:cNvSpPr>
          <p:nvPr>
            <p:ph type="sldImg"/>
          </p:nvPr>
        </p:nvSpPr>
        <p:spPr>
          <a:xfrm>
            <a:off x="1106488" y="696913"/>
            <a:ext cx="4648200" cy="3486150"/>
          </a:xfrm>
          <a:ln/>
        </p:spPr>
      </p:sp>
      <p:sp>
        <p:nvSpPr>
          <p:cNvPr id="134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an ambassador is the </a:t>
            </a:r>
            <a:r>
              <a:rPr lang="en-US" sz="1200" b="1" kern="1200" dirty="0">
                <a:solidFill>
                  <a:schemeClr val="tx1"/>
                </a:solidFill>
                <a:effectLst/>
                <a:latin typeface="+mn-lt"/>
                <a:ea typeface="+mn-ea"/>
                <a:cs typeface="+mn-cs"/>
              </a:rPr>
              <a:t>third </a:t>
            </a:r>
            <a:r>
              <a:rPr lang="en-US" sz="1200" kern="1200" dirty="0">
                <a:solidFill>
                  <a:schemeClr val="tx1"/>
                </a:solidFill>
                <a:effectLst/>
                <a:latin typeface="+mn-lt"/>
                <a:ea typeface="+mn-ea"/>
                <a:cs typeface="+mn-cs"/>
              </a:rPr>
              <a:t>piece of the pie.  You are the public’s representative of the nonprofit and must act professionally in all aspects and settings.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you behave and what you say are important to your nonprofit’s image.  Know about your nonprofit: its programs, who the clients are, the history, funding sources, and be able to describe these deftly.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Discuss the elevator speech. </a:t>
            </a:r>
          </a:p>
          <a:p>
            <a:pPr lvl="0"/>
            <a:r>
              <a:rPr lang="en-US" sz="1200" kern="1200" dirty="0">
                <a:solidFill>
                  <a:schemeClr val="tx1"/>
                </a:solidFill>
                <a:effectLst/>
                <a:latin typeface="+mn-lt"/>
                <a:ea typeface="+mn-ea"/>
                <a:cs typeface="+mn-cs"/>
              </a:rPr>
              <a:t>Ask - Who knows what an elevator speech is?  </a:t>
            </a:r>
          </a:p>
          <a:p>
            <a:pPr lvl="0"/>
            <a:r>
              <a:rPr lang="en-US" sz="1200" kern="1200" dirty="0">
                <a:solidFill>
                  <a:schemeClr val="tx1"/>
                </a:solidFill>
                <a:effectLst/>
                <a:latin typeface="+mn-lt"/>
                <a:ea typeface="+mn-ea"/>
                <a:cs typeface="+mn-cs"/>
              </a:rPr>
              <a:t>Ask - Who has an example of an elevator speech?  (Give an example, if not)</a:t>
            </a:r>
          </a:p>
          <a:p>
            <a:pPr lvl="0"/>
            <a:r>
              <a:rPr lang="en-US" sz="1200" kern="1200" dirty="0">
                <a:solidFill>
                  <a:schemeClr val="tx1"/>
                </a:solidFill>
                <a:effectLst/>
                <a:latin typeface="+mn-lt"/>
                <a:ea typeface="+mn-ea"/>
                <a:cs typeface="+mn-cs"/>
              </a:rPr>
              <a:t>Optional - Take a moment and write an elevator speech for an organization you know about.</a:t>
            </a:r>
          </a:p>
          <a:p>
            <a:pPr lvl="1"/>
            <a:r>
              <a:rPr lang="en-US" sz="1200" kern="1200" dirty="0">
                <a:solidFill>
                  <a:schemeClr val="tx1"/>
                </a:solidFill>
                <a:effectLst/>
                <a:latin typeface="+mn-lt"/>
                <a:ea typeface="+mn-ea"/>
                <a:cs typeface="+mn-cs"/>
              </a:rPr>
              <a:t>Ask - Who would like to read theirs? (Solicit a couple examples)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being an ambassador includes knowing and supporting who else the nonprofit is working with – other agencies and collaborations. Working closely with others is imperative in today’s environment. Know who does the work you don’t.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Strategic alliances and collaboratives – mergers.</a:t>
            </a:r>
          </a:p>
          <a:p>
            <a:r>
              <a:rPr lang="en-US" sz="1200" kern="1200" dirty="0">
                <a:solidFill>
                  <a:schemeClr val="tx1"/>
                </a:solidFill>
                <a:effectLst/>
                <a:latin typeface="+mn-lt"/>
                <a:ea typeface="+mn-ea"/>
                <a:cs typeface="+mn-cs"/>
              </a:rPr>
              <a:t>Advocacy – stand for your organization and its mission</a:t>
            </a:r>
          </a:p>
          <a:p>
            <a:r>
              <a:rPr lang="en-US" sz="1200" kern="1200" dirty="0">
                <a:solidFill>
                  <a:schemeClr val="tx1"/>
                </a:solidFill>
                <a:effectLst/>
                <a:latin typeface="+mn-lt"/>
                <a:ea typeface="+mn-ea"/>
                <a:cs typeface="+mn-cs"/>
              </a:rPr>
              <a:t>Often the board is listed on a website – you are a public face for the nonprofit.</a:t>
            </a:r>
          </a:p>
          <a:p>
            <a:pPr eaLnBrk="1" hangingPunct="1"/>
            <a:endParaRPr lang="en-US" altLang="en-US" dirty="0"/>
          </a:p>
        </p:txBody>
      </p:sp>
    </p:spTree>
    <p:extLst>
      <p:ext uri="{BB962C8B-B14F-4D97-AF65-F5344CB8AC3E}">
        <p14:creationId xmlns:p14="http://schemas.microsoft.com/office/powerpoint/2010/main" val="293541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320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80D54B2-41E6-4CAE-974F-13AB23879FCE}"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321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DAE624-615B-48C7-9873-6F69BBF8BB4F}" type="slidenum">
              <a:rPr lang="en-US" altLang="en-US" smtClean="0">
                <a:solidFill>
                  <a:schemeClr val="tx2"/>
                </a:solidFill>
                <a:latin typeface="Arial" charset="0"/>
              </a:rPr>
              <a:pPr>
                <a:spcBef>
                  <a:spcPct val="0"/>
                </a:spcBef>
              </a:pPr>
              <a:t>11</a:t>
            </a:fld>
            <a:endParaRPr lang="en-US" altLang="en-US">
              <a:solidFill>
                <a:schemeClr val="tx2"/>
              </a:solidFill>
              <a:latin typeface="Arial" charset="0"/>
            </a:endParaRPr>
          </a:p>
        </p:txBody>
      </p:sp>
      <p:sp>
        <p:nvSpPr>
          <p:cNvPr id="132101"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91E1C0D-3459-466E-9990-B5F71218153D}" type="slidenum">
              <a:rPr lang="en-US" altLang="en-US">
                <a:latin typeface="Arial" charset="0"/>
              </a:rPr>
              <a:pPr algn="r" eaLnBrk="1" hangingPunct="1">
                <a:spcBef>
                  <a:spcPct val="0"/>
                </a:spcBef>
              </a:pPr>
              <a:t>11</a:t>
            </a:fld>
            <a:endParaRPr lang="en-US" altLang="en-US">
              <a:latin typeface="Arial" charset="0"/>
            </a:endParaRPr>
          </a:p>
        </p:txBody>
      </p:sp>
      <p:sp>
        <p:nvSpPr>
          <p:cNvPr id="132102" name="Rectangle 2"/>
          <p:cNvSpPr>
            <a:spLocks noGrp="1" noRot="1" noChangeAspect="1" noChangeArrowheads="1" noTextEdit="1"/>
          </p:cNvSpPr>
          <p:nvPr>
            <p:ph type="sldImg"/>
          </p:nvPr>
        </p:nvSpPr>
        <p:spPr>
          <a:xfrm>
            <a:off x="1106488" y="696913"/>
            <a:ext cx="4648200" cy="3486150"/>
          </a:xfrm>
          <a:ln/>
        </p:spPr>
      </p:sp>
      <p:sp>
        <p:nvSpPr>
          <p:cNvPr id="1321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Board members must also be involved in the developing of funder relationships by helping to identify, cultivate, solicit, or steward donors.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Very little of a board member’s role in fundraising is begging or cold calling.  There are many “comfortable” ways for board members to be involved. See list on page 32. (Give examples of how board members may contribute, e.g., write a check, host a fundraising gathering)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as a board member, it is important to ensure ethical and legal standards are met regarding solicitations, reporting, recording, and use of funds contributed.</a:t>
            </a:r>
          </a:p>
          <a:p>
            <a:pPr eaLnBrk="1" hangingPunct="1"/>
            <a:endParaRPr lang="en-US" altLang="en-US" dirty="0"/>
          </a:p>
        </p:txBody>
      </p:sp>
    </p:spTree>
    <p:extLst>
      <p:ext uri="{BB962C8B-B14F-4D97-AF65-F5344CB8AC3E}">
        <p14:creationId xmlns:p14="http://schemas.microsoft.com/office/powerpoint/2010/main" val="383391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310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A6BE09B-CDC5-4BA3-A10E-9021980CF2CC}"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310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77BD482-50D8-4C65-90BD-6960565965D5}" type="slidenum">
              <a:rPr lang="en-US" altLang="en-US" smtClean="0">
                <a:solidFill>
                  <a:schemeClr val="tx2"/>
                </a:solidFill>
                <a:latin typeface="Arial" charset="0"/>
              </a:rPr>
              <a:pPr>
                <a:spcBef>
                  <a:spcPct val="0"/>
                </a:spcBef>
              </a:pPr>
              <a:t>12</a:t>
            </a:fld>
            <a:endParaRPr lang="en-US" altLang="en-US">
              <a:solidFill>
                <a:schemeClr val="tx2"/>
              </a:solidFill>
              <a:latin typeface="Arial" charset="0"/>
            </a:endParaRPr>
          </a:p>
        </p:txBody>
      </p:sp>
      <p:sp>
        <p:nvSpPr>
          <p:cNvPr id="131077"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1" rIns="93160" bIns="46581"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1268142-E045-4D89-A6CC-620FEBBEE263}" type="slidenum">
              <a:rPr lang="en-US" altLang="en-US">
                <a:latin typeface="Arial" charset="0"/>
              </a:rPr>
              <a:pPr algn="r" eaLnBrk="1" hangingPunct="1">
                <a:spcBef>
                  <a:spcPct val="0"/>
                </a:spcBef>
              </a:pPr>
              <a:t>12</a:t>
            </a:fld>
            <a:endParaRPr lang="en-US" altLang="en-US">
              <a:latin typeface="Arial" charset="0"/>
            </a:endParaRPr>
          </a:p>
        </p:txBody>
      </p:sp>
      <p:sp>
        <p:nvSpPr>
          <p:cNvPr id="131078" name="Rectangle 2"/>
          <p:cNvSpPr>
            <a:spLocks noGrp="1" noRot="1" noChangeAspect="1" noChangeArrowheads="1" noTextEdit="1"/>
          </p:cNvSpPr>
          <p:nvPr>
            <p:ph type="sldImg"/>
          </p:nvPr>
        </p:nvSpPr>
        <p:spPr>
          <a:xfrm>
            <a:off x="1106488" y="696913"/>
            <a:ext cx="4648200" cy="3486150"/>
          </a:xfrm>
          <a:ln/>
        </p:spPr>
      </p:sp>
      <p:sp>
        <p:nvSpPr>
          <p:cNvPr id="1310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1" rIns="93160" bIns="46581"/>
          <a:lstStyle/>
          <a:p>
            <a:r>
              <a:rPr lang="en-US" sz="1200" kern="1200" dirty="0">
                <a:solidFill>
                  <a:schemeClr val="tx1"/>
                </a:solidFill>
                <a:effectLst/>
                <a:latin typeface="+mn-lt"/>
                <a:ea typeface="+mn-ea"/>
                <a:cs typeface="+mn-cs"/>
              </a:rPr>
              <a:t>Total charitable giving in MN is in line with charitable giving across the country.  It is surprising to many that such a large percentage of contributions to nonprofits comes from individuals.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way for board members to show their commitment is to make their own financial commitment to the organization. The vast majority of boards ask that each board member make a gift. This should be covered in the board member job description. Funders will often ask for the percent of board members making a contribution – not the size of the gifts.</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BoardSource</a:t>
            </a:r>
            <a:r>
              <a:rPr lang="en-US" sz="1200" kern="1200" dirty="0">
                <a:solidFill>
                  <a:schemeClr val="tx1"/>
                </a:solidFill>
                <a:effectLst/>
                <a:latin typeface="+mn-lt"/>
                <a:ea typeface="+mn-ea"/>
                <a:cs typeface="+mn-cs"/>
              </a:rPr>
              <a:t>: 69% of public charities require board members to make a personal gift (some are a give-or-get contribution). Boards average 79% participation in giving, but on average only 52% have 100% participation.</a:t>
            </a:r>
          </a:p>
          <a:p>
            <a:pPr eaLnBrk="1" hangingPunct="1"/>
            <a:endParaRPr lang="en-US" altLang="en-US" dirty="0"/>
          </a:p>
        </p:txBody>
      </p:sp>
    </p:spTree>
    <p:extLst>
      <p:ext uri="{BB962C8B-B14F-4D97-AF65-F5344CB8AC3E}">
        <p14:creationId xmlns:p14="http://schemas.microsoft.com/office/powerpoint/2010/main" val="108040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dirty="0">
              <a:solidFill>
                <a:schemeClr val="tx2"/>
              </a:solidFill>
              <a:latin typeface="Arial" charset="0"/>
            </a:endParaRPr>
          </a:p>
        </p:txBody>
      </p:sp>
      <p:sp>
        <p:nvSpPr>
          <p:cNvPr id="135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268D2A-70C1-4137-95A6-2A95F5330A46}"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35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5CE827-E94E-4BED-AD4D-0FF052A3EFE0}" type="slidenum">
              <a:rPr lang="en-US" altLang="en-US" smtClean="0">
                <a:solidFill>
                  <a:schemeClr val="tx2"/>
                </a:solidFill>
                <a:latin typeface="Arial" charset="0"/>
              </a:rPr>
              <a:pPr>
                <a:spcBef>
                  <a:spcPct val="0"/>
                </a:spcBef>
              </a:pPr>
              <a:t>13</a:t>
            </a:fld>
            <a:endParaRPr lang="en-US" altLang="en-US">
              <a:solidFill>
                <a:schemeClr val="tx2"/>
              </a:solidFill>
              <a:latin typeface="Arial" charset="0"/>
            </a:endParaRPr>
          </a:p>
        </p:txBody>
      </p:sp>
      <p:sp>
        <p:nvSpPr>
          <p:cNvPr id="135173" name="Rectangle 7"/>
          <p:cNvSpPr txBox="1">
            <a:spLocks noGrp="1" noChangeArrowheads="1"/>
          </p:cNvSpPr>
          <p:nvPr/>
        </p:nvSpPr>
        <p:spPr bwMode="auto">
          <a:xfrm>
            <a:off x="3884030"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A367595-651F-4C1C-BDE6-B56B5FEDCE47}" type="slidenum">
              <a:rPr lang="en-US" altLang="en-US">
                <a:latin typeface="Arial" charset="0"/>
              </a:rPr>
              <a:pPr algn="r" eaLnBrk="1" hangingPunct="1">
                <a:spcBef>
                  <a:spcPct val="0"/>
                </a:spcBef>
              </a:pPr>
              <a:t>13</a:t>
            </a:fld>
            <a:endParaRPr lang="en-US" altLang="en-US">
              <a:latin typeface="Arial" charset="0"/>
            </a:endParaRPr>
          </a:p>
        </p:txBody>
      </p:sp>
      <p:sp>
        <p:nvSpPr>
          <p:cNvPr id="135174" name="Rectangle 2"/>
          <p:cNvSpPr>
            <a:spLocks noGrp="1" noRot="1" noChangeAspect="1" noChangeArrowheads="1" noTextEdit="1"/>
          </p:cNvSpPr>
          <p:nvPr>
            <p:ph type="sldImg"/>
          </p:nvPr>
        </p:nvSpPr>
        <p:spPr>
          <a:xfrm>
            <a:off x="1106488" y="696913"/>
            <a:ext cx="4648200" cy="3486150"/>
          </a:xfrm>
          <a:ln/>
        </p:spPr>
      </p:sp>
      <p:sp>
        <p:nvSpPr>
          <p:cNvPr id="135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Board Roles &amp; Responsibilities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Supervise &amp; Support the Executive Director</a:t>
            </a:r>
          </a:p>
          <a:p>
            <a:pPr eaLnBrk="1" hangingPunct="1"/>
            <a:endParaRPr lang="en-US" altLang="en-US" dirty="0"/>
          </a:p>
          <a:p>
            <a:r>
              <a:rPr lang="en-US" sz="1200" kern="1200" dirty="0">
                <a:solidFill>
                  <a:schemeClr val="tx1"/>
                </a:solidFill>
                <a:effectLst/>
                <a:latin typeface="+mn-lt"/>
                <a:ea typeface="+mn-ea"/>
                <a:cs typeface="+mn-cs"/>
              </a:rPr>
              <a:t>Working with the ED is also a critical responsibility of the board.  It is the </a:t>
            </a:r>
            <a:r>
              <a:rPr lang="en-US" sz="1200" b="1" kern="1200" dirty="0">
                <a:solidFill>
                  <a:schemeClr val="tx1"/>
                </a:solidFill>
                <a:effectLst/>
                <a:latin typeface="+mn-lt"/>
                <a:ea typeface="+mn-ea"/>
                <a:cs typeface="+mn-cs"/>
              </a:rPr>
              <a:t>fourth</a:t>
            </a:r>
            <a:r>
              <a:rPr lang="en-US" sz="1200" kern="1200" dirty="0">
                <a:solidFill>
                  <a:schemeClr val="tx1"/>
                </a:solidFill>
                <a:effectLst/>
                <a:latin typeface="+mn-lt"/>
                <a:ea typeface="+mn-ea"/>
                <a:cs typeface="+mn-cs"/>
              </a:rPr>
              <a:t> pie piece.  The relationship the board has with the ED can make a big difference in the nonprofit’s success.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the statistics in the box.  These boxes will show up on slides throughout the remainder of the training.  This data comes from </a:t>
            </a:r>
            <a:r>
              <a:rPr lang="en-US" sz="1200" b="1" kern="1200" dirty="0" err="1">
                <a:solidFill>
                  <a:schemeClr val="tx1"/>
                </a:solidFill>
                <a:effectLst/>
                <a:latin typeface="+mn-lt"/>
                <a:ea typeface="+mn-ea"/>
                <a:cs typeface="+mn-cs"/>
              </a:rPr>
              <a:t>BoardSource’s</a:t>
            </a:r>
            <a:r>
              <a:rPr lang="en-US" sz="1200" b="1" kern="1200" dirty="0">
                <a:solidFill>
                  <a:schemeClr val="tx1"/>
                </a:solidFill>
                <a:effectLst/>
                <a:latin typeface="+mn-lt"/>
                <a:ea typeface="+mn-ea"/>
                <a:cs typeface="+mn-cs"/>
              </a:rPr>
              <a:t> 2017 Leading with Intent survey.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look at the ED review stat…this means 40% </a:t>
            </a:r>
            <a:r>
              <a:rPr lang="en-US" sz="1200" b="1" kern="1200" dirty="0">
                <a:solidFill>
                  <a:schemeClr val="tx1"/>
                </a:solidFill>
                <a:effectLst/>
                <a:latin typeface="+mn-lt"/>
                <a:ea typeface="+mn-ea"/>
                <a:cs typeface="+mn-cs"/>
              </a:rPr>
              <a:t>have not</a:t>
            </a:r>
            <a:r>
              <a:rPr lang="en-US" sz="1200" kern="1200" dirty="0">
                <a:solidFill>
                  <a:schemeClr val="tx1"/>
                </a:solidFill>
                <a:effectLst/>
                <a:latin typeface="+mn-lt"/>
                <a:ea typeface="+mn-ea"/>
                <a:cs typeface="+mn-cs"/>
              </a:rPr>
              <a:t> gotten formal feedback on their performance in the past year. The Board Chair might be the designated individual to give informal performance feedback to the ED.  As a board member you should share information and observations to the Board Chair so they can be passed along.  Additionally, each board should develop a formal review process that is regular and well-articulated.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Clear expectations and milestones are critical. Provide the ED the resources needed for success.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ED is often a very lonely, isolated position.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Succession planning is a must – not only for the ED but for other staff and board positions.</a:t>
            </a:r>
          </a:p>
        </p:txBody>
      </p:sp>
    </p:spTree>
    <p:extLst>
      <p:ext uri="{BB962C8B-B14F-4D97-AF65-F5344CB8AC3E}">
        <p14:creationId xmlns:p14="http://schemas.microsoft.com/office/powerpoint/2010/main" val="310868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187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C47DB4-E38E-4B23-A2A9-88E665927A77}"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187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51CE02B-8DF7-4437-9838-0F3E5CFDB6EB}" type="slidenum">
              <a:rPr lang="en-US" altLang="en-US" smtClean="0">
                <a:solidFill>
                  <a:schemeClr val="tx2"/>
                </a:solidFill>
                <a:latin typeface="Arial" charset="0"/>
              </a:rPr>
              <a:pPr>
                <a:spcBef>
                  <a:spcPct val="0"/>
                </a:spcBef>
              </a:pPr>
              <a:t>14</a:t>
            </a:fld>
            <a:endParaRPr lang="en-US" altLang="en-US">
              <a:solidFill>
                <a:schemeClr val="tx2"/>
              </a:solidFill>
              <a:latin typeface="Arial" charset="0"/>
            </a:endParaRPr>
          </a:p>
        </p:txBody>
      </p:sp>
      <p:sp>
        <p:nvSpPr>
          <p:cNvPr id="118789"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64C3CC-6C45-481D-8227-AD5B8AA39E44}" type="slidenum">
              <a:rPr lang="en-US" altLang="en-US">
                <a:latin typeface="Arial" charset="0"/>
              </a:rPr>
              <a:pPr algn="r" eaLnBrk="1" hangingPunct="1">
                <a:spcBef>
                  <a:spcPct val="0"/>
                </a:spcBef>
              </a:pPr>
              <a:t>14</a:t>
            </a:fld>
            <a:endParaRPr lang="en-US" altLang="en-US">
              <a:latin typeface="Arial" charset="0"/>
            </a:endParaRPr>
          </a:p>
        </p:txBody>
      </p:sp>
      <p:sp>
        <p:nvSpPr>
          <p:cNvPr id="118790" name="Rectangle 2"/>
          <p:cNvSpPr>
            <a:spLocks noGrp="1" noRot="1" noChangeAspect="1" noChangeArrowheads="1" noTextEdit="1"/>
          </p:cNvSpPr>
          <p:nvPr>
            <p:ph type="sldImg"/>
          </p:nvPr>
        </p:nvSpPr>
        <p:spPr>
          <a:xfrm>
            <a:off x="1106488" y="696913"/>
            <a:ext cx="4648200" cy="3486150"/>
          </a:xfrm>
          <a:ln/>
        </p:spPr>
      </p:sp>
      <p:sp>
        <p:nvSpPr>
          <p:cNvPr id="1187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Ensuring healthy governance is the </a:t>
            </a:r>
            <a:r>
              <a:rPr lang="en-US" sz="1200" b="1" kern="1200" dirty="0">
                <a:solidFill>
                  <a:schemeClr val="tx1"/>
                </a:solidFill>
                <a:effectLst/>
                <a:latin typeface="+mn-lt"/>
                <a:ea typeface="+mn-ea"/>
                <a:cs typeface="+mn-cs"/>
              </a:rPr>
              <a:t>fifth and final pie piece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slide reiterates the board member’s fiduciary Duty of Care to </a:t>
            </a:r>
            <a:r>
              <a:rPr lang="en-US" sz="1200" b="1" kern="1200" dirty="0">
                <a:solidFill>
                  <a:schemeClr val="tx1"/>
                </a:solidFill>
                <a:effectLst/>
                <a:latin typeface="+mn-lt"/>
                <a:ea typeface="+mn-ea"/>
                <a:cs typeface="+mn-cs"/>
              </a:rPr>
              <a:t>come to board meetings prepared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average it takes an Executive Director up to a week of going back and forth with staff and the Board Chair to prepare meeting materials for a board meeting. The statistic noted likely indicates frustration on the side of an Executive Director if board members are coming to meetings unprepared.  </a:t>
            </a:r>
          </a:p>
          <a:p>
            <a:pPr eaLnBrk="1" hangingPunct="1"/>
            <a:endParaRPr lang="en-US" altLang="en-US" dirty="0"/>
          </a:p>
        </p:txBody>
      </p:sp>
    </p:spTree>
    <p:extLst>
      <p:ext uri="{BB962C8B-B14F-4D97-AF65-F5344CB8AC3E}">
        <p14:creationId xmlns:p14="http://schemas.microsoft.com/office/powerpoint/2010/main" val="202959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198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E9A119-AED1-4F88-B815-7FBD681AD464}"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198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6D6B35-ADBE-46E0-BCE2-754D84B6EF3F}" type="slidenum">
              <a:rPr lang="en-US" altLang="en-US" smtClean="0">
                <a:solidFill>
                  <a:schemeClr val="tx2"/>
                </a:solidFill>
                <a:latin typeface="Arial" charset="0"/>
              </a:rPr>
              <a:pPr>
                <a:spcBef>
                  <a:spcPct val="0"/>
                </a:spcBef>
              </a:pPr>
              <a:t>15</a:t>
            </a:fld>
            <a:endParaRPr lang="en-US" altLang="en-US">
              <a:solidFill>
                <a:schemeClr val="tx2"/>
              </a:solidFill>
              <a:latin typeface="Arial" charset="0"/>
            </a:endParaRPr>
          </a:p>
        </p:txBody>
      </p:sp>
      <p:sp>
        <p:nvSpPr>
          <p:cNvPr id="119813"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2116F7C-26BB-4FBD-ABC0-F022F337D477}" type="slidenum">
              <a:rPr lang="en-US" altLang="en-US">
                <a:latin typeface="Arial" charset="0"/>
              </a:rPr>
              <a:pPr algn="r" eaLnBrk="1" hangingPunct="1">
                <a:spcBef>
                  <a:spcPct val="0"/>
                </a:spcBef>
              </a:pPr>
              <a:t>15</a:t>
            </a:fld>
            <a:endParaRPr lang="en-US" altLang="en-US">
              <a:latin typeface="Arial" charset="0"/>
            </a:endParaRPr>
          </a:p>
        </p:txBody>
      </p:sp>
      <p:sp>
        <p:nvSpPr>
          <p:cNvPr id="119814" name="Rectangle 2"/>
          <p:cNvSpPr>
            <a:spLocks noGrp="1" noRot="1" noChangeAspect="1" noChangeArrowheads="1" noTextEdit="1"/>
          </p:cNvSpPr>
          <p:nvPr>
            <p:ph type="sldImg"/>
          </p:nvPr>
        </p:nvSpPr>
        <p:spPr>
          <a:xfrm>
            <a:off x="1106488" y="696913"/>
            <a:ext cx="4648200" cy="3486150"/>
          </a:xfrm>
          <a:ln/>
        </p:spPr>
      </p:sp>
      <p:sp>
        <p:nvSpPr>
          <p:cNvPr id="1198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This point speaks to the need for each board member to continually work at increasing their cultural competency as they face their own cultural and racial biases (and other biases like age, gender, ability, socioeconomic,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Know your community, know your client base, know yourself, and learn about those who differ from you, ask questions, seek divergence, and keep learning!  This is about you, but also about the need to have a diverse board.  A good goal is to have the board reflect your community and client base.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you bring in new board members, the board needs to be ready to welcome, support, and empower the new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diversity, inclusion, and equity are important at the board and staff level.  </a:t>
            </a:r>
          </a:p>
          <a:p>
            <a:pPr eaLnBrk="1" hangingPunct="1"/>
            <a:endParaRPr lang="en-US" altLang="en-US" dirty="0"/>
          </a:p>
        </p:txBody>
      </p:sp>
    </p:spTree>
    <p:extLst>
      <p:ext uri="{BB962C8B-B14F-4D97-AF65-F5344CB8AC3E}">
        <p14:creationId xmlns:p14="http://schemas.microsoft.com/office/powerpoint/2010/main" val="206294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208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F6E359-9C63-4E14-B1C1-E6C01C95B682}"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208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C279400-2881-41FD-B2EC-1F4F01F7C792}" type="slidenum">
              <a:rPr lang="en-US" altLang="en-US" smtClean="0">
                <a:solidFill>
                  <a:schemeClr val="tx2"/>
                </a:solidFill>
                <a:latin typeface="Arial" charset="0"/>
              </a:rPr>
              <a:pPr>
                <a:spcBef>
                  <a:spcPct val="0"/>
                </a:spcBef>
              </a:pPr>
              <a:t>16</a:t>
            </a:fld>
            <a:endParaRPr lang="en-US" altLang="en-US">
              <a:solidFill>
                <a:schemeClr val="tx2"/>
              </a:solidFill>
              <a:latin typeface="Arial" charset="0"/>
            </a:endParaRPr>
          </a:p>
        </p:txBody>
      </p:sp>
      <p:sp>
        <p:nvSpPr>
          <p:cNvPr id="120837"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0B7C619-B103-45C5-B394-3F9F3C56B660}" type="slidenum">
              <a:rPr lang="en-US" altLang="en-US">
                <a:latin typeface="Arial" charset="0"/>
              </a:rPr>
              <a:pPr algn="r" eaLnBrk="1" hangingPunct="1">
                <a:spcBef>
                  <a:spcPct val="0"/>
                </a:spcBef>
              </a:pPr>
              <a:t>16</a:t>
            </a:fld>
            <a:endParaRPr lang="en-US" altLang="en-US">
              <a:latin typeface="Arial" charset="0"/>
            </a:endParaRPr>
          </a:p>
        </p:txBody>
      </p:sp>
      <p:sp>
        <p:nvSpPr>
          <p:cNvPr id="120838" name="Rectangle 2"/>
          <p:cNvSpPr>
            <a:spLocks noGrp="1" noRot="1" noChangeAspect="1" noChangeArrowheads="1" noTextEdit="1"/>
          </p:cNvSpPr>
          <p:nvPr>
            <p:ph type="sldImg"/>
          </p:nvPr>
        </p:nvSpPr>
        <p:spPr>
          <a:xfrm>
            <a:off x="1106488" y="696913"/>
            <a:ext cx="4648200" cy="3486150"/>
          </a:xfrm>
          <a:ln/>
        </p:spPr>
      </p:sp>
      <p:sp>
        <p:nvSpPr>
          <p:cNvPr id="1208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Most boards have committees.  It is important to distinguish whether it is a board committee or a committee of the staff.  Board committees are formed to help the board do its work and should not handle issues assigned to the Executive Director or other staff. Typical standing board committees might be finance or board development. On staff committees, a board member serves in an advisory role for input – not final decisions or 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Best practice is to have very few standing committees and more ad hoc committees or task forces formed for specific initiatives, like raising capital funds or determining executive compensation.  Whatever committees you have, make sure to clearly define their roles.  If you are on a committee, take it seriously and be a responsible member.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Committees can serve as a pipeline for board recruitment.</a:t>
            </a:r>
          </a:p>
        </p:txBody>
      </p:sp>
    </p:spTree>
    <p:extLst>
      <p:ext uri="{BB962C8B-B14F-4D97-AF65-F5344CB8AC3E}">
        <p14:creationId xmlns:p14="http://schemas.microsoft.com/office/powerpoint/2010/main" val="286472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218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B7CEA82-D634-4B76-B5DD-22A36CFEE3E1}"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218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BA165AF-37B7-4149-98A9-F554DAB66A28}" type="slidenum">
              <a:rPr lang="en-US" altLang="en-US" smtClean="0">
                <a:solidFill>
                  <a:schemeClr val="tx2"/>
                </a:solidFill>
                <a:latin typeface="Arial" charset="0"/>
              </a:rPr>
              <a:pPr>
                <a:spcBef>
                  <a:spcPct val="0"/>
                </a:spcBef>
              </a:pPr>
              <a:t>17</a:t>
            </a:fld>
            <a:endParaRPr lang="en-US" altLang="en-US">
              <a:solidFill>
                <a:schemeClr val="tx2"/>
              </a:solidFill>
              <a:latin typeface="Arial" charset="0"/>
            </a:endParaRPr>
          </a:p>
        </p:txBody>
      </p:sp>
      <p:sp>
        <p:nvSpPr>
          <p:cNvPr id="121861"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74E30E7-3A93-4956-9E52-136FC0695A2A}" type="slidenum">
              <a:rPr lang="en-US" altLang="en-US">
                <a:latin typeface="Arial" charset="0"/>
              </a:rPr>
              <a:pPr algn="r" eaLnBrk="1" hangingPunct="1">
                <a:spcBef>
                  <a:spcPct val="0"/>
                </a:spcBef>
              </a:pPr>
              <a:t>17</a:t>
            </a:fld>
            <a:endParaRPr lang="en-US" altLang="en-US">
              <a:latin typeface="Arial" charset="0"/>
            </a:endParaRPr>
          </a:p>
        </p:txBody>
      </p:sp>
      <p:sp>
        <p:nvSpPr>
          <p:cNvPr id="121862" name="Rectangle 2"/>
          <p:cNvSpPr>
            <a:spLocks noGrp="1" noRot="1" noChangeAspect="1" noChangeArrowheads="1" noTextEdit="1"/>
          </p:cNvSpPr>
          <p:nvPr>
            <p:ph type="sldImg"/>
          </p:nvPr>
        </p:nvSpPr>
        <p:spPr>
          <a:xfrm>
            <a:off x="1106488" y="696913"/>
            <a:ext cx="4648200" cy="3486150"/>
          </a:xfrm>
          <a:ln/>
        </p:spPr>
      </p:sp>
      <p:sp>
        <p:nvSpPr>
          <p:cNvPr id="1218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While sometimes boards have nominations committees, it’s the full board’s role to determine what kind of board members are needed, identify, and help recruit good board members.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 new board member joins the board, help the person get oriented.  When you are new, ask for a “buddy” and ask for and study historical data to get up to speed on issues and background.</a:t>
            </a:r>
          </a:p>
          <a:p>
            <a:pPr eaLnBrk="1" hangingPunct="1"/>
            <a:endParaRPr lang="en-US" altLang="en-US" dirty="0"/>
          </a:p>
        </p:txBody>
      </p:sp>
    </p:spTree>
    <p:extLst>
      <p:ext uri="{BB962C8B-B14F-4D97-AF65-F5344CB8AC3E}">
        <p14:creationId xmlns:p14="http://schemas.microsoft.com/office/powerpoint/2010/main" val="221989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96FE0D-F82B-4A48-92CD-B2432D82A7F4}"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228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AB536F-4B1E-4DCB-A448-2326EB85A825}" type="slidenum">
              <a:rPr lang="en-US" altLang="en-US" smtClean="0">
                <a:solidFill>
                  <a:schemeClr val="tx2"/>
                </a:solidFill>
                <a:latin typeface="Arial" charset="0"/>
              </a:rPr>
              <a:pPr>
                <a:spcBef>
                  <a:spcPct val="0"/>
                </a:spcBef>
              </a:pPr>
              <a:t>18</a:t>
            </a:fld>
            <a:endParaRPr lang="en-US" altLang="en-US">
              <a:solidFill>
                <a:schemeClr val="tx2"/>
              </a:solidFill>
              <a:latin typeface="Arial" charset="0"/>
            </a:endParaRPr>
          </a:p>
        </p:txBody>
      </p:sp>
      <p:sp>
        <p:nvSpPr>
          <p:cNvPr id="122885"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D650BEB-F5F9-4634-8347-A614D820F906}" type="slidenum">
              <a:rPr lang="en-US" altLang="en-US">
                <a:latin typeface="Arial" charset="0"/>
              </a:rPr>
              <a:pPr algn="r" eaLnBrk="1" hangingPunct="1">
                <a:spcBef>
                  <a:spcPct val="0"/>
                </a:spcBef>
              </a:pPr>
              <a:t>18</a:t>
            </a:fld>
            <a:endParaRPr lang="en-US" altLang="en-US">
              <a:latin typeface="Arial" charset="0"/>
            </a:endParaRPr>
          </a:p>
        </p:txBody>
      </p:sp>
      <p:sp>
        <p:nvSpPr>
          <p:cNvPr id="122886" name="Rectangle 2"/>
          <p:cNvSpPr>
            <a:spLocks noGrp="1" noRot="1" noChangeAspect="1" noChangeArrowheads="1" noTextEdit="1"/>
          </p:cNvSpPr>
          <p:nvPr>
            <p:ph type="sldImg"/>
          </p:nvPr>
        </p:nvSpPr>
        <p:spPr>
          <a:xfrm>
            <a:off x="1106488" y="696913"/>
            <a:ext cx="4648200" cy="3486150"/>
          </a:xfrm>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r>
              <a:rPr lang="en-US" sz="1200" kern="1200" dirty="0">
                <a:solidFill>
                  <a:schemeClr val="tx1"/>
                </a:solidFill>
                <a:effectLst/>
                <a:latin typeface="+mn-lt"/>
                <a:ea typeface="+mn-ea"/>
                <a:cs typeface="+mn-cs"/>
              </a:rPr>
              <a:t>Finally, an effective board is one that is informed and knowledgeable about itself, the organization, and the community served. A board should regularly do a self-assessment and develop trainings based on the board’s current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some of the resources we have given you here as ways to educate and inform other board members of what can be done to continually increase effectiveness. (Give examples of what else could be done, e.g., board self-assessment, field trips, open houses, speakers)</a:t>
            </a:r>
          </a:p>
          <a:p>
            <a:pPr eaLnBrk="1" hangingPunct="1"/>
            <a:endParaRPr lang="en-US" altLang="en-US" dirty="0"/>
          </a:p>
        </p:txBody>
      </p:sp>
    </p:spTree>
    <p:extLst>
      <p:ext uri="{BB962C8B-B14F-4D97-AF65-F5344CB8AC3E}">
        <p14:creationId xmlns:p14="http://schemas.microsoft.com/office/powerpoint/2010/main" val="339025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r>
              <a:rPr lang="en-US" altLang="en-US" sz="1200"/>
              <a:t>2011 Boot Camp Training</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fld id="{FA1490C5-B18D-4A80-B673-74F6A2AEE992}" type="datetime1">
              <a:rPr lang="en-US" altLang="en-US" sz="1200"/>
              <a:pPr/>
              <a:t>3/3/2020</a:t>
            </a:fld>
            <a:endParaRPr lang="en-US" altLang="en-US" sz="1200"/>
          </a:p>
        </p:txBody>
      </p:sp>
      <p:sp>
        <p:nvSpPr>
          <p:cNvPr id="983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fld id="{B815BEFA-EC07-4D67-8080-DF914059C1B7}" type="slidenum">
              <a:rPr lang="en-US" altLang="en-US" sz="1200"/>
              <a:pPr/>
              <a:t>19</a:t>
            </a:fld>
            <a:endParaRPr lang="en-US" altLang="en-US" sz="1200"/>
          </a:p>
        </p:txBody>
      </p:sp>
      <p:sp>
        <p:nvSpPr>
          <p:cNvPr id="98309" name="Rectangle 7"/>
          <p:cNvSpPr txBox="1">
            <a:spLocks noGrp="1" noChangeArrowheads="1"/>
          </p:cNvSpPr>
          <p:nvPr/>
        </p:nvSpPr>
        <p:spPr bwMode="auto">
          <a:xfrm>
            <a:off x="3884613" y="8829968"/>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defRPr sz="2800">
                <a:solidFill>
                  <a:schemeClr val="tx2"/>
                </a:solidFill>
                <a:latin typeface="Arial" charset="0"/>
              </a:defRPr>
            </a:lvl1pPr>
            <a:lvl2pPr marL="742950" indent="-285750" defTabSz="912813" eaLnBrk="0" hangingPunct="0">
              <a:defRPr sz="2800">
                <a:solidFill>
                  <a:schemeClr val="tx2"/>
                </a:solidFill>
                <a:latin typeface="Arial" charset="0"/>
              </a:defRPr>
            </a:lvl2pPr>
            <a:lvl3pPr marL="1143000" indent="-228600" defTabSz="912813" eaLnBrk="0" hangingPunct="0">
              <a:defRPr sz="2800">
                <a:solidFill>
                  <a:schemeClr val="tx2"/>
                </a:solidFill>
                <a:latin typeface="Arial" charset="0"/>
              </a:defRPr>
            </a:lvl3pPr>
            <a:lvl4pPr marL="1600200" indent="-228600" defTabSz="912813" eaLnBrk="0" hangingPunct="0">
              <a:defRPr sz="2800">
                <a:solidFill>
                  <a:schemeClr val="tx2"/>
                </a:solidFill>
                <a:latin typeface="Arial" charset="0"/>
              </a:defRPr>
            </a:lvl4pPr>
            <a:lvl5pPr marL="2057400" indent="-228600" defTabSz="912813" eaLnBrk="0" hangingPunct="0">
              <a:defRPr sz="2800">
                <a:solidFill>
                  <a:schemeClr val="tx2"/>
                </a:solidFill>
                <a:latin typeface="Arial" charset="0"/>
              </a:defRPr>
            </a:lvl5pPr>
            <a:lvl6pPr marL="2514600" indent="-228600" defTabSz="912813" eaLnBrk="0" fontAlgn="base" hangingPunct="0">
              <a:spcBef>
                <a:spcPct val="0"/>
              </a:spcBef>
              <a:spcAft>
                <a:spcPct val="0"/>
              </a:spcAft>
              <a:defRPr sz="2800">
                <a:solidFill>
                  <a:schemeClr val="tx2"/>
                </a:solidFill>
                <a:latin typeface="Arial" charset="0"/>
              </a:defRPr>
            </a:lvl6pPr>
            <a:lvl7pPr marL="2971800" indent="-228600" defTabSz="912813" eaLnBrk="0" fontAlgn="base" hangingPunct="0">
              <a:spcBef>
                <a:spcPct val="0"/>
              </a:spcBef>
              <a:spcAft>
                <a:spcPct val="0"/>
              </a:spcAft>
              <a:defRPr sz="2800">
                <a:solidFill>
                  <a:schemeClr val="tx2"/>
                </a:solidFill>
                <a:latin typeface="Arial" charset="0"/>
              </a:defRPr>
            </a:lvl7pPr>
            <a:lvl8pPr marL="3429000" indent="-228600" defTabSz="912813" eaLnBrk="0" fontAlgn="base" hangingPunct="0">
              <a:spcBef>
                <a:spcPct val="0"/>
              </a:spcBef>
              <a:spcAft>
                <a:spcPct val="0"/>
              </a:spcAft>
              <a:defRPr sz="2800">
                <a:solidFill>
                  <a:schemeClr val="tx2"/>
                </a:solidFill>
                <a:latin typeface="Arial" charset="0"/>
              </a:defRPr>
            </a:lvl8pPr>
            <a:lvl9pPr marL="3886200" indent="-228600" defTabSz="912813" eaLnBrk="0" fontAlgn="base" hangingPunct="0">
              <a:spcBef>
                <a:spcPct val="0"/>
              </a:spcBef>
              <a:spcAft>
                <a:spcPct val="0"/>
              </a:spcAft>
              <a:defRPr sz="2800">
                <a:solidFill>
                  <a:schemeClr val="tx2"/>
                </a:solidFill>
                <a:latin typeface="Arial" charset="0"/>
              </a:defRPr>
            </a:lvl9pPr>
          </a:lstStyle>
          <a:p>
            <a:pPr algn="r" eaLnBrk="1" hangingPunct="1"/>
            <a:fld id="{478E3D0A-42F9-41FC-990C-271D951A5A15}" type="slidenum">
              <a:rPr lang="en-US" altLang="en-US" sz="1200">
                <a:solidFill>
                  <a:schemeClr val="tx1"/>
                </a:solidFill>
              </a:rPr>
              <a:pPr algn="r" eaLnBrk="1" hangingPunct="1"/>
              <a:t>19</a:t>
            </a:fld>
            <a:endParaRPr lang="en-US" altLang="en-US" sz="1200">
              <a:solidFill>
                <a:schemeClr val="tx1"/>
              </a:solidFill>
            </a:endParaRPr>
          </a:p>
        </p:txBody>
      </p:sp>
      <p:sp>
        <p:nvSpPr>
          <p:cNvPr id="98310" name="Rectangle 2"/>
          <p:cNvSpPr>
            <a:spLocks noGrp="1" noRot="1" noChangeAspect="1" noChangeArrowheads="1" noTextEdit="1"/>
          </p:cNvSpPr>
          <p:nvPr>
            <p:ph type="sldImg"/>
          </p:nvPr>
        </p:nvSpPr>
        <p:spPr>
          <a:xfrm>
            <a:off x="1106488" y="696913"/>
            <a:ext cx="4648200" cy="3486150"/>
          </a:xfrm>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eaLnBrk="1" hangingPunct="1"/>
            <a:r>
              <a:rPr lang="en-US" altLang="en-US" dirty="0"/>
              <a:t>Now that we’ve covered the five board roles and responsibilities, let’s take a few minutes to debrief.</a:t>
            </a:r>
          </a:p>
          <a:p>
            <a:pPr eaLnBrk="1" hangingPunct="1"/>
            <a:endParaRPr lang="en-US" altLang="en-US" dirty="0"/>
          </a:p>
          <a:p>
            <a:pPr eaLnBrk="1" hangingPunct="1"/>
            <a:r>
              <a:rPr lang="en-US" altLang="en-US" dirty="0"/>
              <a:t>Discuss as a group: </a:t>
            </a:r>
          </a:p>
          <a:p>
            <a:pPr marL="171450" indent="-171450" eaLnBrk="1" hangingPunct="1">
              <a:buFont typeface="Arial" panose="020B0604020202020204" pitchFamily="34" charset="0"/>
              <a:buChar char="•"/>
            </a:pPr>
            <a:r>
              <a:rPr lang="en-US" altLang="en-US" dirty="0"/>
              <a:t>What does your organization have to celebrate?</a:t>
            </a:r>
          </a:p>
          <a:p>
            <a:pPr marL="171450" indent="-171450" eaLnBrk="1" hangingPunct="1">
              <a:buFont typeface="Arial" panose="020B0604020202020204" pitchFamily="34" charset="0"/>
              <a:buChar char="•"/>
            </a:pPr>
            <a:r>
              <a:rPr lang="en-US" altLang="en-US" dirty="0"/>
              <a:t>How can your organization improve?</a:t>
            </a:r>
          </a:p>
          <a:p>
            <a:pPr marL="171450" indent="-171450" eaLnBrk="1" hangingPunct="1">
              <a:buFont typeface="Arial" panose="020B0604020202020204" pitchFamily="34" charset="0"/>
              <a:buChar char="•"/>
            </a:pPr>
            <a:r>
              <a:rPr lang="en-US" altLang="en-US" dirty="0"/>
              <a:t>What are your next steps?</a:t>
            </a:r>
          </a:p>
        </p:txBody>
      </p:sp>
    </p:spTree>
    <p:extLst>
      <p:ext uri="{BB962C8B-B14F-4D97-AF65-F5344CB8AC3E}">
        <p14:creationId xmlns:p14="http://schemas.microsoft.com/office/powerpoint/2010/main" val="258250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highlight of Propel’s programs – refer to page 3 of the Board Boot Camp workbook for an overview of programs.</a:t>
            </a:r>
          </a:p>
        </p:txBody>
      </p:sp>
      <p:sp>
        <p:nvSpPr>
          <p:cNvPr id="4" name="Slide Number Placeholder 3"/>
          <p:cNvSpPr>
            <a:spLocks noGrp="1"/>
          </p:cNvSpPr>
          <p:nvPr>
            <p:ph type="sldNum" sz="quarter" idx="5"/>
          </p:nvPr>
        </p:nvSpPr>
        <p:spPr/>
        <p:txBody>
          <a:bodyPr/>
          <a:lstStyle/>
          <a:p>
            <a:fld id="{FA1AE68E-1DEB-4937-BCE2-050C4145963B}" type="slidenum">
              <a:rPr lang="en-US" smtClean="0"/>
              <a:t>2</a:t>
            </a:fld>
            <a:endParaRPr lang="en-US"/>
          </a:p>
        </p:txBody>
      </p:sp>
    </p:spTree>
    <p:extLst>
      <p:ext uri="{BB962C8B-B14F-4D97-AF65-F5344CB8AC3E}">
        <p14:creationId xmlns:p14="http://schemas.microsoft.com/office/powerpoint/2010/main" val="232444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AE68E-1DEB-4937-BCE2-050C4145963B}" type="slidenum">
              <a:rPr lang="en-US" smtClean="0"/>
              <a:t>20</a:t>
            </a:fld>
            <a:endParaRPr lang="en-US"/>
          </a:p>
        </p:txBody>
      </p:sp>
    </p:spTree>
    <p:extLst>
      <p:ext uri="{BB962C8B-B14F-4D97-AF65-F5344CB8AC3E}">
        <p14:creationId xmlns:p14="http://schemas.microsoft.com/office/powerpoint/2010/main" val="112722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a:solidFill>
                  <a:schemeClr val="tx2"/>
                </a:solidFill>
                <a:latin typeface="Arial" charset="0"/>
              </a:rPr>
              <a:t>2011 Boot Camp Training</a:t>
            </a:r>
          </a:p>
        </p:txBody>
      </p:sp>
      <p:sp>
        <p:nvSpPr>
          <p:cNvPr id="1024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CB18988-AE58-4227-885A-3295203EB513}"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024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904A24-3452-4D34-8CE1-57FF29614524}" type="slidenum">
              <a:rPr lang="en-US" altLang="en-US" smtClean="0">
                <a:solidFill>
                  <a:schemeClr val="tx2"/>
                </a:solidFill>
                <a:latin typeface="Arial" charset="0"/>
              </a:rPr>
              <a:pPr>
                <a:spcBef>
                  <a:spcPct val="0"/>
                </a:spcBef>
              </a:pPr>
              <a:t>3</a:t>
            </a:fld>
            <a:endParaRPr lang="en-US" altLang="en-US">
              <a:solidFill>
                <a:schemeClr val="tx2"/>
              </a:solidFill>
              <a:latin typeface="Arial" charset="0"/>
            </a:endParaRPr>
          </a:p>
        </p:txBody>
      </p:sp>
      <p:sp>
        <p:nvSpPr>
          <p:cNvPr id="102405" name="Rectangle 7"/>
          <p:cNvSpPr txBox="1">
            <a:spLocks noGrp="1" noChangeArrowheads="1"/>
          </p:cNvSpPr>
          <p:nvPr/>
        </p:nvSpPr>
        <p:spPr bwMode="auto">
          <a:xfrm>
            <a:off x="3884028"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E985EFF-FE48-4D51-9E36-72957B1CE841}" type="slidenum">
              <a:rPr lang="en-US" altLang="en-US">
                <a:latin typeface="Arial" charset="0"/>
              </a:rPr>
              <a:pPr algn="r" eaLnBrk="1" hangingPunct="1">
                <a:spcBef>
                  <a:spcPct val="0"/>
                </a:spcBef>
              </a:pPr>
              <a:t>3</a:t>
            </a:fld>
            <a:endParaRPr lang="en-US" altLang="en-US">
              <a:latin typeface="Arial" charset="0"/>
            </a:endParaRPr>
          </a:p>
        </p:txBody>
      </p:sp>
      <p:sp>
        <p:nvSpPr>
          <p:cNvPr id="102406" name="Rectangle 2"/>
          <p:cNvSpPr>
            <a:spLocks noGrp="1" noRot="1" noChangeAspect="1" noChangeArrowheads="1" noTextEdit="1"/>
          </p:cNvSpPr>
          <p:nvPr>
            <p:ph type="sldImg"/>
          </p:nvPr>
        </p:nvSpPr>
        <p:spPr>
          <a:xfrm>
            <a:off x="1106488" y="696913"/>
            <a:ext cx="4648200" cy="3486150"/>
          </a:xfrm>
          <a:ln/>
        </p:spPr>
      </p:sp>
      <p:sp>
        <p:nvSpPr>
          <p:cNvPr id="1024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eaLnBrk="1" hangingPunct="1"/>
            <a:r>
              <a:rPr lang="en-US" altLang="en-US" dirty="0"/>
              <a:t>These are the topics you will be covering in the session.</a:t>
            </a:r>
          </a:p>
        </p:txBody>
      </p:sp>
    </p:spTree>
    <p:extLst>
      <p:ext uri="{BB962C8B-B14F-4D97-AF65-F5344CB8AC3E}">
        <p14:creationId xmlns:p14="http://schemas.microsoft.com/office/powerpoint/2010/main" val="242868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Fiduciary Duties </a:t>
            </a:r>
          </a:p>
          <a:p>
            <a:endParaRPr lang="en-US" dirty="0"/>
          </a:p>
          <a:p>
            <a:r>
              <a:rPr lang="en-US" sz="1200" kern="1200" dirty="0">
                <a:solidFill>
                  <a:schemeClr val="tx1"/>
                </a:solidFill>
                <a:effectLst/>
                <a:latin typeface="+mn-lt"/>
                <a:ea typeface="+mn-ea"/>
                <a:cs typeface="+mn-cs"/>
              </a:rPr>
              <a:t>For these 3 slides, we are going to refer to the Fiduciary Duties of Directors of Charitable Organizations from the Minnesota Attorney General’s Office.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Fiduciary means involving confidence or trust.  By law, board members are subject to the fiduciary duties of care, loyalty, and obedience, as defined in this booklet.  This means that directors must </a:t>
            </a:r>
            <a:r>
              <a:rPr lang="en-US" sz="1200" b="1" kern="1200" dirty="0">
                <a:solidFill>
                  <a:schemeClr val="tx1"/>
                </a:solidFill>
                <a:effectLst/>
                <a:latin typeface="+mn-lt"/>
                <a:ea typeface="+mn-ea"/>
                <a:cs typeface="+mn-cs"/>
              </a:rPr>
              <a:t>supervise and govern</a:t>
            </a:r>
            <a:r>
              <a:rPr lang="en-US" sz="1200" kern="1200" dirty="0">
                <a:solidFill>
                  <a:schemeClr val="tx1"/>
                </a:solidFill>
                <a:effectLst/>
                <a:latin typeface="+mn-lt"/>
                <a:ea typeface="+mn-ea"/>
                <a:cs typeface="+mn-cs"/>
              </a:rPr>
              <a:t> the charity’s efforts in carrying out its mission. It does NOT mean directors actually have to do it – board officers can be appointed, and staff hired to carry out the daily tasks.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are a board member for a nonprofit you are legally liable for the organizations.  To protect yourself you must adhere to these three fiduciary duties.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Duty of care: act in best interest of organization and community. What would a prudent person do? Participate and be engaged, serve on committees, review minutes, read the bylaws and other records, understand financial reports, properly use assets and help make sure there are adequate resources, investigate warnings. According to </a:t>
            </a:r>
            <a:r>
              <a:rPr lang="en-US" sz="1200" kern="1200" dirty="0" err="1">
                <a:solidFill>
                  <a:schemeClr val="tx1"/>
                </a:solidFill>
                <a:effectLst/>
                <a:latin typeface="+mn-lt"/>
                <a:ea typeface="+mn-ea"/>
                <a:cs typeface="+mn-cs"/>
              </a:rPr>
              <a:t>BoardSource</a:t>
            </a:r>
            <a:r>
              <a:rPr lang="en-US" sz="1200" kern="1200" dirty="0">
                <a:solidFill>
                  <a:schemeClr val="tx1"/>
                </a:solidFill>
                <a:effectLst/>
                <a:latin typeface="+mn-lt"/>
                <a:ea typeface="+mn-ea"/>
                <a:cs typeface="+mn-cs"/>
              </a:rPr>
              <a:t>, board members are expected to attend 75% - 100% of meetings.</a:t>
            </a:r>
          </a:p>
          <a:p>
            <a:endParaRPr lang="en-US" dirty="0"/>
          </a:p>
        </p:txBody>
      </p:sp>
      <p:sp>
        <p:nvSpPr>
          <p:cNvPr id="4" name="Slide Number Placeholder 3"/>
          <p:cNvSpPr>
            <a:spLocks noGrp="1"/>
          </p:cNvSpPr>
          <p:nvPr>
            <p:ph type="sldNum" sz="quarter" idx="5"/>
          </p:nvPr>
        </p:nvSpPr>
        <p:spPr/>
        <p:txBody>
          <a:bodyPr/>
          <a:lstStyle/>
          <a:p>
            <a:fld id="{FA1AE68E-1DEB-4937-BCE2-050C4145963B}" type="slidenum">
              <a:rPr lang="en-US" smtClean="0"/>
              <a:t>4</a:t>
            </a:fld>
            <a:endParaRPr lang="en-US"/>
          </a:p>
        </p:txBody>
      </p:sp>
    </p:spTree>
    <p:extLst>
      <p:ext uri="{BB962C8B-B14F-4D97-AF65-F5344CB8AC3E}">
        <p14:creationId xmlns:p14="http://schemas.microsoft.com/office/powerpoint/2010/main" val="424030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Duty of loyalty: undivided loyalty to the organization. Do not use their position or organization’s assets to generate any gain for them or a family member. Reveal any conflict of interest, never accept a personal loan, do not divert nonprofit business for their own personal gain, no self-dealing.</a:t>
            </a:r>
          </a:p>
          <a:p>
            <a:endParaRPr lang="en-US" dirty="0"/>
          </a:p>
        </p:txBody>
      </p:sp>
      <p:sp>
        <p:nvSpPr>
          <p:cNvPr id="4" name="Slide Number Placeholder 3"/>
          <p:cNvSpPr>
            <a:spLocks noGrp="1"/>
          </p:cNvSpPr>
          <p:nvPr>
            <p:ph type="sldNum" sz="quarter" idx="5"/>
          </p:nvPr>
        </p:nvSpPr>
        <p:spPr/>
        <p:txBody>
          <a:bodyPr/>
          <a:lstStyle/>
          <a:p>
            <a:fld id="{FA1AE68E-1DEB-4937-BCE2-050C4145963B}" type="slidenum">
              <a:rPr lang="en-US" smtClean="0"/>
              <a:t>5</a:t>
            </a:fld>
            <a:endParaRPr lang="en-US"/>
          </a:p>
        </p:txBody>
      </p:sp>
    </p:spTree>
    <p:extLst>
      <p:ext uri="{BB962C8B-B14F-4D97-AF65-F5344CB8AC3E}">
        <p14:creationId xmlns:p14="http://schemas.microsoft.com/office/powerpoint/2010/main" val="136302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Duty of obedience: Must follow governing documents, carry out the organization’s mission, and assure funds are used lawfully. Must be familiar with state and federal laws relating to nonprofits, filing requirements, and governing documents. On-going board training should happen, and when needed, consult outside counsel.</a:t>
            </a:r>
          </a:p>
          <a:p>
            <a:endParaRPr lang="en-US" dirty="0"/>
          </a:p>
        </p:txBody>
      </p:sp>
      <p:sp>
        <p:nvSpPr>
          <p:cNvPr id="4" name="Slide Number Placeholder 3"/>
          <p:cNvSpPr>
            <a:spLocks noGrp="1"/>
          </p:cNvSpPr>
          <p:nvPr>
            <p:ph type="sldNum" sz="quarter" idx="5"/>
          </p:nvPr>
        </p:nvSpPr>
        <p:spPr/>
        <p:txBody>
          <a:bodyPr/>
          <a:lstStyle/>
          <a:p>
            <a:fld id="{FA1AE68E-1DEB-4937-BCE2-050C4145963B}" type="slidenum">
              <a:rPr lang="en-US" smtClean="0"/>
              <a:t>6</a:t>
            </a:fld>
            <a:endParaRPr lang="en-US"/>
          </a:p>
        </p:txBody>
      </p:sp>
    </p:spTree>
    <p:extLst>
      <p:ext uri="{BB962C8B-B14F-4D97-AF65-F5344CB8AC3E}">
        <p14:creationId xmlns:p14="http://schemas.microsoft.com/office/powerpoint/2010/main" val="310755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r>
              <a:rPr lang="en-US" altLang="en-US" sz="1200"/>
              <a:t>2011 Boot Camp Training</a:t>
            </a:r>
          </a:p>
        </p:txBody>
      </p:sp>
      <p:sp>
        <p:nvSpPr>
          <p:cNvPr id="808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fld id="{373FEEB2-8D7E-4C9F-B254-D65436B77D53}" type="datetime1">
              <a:rPr lang="en-US" altLang="en-US" sz="1200"/>
              <a:pPr/>
              <a:t>3/3/2020</a:t>
            </a:fld>
            <a:endParaRPr lang="en-US" altLang="en-US" sz="1200"/>
          </a:p>
        </p:txBody>
      </p:sp>
      <p:sp>
        <p:nvSpPr>
          <p:cNvPr id="809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Arial" charset="0"/>
              </a:defRPr>
            </a:lvl1pPr>
            <a:lvl2pPr marL="757066" indent="-291179" eaLnBrk="0" hangingPunct="0">
              <a:defRPr sz="2900">
                <a:solidFill>
                  <a:schemeClr val="tx2"/>
                </a:solidFill>
                <a:latin typeface="Arial" charset="0"/>
              </a:defRPr>
            </a:lvl2pPr>
            <a:lvl3pPr marL="1164717" indent="-232943" eaLnBrk="0" hangingPunct="0">
              <a:defRPr sz="2900">
                <a:solidFill>
                  <a:schemeClr val="tx2"/>
                </a:solidFill>
                <a:latin typeface="Arial" charset="0"/>
              </a:defRPr>
            </a:lvl3pPr>
            <a:lvl4pPr marL="1630604" indent="-232943" eaLnBrk="0" hangingPunct="0">
              <a:defRPr sz="2900">
                <a:solidFill>
                  <a:schemeClr val="tx2"/>
                </a:solidFill>
                <a:latin typeface="Arial" charset="0"/>
              </a:defRPr>
            </a:lvl4pPr>
            <a:lvl5pPr marL="2096491" indent="-232943" eaLnBrk="0" hangingPunct="0">
              <a:defRPr sz="2900">
                <a:solidFill>
                  <a:schemeClr val="tx2"/>
                </a:solidFill>
                <a:latin typeface="Arial" charset="0"/>
              </a:defRPr>
            </a:lvl5pPr>
            <a:lvl6pPr marL="2562377" indent="-232943" eaLnBrk="0" fontAlgn="base" hangingPunct="0">
              <a:spcBef>
                <a:spcPct val="0"/>
              </a:spcBef>
              <a:spcAft>
                <a:spcPct val="0"/>
              </a:spcAft>
              <a:defRPr sz="2900">
                <a:solidFill>
                  <a:schemeClr val="tx2"/>
                </a:solidFill>
                <a:latin typeface="Arial" charset="0"/>
              </a:defRPr>
            </a:lvl6pPr>
            <a:lvl7pPr marL="3028264" indent="-232943" eaLnBrk="0" fontAlgn="base" hangingPunct="0">
              <a:spcBef>
                <a:spcPct val="0"/>
              </a:spcBef>
              <a:spcAft>
                <a:spcPct val="0"/>
              </a:spcAft>
              <a:defRPr sz="2900">
                <a:solidFill>
                  <a:schemeClr val="tx2"/>
                </a:solidFill>
                <a:latin typeface="Arial" charset="0"/>
              </a:defRPr>
            </a:lvl7pPr>
            <a:lvl8pPr marL="3494151" indent="-232943" eaLnBrk="0" fontAlgn="base" hangingPunct="0">
              <a:spcBef>
                <a:spcPct val="0"/>
              </a:spcBef>
              <a:spcAft>
                <a:spcPct val="0"/>
              </a:spcAft>
              <a:defRPr sz="2900">
                <a:solidFill>
                  <a:schemeClr val="tx2"/>
                </a:solidFill>
                <a:latin typeface="Arial" charset="0"/>
              </a:defRPr>
            </a:lvl8pPr>
            <a:lvl9pPr marL="3960038" indent="-232943" eaLnBrk="0" fontAlgn="base" hangingPunct="0">
              <a:spcBef>
                <a:spcPct val="0"/>
              </a:spcBef>
              <a:spcAft>
                <a:spcPct val="0"/>
              </a:spcAft>
              <a:defRPr sz="2900">
                <a:solidFill>
                  <a:schemeClr val="tx2"/>
                </a:solidFill>
                <a:latin typeface="Arial" charset="0"/>
              </a:defRPr>
            </a:lvl9pPr>
          </a:lstStyle>
          <a:p>
            <a:fld id="{F2F49FBA-5B95-40BC-9891-32967F0E3003}" type="slidenum">
              <a:rPr lang="en-US" altLang="en-US" sz="1200"/>
              <a:pPr/>
              <a:t>7</a:t>
            </a:fld>
            <a:endParaRPr lang="en-US" altLang="en-US" sz="1200"/>
          </a:p>
        </p:txBody>
      </p:sp>
      <p:sp>
        <p:nvSpPr>
          <p:cNvPr id="80901" name="Rectangle 7"/>
          <p:cNvSpPr txBox="1">
            <a:spLocks noGrp="1" noChangeArrowheads="1"/>
          </p:cNvSpPr>
          <p:nvPr/>
        </p:nvSpPr>
        <p:spPr bwMode="auto">
          <a:xfrm>
            <a:off x="3884613" y="8829968"/>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defRPr sz="2800">
                <a:solidFill>
                  <a:schemeClr val="tx2"/>
                </a:solidFill>
                <a:latin typeface="Arial" charset="0"/>
              </a:defRPr>
            </a:lvl1pPr>
            <a:lvl2pPr marL="742950" indent="-285750" defTabSz="912813" eaLnBrk="0" hangingPunct="0">
              <a:defRPr sz="2800">
                <a:solidFill>
                  <a:schemeClr val="tx2"/>
                </a:solidFill>
                <a:latin typeface="Arial" charset="0"/>
              </a:defRPr>
            </a:lvl2pPr>
            <a:lvl3pPr marL="1143000" indent="-228600" defTabSz="912813" eaLnBrk="0" hangingPunct="0">
              <a:defRPr sz="2800">
                <a:solidFill>
                  <a:schemeClr val="tx2"/>
                </a:solidFill>
                <a:latin typeface="Arial" charset="0"/>
              </a:defRPr>
            </a:lvl3pPr>
            <a:lvl4pPr marL="1600200" indent="-228600" defTabSz="912813" eaLnBrk="0" hangingPunct="0">
              <a:defRPr sz="2800">
                <a:solidFill>
                  <a:schemeClr val="tx2"/>
                </a:solidFill>
                <a:latin typeface="Arial" charset="0"/>
              </a:defRPr>
            </a:lvl4pPr>
            <a:lvl5pPr marL="2057400" indent="-228600" defTabSz="912813" eaLnBrk="0" hangingPunct="0">
              <a:defRPr sz="2800">
                <a:solidFill>
                  <a:schemeClr val="tx2"/>
                </a:solidFill>
                <a:latin typeface="Arial" charset="0"/>
              </a:defRPr>
            </a:lvl5pPr>
            <a:lvl6pPr marL="2514600" indent="-228600" defTabSz="912813" eaLnBrk="0" fontAlgn="base" hangingPunct="0">
              <a:spcBef>
                <a:spcPct val="0"/>
              </a:spcBef>
              <a:spcAft>
                <a:spcPct val="0"/>
              </a:spcAft>
              <a:defRPr sz="2800">
                <a:solidFill>
                  <a:schemeClr val="tx2"/>
                </a:solidFill>
                <a:latin typeface="Arial" charset="0"/>
              </a:defRPr>
            </a:lvl6pPr>
            <a:lvl7pPr marL="2971800" indent="-228600" defTabSz="912813" eaLnBrk="0" fontAlgn="base" hangingPunct="0">
              <a:spcBef>
                <a:spcPct val="0"/>
              </a:spcBef>
              <a:spcAft>
                <a:spcPct val="0"/>
              </a:spcAft>
              <a:defRPr sz="2800">
                <a:solidFill>
                  <a:schemeClr val="tx2"/>
                </a:solidFill>
                <a:latin typeface="Arial" charset="0"/>
              </a:defRPr>
            </a:lvl7pPr>
            <a:lvl8pPr marL="3429000" indent="-228600" defTabSz="912813" eaLnBrk="0" fontAlgn="base" hangingPunct="0">
              <a:spcBef>
                <a:spcPct val="0"/>
              </a:spcBef>
              <a:spcAft>
                <a:spcPct val="0"/>
              </a:spcAft>
              <a:defRPr sz="2800">
                <a:solidFill>
                  <a:schemeClr val="tx2"/>
                </a:solidFill>
                <a:latin typeface="Arial" charset="0"/>
              </a:defRPr>
            </a:lvl8pPr>
            <a:lvl9pPr marL="3886200" indent="-228600" defTabSz="912813" eaLnBrk="0" fontAlgn="base" hangingPunct="0">
              <a:spcBef>
                <a:spcPct val="0"/>
              </a:spcBef>
              <a:spcAft>
                <a:spcPct val="0"/>
              </a:spcAft>
              <a:defRPr sz="2800">
                <a:solidFill>
                  <a:schemeClr val="tx2"/>
                </a:solidFill>
                <a:latin typeface="Arial" charset="0"/>
              </a:defRPr>
            </a:lvl9pPr>
          </a:lstStyle>
          <a:p>
            <a:pPr algn="r" eaLnBrk="1" hangingPunct="1"/>
            <a:fld id="{6283C5BE-1885-4D4A-9944-BF4587D9C465}" type="slidenum">
              <a:rPr lang="en-US" altLang="en-US" sz="1200">
                <a:solidFill>
                  <a:schemeClr val="tx1"/>
                </a:solidFill>
              </a:rPr>
              <a:pPr algn="r" eaLnBrk="1" hangingPunct="1"/>
              <a:t>7</a:t>
            </a:fld>
            <a:endParaRPr lang="en-US" altLang="en-US" sz="1200">
              <a:solidFill>
                <a:schemeClr val="tx1"/>
              </a:solidFill>
            </a:endParaRPr>
          </a:p>
        </p:txBody>
      </p:sp>
      <p:sp>
        <p:nvSpPr>
          <p:cNvPr id="80902" name="Rectangle 2"/>
          <p:cNvSpPr>
            <a:spLocks noGrp="1" noRot="1" noChangeAspect="1" noChangeArrowheads="1" noTextEdit="1"/>
          </p:cNvSpPr>
          <p:nvPr>
            <p:ph type="sldImg"/>
          </p:nvPr>
        </p:nvSpPr>
        <p:spPr>
          <a:xfrm>
            <a:off x="1106488" y="696913"/>
            <a:ext cx="4648200" cy="3486150"/>
          </a:xfrm>
          <a:ln/>
        </p:spPr>
      </p:sp>
      <p:sp>
        <p:nvSpPr>
          <p:cNvPr id="809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eaLnBrk="1" hangingPunct="1"/>
            <a:r>
              <a:rPr lang="en-US" altLang="en-US" dirty="0"/>
              <a:t>Review on page 17 of the Board Boot Camp workbook. </a:t>
            </a:r>
          </a:p>
          <a:p>
            <a:pPr eaLnBrk="1" hangingPunct="1"/>
            <a:endParaRPr lang="en-US" altLang="en-US" dirty="0"/>
          </a:p>
          <a:p>
            <a:pPr marL="228600" indent="-228600" eaLnBrk="1" hangingPunct="1">
              <a:buAutoNum type="arabicPeriod"/>
            </a:pPr>
            <a:r>
              <a:rPr lang="en-US" altLang="en-US" dirty="0"/>
              <a:t>Pick two of the five areas your board does well. </a:t>
            </a:r>
          </a:p>
          <a:p>
            <a:pPr marL="228600" indent="-228600" eaLnBrk="1" hangingPunct="1">
              <a:buAutoNum type="arabicPeriod"/>
            </a:pPr>
            <a:r>
              <a:rPr lang="en-US" altLang="en-US" dirty="0"/>
              <a:t>Pick two of the five areas your board could improve upon. </a:t>
            </a:r>
          </a:p>
          <a:p>
            <a:pPr marL="228600" indent="-228600" eaLnBrk="1" hangingPunct="1">
              <a:buAutoNum type="arabicPeriod"/>
            </a:pPr>
            <a:endParaRPr lang="en-US" altLang="en-US" dirty="0"/>
          </a:p>
          <a:p>
            <a:pPr marL="0" indent="0" eaLnBrk="1" hangingPunct="1">
              <a:buNone/>
            </a:pPr>
            <a:r>
              <a:rPr lang="en-US" altLang="en-US" dirty="0"/>
              <a:t>Poll groups and tally areas that do well and need to improve. </a:t>
            </a:r>
          </a:p>
        </p:txBody>
      </p:sp>
    </p:spTree>
    <p:extLst>
      <p:ext uri="{BB962C8B-B14F-4D97-AF65-F5344CB8AC3E}">
        <p14:creationId xmlns:p14="http://schemas.microsoft.com/office/powerpoint/2010/main" val="288036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dirty="0">
              <a:solidFill>
                <a:schemeClr val="tx2"/>
              </a:solidFill>
              <a:latin typeface="Arial" charset="0"/>
            </a:endParaRPr>
          </a:p>
        </p:txBody>
      </p:sp>
      <p:sp>
        <p:nvSpPr>
          <p:cNvPr id="1239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9180AD0-10D8-4DD9-B9A0-39AD6F1A5869}" type="datetime1">
              <a:rPr lang="en-US" altLang="en-US" smtClean="0">
                <a:solidFill>
                  <a:schemeClr val="tx2"/>
                </a:solidFill>
                <a:latin typeface="Arial" charset="0"/>
              </a:rPr>
              <a:pPr>
                <a:spcBef>
                  <a:spcPct val="0"/>
                </a:spcBef>
              </a:pPr>
              <a:t>3/3/2020</a:t>
            </a:fld>
            <a:endParaRPr lang="en-US" altLang="en-US">
              <a:solidFill>
                <a:schemeClr val="tx2"/>
              </a:solidFill>
              <a:latin typeface="Arial" charset="0"/>
            </a:endParaRPr>
          </a:p>
        </p:txBody>
      </p:sp>
      <p:sp>
        <p:nvSpPr>
          <p:cNvPr id="1239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F82849-B916-43F0-9E55-B00ECD4CC548}" type="slidenum">
              <a:rPr lang="en-US" altLang="en-US" smtClean="0">
                <a:solidFill>
                  <a:schemeClr val="tx2"/>
                </a:solidFill>
                <a:latin typeface="Arial" charset="0"/>
              </a:rPr>
              <a:pPr>
                <a:spcBef>
                  <a:spcPct val="0"/>
                </a:spcBef>
              </a:pPr>
              <a:t>8</a:t>
            </a:fld>
            <a:endParaRPr lang="en-US" altLang="en-US">
              <a:solidFill>
                <a:schemeClr val="tx2"/>
              </a:solidFill>
              <a:latin typeface="Arial" charset="0"/>
            </a:endParaRPr>
          </a:p>
        </p:txBody>
      </p:sp>
      <p:sp>
        <p:nvSpPr>
          <p:cNvPr id="123909" name="Rectangle 7"/>
          <p:cNvSpPr txBox="1">
            <a:spLocks noGrp="1" noChangeArrowheads="1"/>
          </p:cNvSpPr>
          <p:nvPr/>
        </p:nvSpPr>
        <p:spPr bwMode="auto">
          <a:xfrm>
            <a:off x="3884030"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4F9E8EE-DE8A-4C73-8EBB-0621D10BAAC1}" type="slidenum">
              <a:rPr lang="en-US" altLang="en-US">
                <a:latin typeface="Arial" charset="0"/>
              </a:rPr>
              <a:pPr algn="r" eaLnBrk="1" hangingPunct="1">
                <a:spcBef>
                  <a:spcPct val="0"/>
                </a:spcBef>
              </a:pPr>
              <a:t>8</a:t>
            </a:fld>
            <a:endParaRPr lang="en-US" altLang="en-US">
              <a:latin typeface="Arial" charset="0"/>
            </a:endParaRPr>
          </a:p>
        </p:txBody>
      </p:sp>
      <p:sp>
        <p:nvSpPr>
          <p:cNvPr id="123910" name="Rectangle 2"/>
          <p:cNvSpPr>
            <a:spLocks noGrp="1" noRot="1" noChangeAspect="1" noChangeArrowheads="1" noTextEdit="1"/>
          </p:cNvSpPr>
          <p:nvPr>
            <p:ph type="sldImg"/>
          </p:nvPr>
        </p:nvSpPr>
        <p:spPr>
          <a:xfrm>
            <a:off x="1106488" y="696913"/>
            <a:ext cx="4648200" cy="3486150"/>
          </a:xfrm>
          <a:ln/>
        </p:spPr>
      </p:sp>
      <p:sp>
        <p:nvSpPr>
          <p:cNvPr id="1239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Board Roles &amp; Responsibilities section</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Lead Strategically</a:t>
            </a:r>
          </a:p>
          <a:p>
            <a:pPr eaLnBrk="1" hangingPunct="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Leading strategically is the </a:t>
            </a:r>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piece of the pie we will look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 What can you do as a board member to ensure you are monitoring and evaluating programs, including outcomes and impact?</a:t>
            </a:r>
          </a:p>
          <a:p>
            <a:r>
              <a:rPr lang="en-US" sz="1200" kern="1200" dirty="0">
                <a:solidFill>
                  <a:schemeClr val="tx1"/>
                </a:solidFill>
                <a:effectLst/>
                <a:latin typeface="+mn-lt"/>
                <a:ea typeface="+mn-ea"/>
                <a:cs typeface="+mn-cs"/>
              </a:rPr>
              <a:t>Ask - What can you do to ensure meetings are “robust”?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Strategic planning and thinking are core elements of a board’s responsibility. Do you have a clear mission and vision? What are your goals for the next 3 – 5 years? Who is the nonprofit serving? What is the organization good at? What should you stop doing because you are not the best at it? What is the right breadth and depth of programs?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for ways to strategically plan for your organization. Tools like a SWOT analysis, identifying your hedgehog, and dashboards can all help. How can you organize the meeting to give the board time to be strategic? How can you come prepared to assist the organization strategically?</a:t>
            </a:r>
          </a:p>
          <a:p>
            <a:pPr eaLnBrk="1" hangingPunct="1"/>
            <a:endParaRPr lang="en-US" altLang="en-US" dirty="0"/>
          </a:p>
        </p:txBody>
      </p:sp>
    </p:spTree>
    <p:extLst>
      <p:ext uri="{BB962C8B-B14F-4D97-AF65-F5344CB8AC3E}">
        <p14:creationId xmlns:p14="http://schemas.microsoft.com/office/powerpoint/2010/main" val="14793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pie of the pie is assuring financial stability of the nonprofit.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Ensure as a board member you know how to read the nonprofit’s financial reports.  Often a dashboard (page 22) is the best way to make sure the board focuses on the bigger financial concepts and does not get into the individual line items on a budget.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sample Balance Sheet and Income Statement in the workbook on pages 23-25 and walk through the 3 questions at the top of pages 24 and 25.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Understand Nonprofit’s Business Model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critical for the board to understand a nonprofit’s business model – revenue mix (two major categories are earned income and contributed income), infrastructure (including personnel, technology, marketing, planning), true program costs (direct costs, shared costs, administrative costs, fundraising, core mission support), capital structure (unrestricted net assets typically grown through budget surpluses).</a:t>
            </a:r>
          </a:p>
          <a:p>
            <a:endParaRPr lang="en-US" dirty="0"/>
          </a:p>
          <a:p>
            <a:r>
              <a:rPr lang="en-US" sz="1200" i="1" kern="1200" dirty="0">
                <a:solidFill>
                  <a:schemeClr val="tx1"/>
                </a:solidFill>
                <a:effectLst/>
                <a:latin typeface="+mn-lt"/>
                <a:ea typeface="+mn-ea"/>
                <a:cs typeface="+mn-cs"/>
              </a:rPr>
              <a:t>Set Financial Strategy </a:t>
            </a:r>
          </a:p>
          <a:p>
            <a:r>
              <a:rPr lang="en-US" sz="1200" kern="1200" dirty="0">
                <a:solidFill>
                  <a:schemeClr val="tx1"/>
                </a:solidFill>
                <a:effectLst/>
                <a:latin typeface="+mn-lt"/>
                <a:ea typeface="+mn-ea"/>
                <a:cs typeface="+mn-cs"/>
              </a:rPr>
              <a:t>Go beyond short-term annual budgets to longer financial plans to accomplish strategic goals.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Critical to determine how reliable your revenue sources are and how much you have in reserves for unplanned challenges or new opportunities. This contributes to financial sustainability. Also critical is programmatic sustainability (keep programs relevant) and organizational sustainability (right systems, structures, and people are in place.)</a:t>
            </a:r>
          </a:p>
          <a:p>
            <a:endParaRPr lang="en-US" dirty="0"/>
          </a:p>
        </p:txBody>
      </p:sp>
      <p:sp>
        <p:nvSpPr>
          <p:cNvPr id="4" name="Slide Number Placeholder 3"/>
          <p:cNvSpPr>
            <a:spLocks noGrp="1"/>
          </p:cNvSpPr>
          <p:nvPr>
            <p:ph type="sldNum" sz="quarter" idx="5"/>
          </p:nvPr>
        </p:nvSpPr>
        <p:spPr/>
        <p:txBody>
          <a:bodyPr/>
          <a:lstStyle/>
          <a:p>
            <a:fld id="{FA1AE68E-1DEB-4937-BCE2-050C4145963B}" type="slidenum">
              <a:rPr lang="en-US" smtClean="0"/>
              <a:t>9</a:t>
            </a:fld>
            <a:endParaRPr lang="en-US"/>
          </a:p>
        </p:txBody>
      </p:sp>
    </p:spTree>
    <p:extLst>
      <p:ext uri="{BB962C8B-B14F-4D97-AF65-F5344CB8AC3E}">
        <p14:creationId xmlns:p14="http://schemas.microsoft.com/office/powerpoint/2010/main" val="1833556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23393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NAF">
    <p:spTree>
      <p:nvGrpSpPr>
        <p:cNvPr id="1" name=""/>
        <p:cNvGrpSpPr/>
        <p:nvPr/>
      </p:nvGrpSpPr>
      <p:grpSpPr>
        <a:xfrm>
          <a:off x="0" y="0"/>
          <a:ext cx="0" cy="0"/>
          <a:chOff x="0" y="0"/>
          <a:chExt cx="0" cy="0"/>
        </a:xfrm>
      </p:grpSpPr>
      <p:sp>
        <p:nvSpPr>
          <p:cNvPr id="4" name="TextBox 3"/>
          <p:cNvSpPr txBox="1"/>
          <p:nvPr userDrawn="1"/>
        </p:nvSpPr>
        <p:spPr>
          <a:xfrm>
            <a:off x="427219" y="1653090"/>
            <a:ext cx="8342027" cy="584775"/>
          </a:xfrm>
          <a:prstGeom prst="rect">
            <a:avLst/>
          </a:prstGeom>
          <a:noFill/>
        </p:spPr>
        <p:txBody>
          <a:bodyPr wrap="square" rtlCol="0">
            <a:spAutoFit/>
          </a:bodyPr>
          <a:lstStyle/>
          <a:p>
            <a:pPr algn="l"/>
            <a:r>
              <a:rPr lang="en-US" sz="3200" b="1" dirty="0">
                <a:solidFill>
                  <a:schemeClr val="accent1"/>
                </a:solidFill>
                <a:latin typeface="Arial" pitchFamily="34" charset="0"/>
                <a:cs typeface="Arial" pitchFamily="34" charset="0"/>
              </a:rPr>
              <a:t>Our Mission</a:t>
            </a:r>
          </a:p>
        </p:txBody>
      </p:sp>
      <p:sp>
        <p:nvSpPr>
          <p:cNvPr id="21" name="TextBox 20"/>
          <p:cNvSpPr txBox="1"/>
          <p:nvPr userDrawn="1"/>
        </p:nvSpPr>
        <p:spPr>
          <a:xfrm>
            <a:off x="427220" y="2288659"/>
            <a:ext cx="6303364" cy="954107"/>
          </a:xfrm>
          <a:prstGeom prst="rect">
            <a:avLst/>
          </a:prstGeom>
          <a:noFill/>
        </p:spPr>
        <p:txBody>
          <a:bodyPr wrap="square" rtlCol="0">
            <a:spAutoFit/>
          </a:bodyPr>
          <a:lstStyle/>
          <a:p>
            <a:pPr algn="l"/>
            <a:r>
              <a:rPr lang="en-US" sz="2800" kern="1200" dirty="0">
                <a:solidFill>
                  <a:schemeClr val="accent1"/>
                </a:solidFill>
                <a:effectLst/>
                <a:latin typeface="Arial" pitchFamily="34" charset="0"/>
                <a:ea typeface="+mn-ea"/>
                <a:cs typeface="Arial" pitchFamily="34" charset="0"/>
              </a:rPr>
              <a:t>Fuel the effectiveness</a:t>
            </a:r>
            <a:r>
              <a:rPr lang="en-US" sz="2800" kern="1200" baseline="0" dirty="0">
                <a:solidFill>
                  <a:schemeClr val="accent1"/>
                </a:solidFill>
                <a:effectLst/>
                <a:latin typeface="Arial" pitchFamily="34" charset="0"/>
                <a:ea typeface="+mn-ea"/>
                <a:cs typeface="Arial" pitchFamily="34" charset="0"/>
              </a:rPr>
              <a:t> of nonprofits with guidance, expertise, and capital.</a:t>
            </a:r>
            <a:endParaRPr lang="en-US" sz="2800" kern="1200" dirty="0">
              <a:solidFill>
                <a:schemeClr val="accent1"/>
              </a:solidFill>
              <a:effectLst/>
              <a:latin typeface="Arial" pitchFamily="34" charset="0"/>
              <a:ea typeface="+mn-ea"/>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6910" y="4859868"/>
            <a:ext cx="4062335" cy="1501815"/>
          </a:xfrm>
          <a:prstGeom prst="rect">
            <a:avLst/>
          </a:prstGeom>
        </p:spPr>
      </p:pic>
    </p:spTree>
    <p:extLst>
      <p:ext uri="{BB962C8B-B14F-4D97-AF65-F5344CB8AC3E}">
        <p14:creationId xmlns:p14="http://schemas.microsoft.com/office/powerpoint/2010/main" val="1442558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bout NAF">
    <p:spTree>
      <p:nvGrpSpPr>
        <p:cNvPr id="1" name=""/>
        <p:cNvGrpSpPr/>
        <p:nvPr/>
      </p:nvGrpSpPr>
      <p:grpSpPr>
        <a:xfrm>
          <a:off x="0" y="0"/>
          <a:ext cx="0" cy="0"/>
          <a:chOff x="0" y="0"/>
          <a:chExt cx="0" cy="0"/>
        </a:xfrm>
      </p:grpSpPr>
      <p:sp>
        <p:nvSpPr>
          <p:cNvPr id="4" name="TextBox 3"/>
          <p:cNvSpPr txBox="1"/>
          <p:nvPr userDrawn="1"/>
        </p:nvSpPr>
        <p:spPr>
          <a:xfrm>
            <a:off x="427219" y="1653090"/>
            <a:ext cx="8342027" cy="584775"/>
          </a:xfrm>
          <a:prstGeom prst="rect">
            <a:avLst/>
          </a:prstGeom>
          <a:noFill/>
        </p:spPr>
        <p:txBody>
          <a:bodyPr wrap="square" rtlCol="0">
            <a:spAutoFit/>
          </a:bodyPr>
          <a:lstStyle/>
          <a:p>
            <a:pPr algn="l"/>
            <a:r>
              <a:rPr lang="en-US" sz="3200" b="1" dirty="0">
                <a:solidFill>
                  <a:schemeClr val="accent1"/>
                </a:solidFill>
                <a:latin typeface="Arial" pitchFamily="34" charset="0"/>
                <a:cs typeface="Arial" pitchFamily="34" charset="0"/>
              </a:rPr>
              <a:t>Our Mission</a:t>
            </a:r>
          </a:p>
        </p:txBody>
      </p:sp>
      <p:sp>
        <p:nvSpPr>
          <p:cNvPr id="21" name="TextBox 20"/>
          <p:cNvSpPr txBox="1"/>
          <p:nvPr userDrawn="1"/>
        </p:nvSpPr>
        <p:spPr>
          <a:xfrm>
            <a:off x="427220" y="2288659"/>
            <a:ext cx="6303364" cy="954107"/>
          </a:xfrm>
          <a:prstGeom prst="rect">
            <a:avLst/>
          </a:prstGeom>
          <a:noFill/>
        </p:spPr>
        <p:txBody>
          <a:bodyPr wrap="square" rtlCol="0">
            <a:spAutoFit/>
          </a:bodyPr>
          <a:lstStyle/>
          <a:p>
            <a:pPr algn="l"/>
            <a:r>
              <a:rPr lang="en-US" sz="2800" kern="1200" dirty="0">
                <a:solidFill>
                  <a:schemeClr val="accent1"/>
                </a:solidFill>
                <a:effectLst/>
                <a:latin typeface="Arial" pitchFamily="34" charset="0"/>
                <a:ea typeface="+mn-ea"/>
                <a:cs typeface="Arial" pitchFamily="34" charset="0"/>
              </a:rPr>
              <a:t>Fuel the effectiveness</a:t>
            </a:r>
            <a:r>
              <a:rPr lang="en-US" sz="2800" kern="1200" baseline="0" dirty="0">
                <a:solidFill>
                  <a:schemeClr val="accent1"/>
                </a:solidFill>
                <a:effectLst/>
                <a:latin typeface="Arial" pitchFamily="34" charset="0"/>
                <a:ea typeface="+mn-ea"/>
                <a:cs typeface="Arial" pitchFamily="34" charset="0"/>
              </a:rPr>
              <a:t> of nonprofits with guidance, expertise, and capital.</a:t>
            </a:r>
            <a:endParaRPr lang="en-US" sz="2800" kern="1200" dirty="0">
              <a:solidFill>
                <a:schemeClr val="accent1"/>
              </a:solidFill>
              <a:effectLst/>
              <a:latin typeface="Arial" pitchFamily="34" charset="0"/>
              <a:ea typeface="+mn-ea"/>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6910" y="4859868"/>
            <a:ext cx="4062335" cy="1501815"/>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About NAF">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665" y="1379236"/>
            <a:ext cx="4062335" cy="1501814"/>
          </a:xfrm>
          <a:prstGeom prst="rect">
            <a:avLst/>
          </a:prstGeom>
        </p:spPr>
      </p:pic>
      <p:sp>
        <p:nvSpPr>
          <p:cNvPr id="6" name="TextBox 5"/>
          <p:cNvSpPr txBox="1"/>
          <p:nvPr userDrawn="1"/>
        </p:nvSpPr>
        <p:spPr>
          <a:xfrm>
            <a:off x="493413" y="5452545"/>
            <a:ext cx="6303364" cy="954107"/>
          </a:xfrm>
          <a:prstGeom prst="rect">
            <a:avLst/>
          </a:prstGeom>
          <a:noFill/>
        </p:spPr>
        <p:txBody>
          <a:bodyPr wrap="square" rtlCol="0">
            <a:spAutoFit/>
          </a:bodyPr>
          <a:lstStyle/>
          <a:p>
            <a:pPr algn="l"/>
            <a:r>
              <a:rPr lang="en-US" sz="2800" kern="1200" dirty="0">
                <a:solidFill>
                  <a:schemeClr val="accent2"/>
                </a:solidFill>
                <a:effectLst/>
                <a:latin typeface="Arial" pitchFamily="34" charset="0"/>
                <a:ea typeface="+mn-ea"/>
                <a:cs typeface="Arial" pitchFamily="34" charset="0"/>
              </a:rPr>
              <a:t>www.propelnonprofits.org</a:t>
            </a:r>
          </a:p>
          <a:p>
            <a:pPr algn="l"/>
            <a:r>
              <a:rPr lang="en-US" sz="2800" b="1" kern="1200" dirty="0">
                <a:solidFill>
                  <a:schemeClr val="accent1"/>
                </a:solidFill>
                <a:effectLst/>
                <a:latin typeface="Arial" pitchFamily="34" charset="0"/>
                <a:ea typeface="+mn-ea"/>
                <a:cs typeface="Arial" pitchFamily="34" charset="0"/>
              </a:rPr>
              <a:t>612.249.6700</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1928" y="5817970"/>
            <a:ext cx="508000" cy="50800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3684" y="5817970"/>
            <a:ext cx="508000" cy="5080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57806" y="5817970"/>
            <a:ext cx="508000" cy="508000"/>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About NAF">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
        <p:nvSpPr>
          <p:cNvPr id="7" name="TextBox 6"/>
          <p:cNvSpPr txBox="1"/>
          <p:nvPr userDrawn="1"/>
        </p:nvSpPr>
        <p:spPr>
          <a:xfrm>
            <a:off x="2347276" y="2815803"/>
            <a:ext cx="4300921" cy="1015663"/>
          </a:xfrm>
          <a:prstGeom prst="rect">
            <a:avLst/>
          </a:prstGeom>
          <a:noFill/>
        </p:spPr>
        <p:txBody>
          <a:bodyPr wrap="none" rtlCol="0">
            <a:spAutoFit/>
          </a:bodyPr>
          <a:lstStyle/>
          <a:p>
            <a:r>
              <a:rPr lang="en-US" sz="6000" b="1" baseline="0" dirty="0">
                <a:solidFill>
                  <a:schemeClr val="accent2"/>
                </a:solidFill>
                <a:latin typeface="arial" charset="0"/>
              </a:rPr>
              <a:t>Thank You!</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Personalized">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3490723"/>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4507730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hank You Personalized">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3490723"/>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41356062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a:t>Click </a:t>
            </a:r>
            <a:r>
              <a:rPr lang="en-US" dirty="0"/>
              <a:t>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pPr lvl="0"/>
            <a:endParaRPr lang="en-US" noProof="0"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14963586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solidFill>
                  <a:schemeClr val="accent1"/>
                </a:solidFill>
              </a:defRPr>
            </a:lvl1pPr>
          </a:lstStyle>
          <a:p>
            <a:pPr lvl="0"/>
            <a:endParaRPr lang="en-US" dirty="0"/>
          </a:p>
        </p:txBody>
      </p:sp>
    </p:spTree>
    <p:extLst>
      <p:ext uri="{BB962C8B-B14F-4D97-AF65-F5344CB8AC3E}">
        <p14:creationId xmlns:p14="http://schemas.microsoft.com/office/powerpoint/2010/main" val="37309738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849697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pPr lvl="0"/>
            <a:endParaRPr lang="en-US" noProof="0"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28273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bout NAF">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665" y="1379236"/>
            <a:ext cx="4062335" cy="1501814"/>
          </a:xfrm>
          <a:prstGeom prst="rect">
            <a:avLst/>
          </a:prstGeom>
        </p:spPr>
      </p:pic>
      <p:sp>
        <p:nvSpPr>
          <p:cNvPr id="6" name="TextBox 5"/>
          <p:cNvSpPr txBox="1"/>
          <p:nvPr userDrawn="1"/>
        </p:nvSpPr>
        <p:spPr>
          <a:xfrm>
            <a:off x="493413" y="5452545"/>
            <a:ext cx="6303364" cy="954107"/>
          </a:xfrm>
          <a:prstGeom prst="rect">
            <a:avLst/>
          </a:prstGeom>
          <a:noFill/>
        </p:spPr>
        <p:txBody>
          <a:bodyPr wrap="square" rtlCol="0">
            <a:spAutoFit/>
          </a:bodyPr>
          <a:lstStyle/>
          <a:p>
            <a:pPr algn="l"/>
            <a:r>
              <a:rPr lang="en-US" sz="2800" kern="1200" dirty="0">
                <a:solidFill>
                  <a:schemeClr val="accent2"/>
                </a:solidFill>
                <a:effectLst/>
                <a:latin typeface="Arial" pitchFamily="34" charset="0"/>
                <a:ea typeface="+mn-ea"/>
                <a:cs typeface="Arial" pitchFamily="34" charset="0"/>
              </a:rPr>
              <a:t>www.propelnonprofits.org</a:t>
            </a:r>
          </a:p>
          <a:p>
            <a:pPr algn="l"/>
            <a:r>
              <a:rPr lang="en-US" sz="2800" b="1" kern="1200" dirty="0">
                <a:solidFill>
                  <a:schemeClr val="accent1"/>
                </a:solidFill>
                <a:effectLst/>
                <a:latin typeface="Arial" pitchFamily="34" charset="0"/>
                <a:ea typeface="+mn-ea"/>
                <a:cs typeface="Arial" pitchFamily="34" charset="0"/>
              </a:rPr>
              <a:t>612.249.6700</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1928" y="5817970"/>
            <a:ext cx="508000" cy="50800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3684" y="5817970"/>
            <a:ext cx="508000" cy="5080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57806" y="5817970"/>
            <a:ext cx="508000" cy="508000"/>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tx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2899966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tx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567583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solidFill>
                  <a:schemeClr val="accent1"/>
                </a:solidFill>
              </a:defRPr>
            </a:lvl1pPr>
          </a:lstStyle>
          <a:p>
            <a:pPr lvl="0"/>
            <a:endParaRPr lang="en-US" noProof="0"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20285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solidFill>
                  <a:schemeClr val="accent1"/>
                </a:solidFill>
              </a:defRPr>
            </a:lvl1pPr>
          </a:lstStyle>
          <a:p>
            <a:pPr lvl="0"/>
            <a:endParaRPr lang="en-US" noProof="0"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8604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6" name="Text Placeholder 2"/>
          <p:cNvSpPr>
            <a:spLocks noGrp="1"/>
          </p:cNvSpPr>
          <p:nvPr>
            <p:ph type="body" sz="quarter" idx="10"/>
          </p:nvPr>
        </p:nvSpPr>
        <p:spPr>
          <a:xfrm>
            <a:off x="3252788" y="5422900"/>
            <a:ext cx="5434012" cy="989013"/>
          </a:xfrm>
          <a:prstGeom prst="rect">
            <a:avLst/>
          </a:prstGeom>
          <a:solidFill>
            <a:schemeClr val="accent1"/>
          </a:solidFill>
        </p:spPr>
        <p:txBody>
          <a:bodyPr anchor="ctr"/>
          <a:lstStyle>
            <a:lvl1pPr marL="0" indent="0" algn="ctr">
              <a:buNone/>
              <a:defRPr sz="24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3929682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5" name="Rectangle"/>
          <p:cNvSpPr/>
          <p:nvPr userDrawn="1"/>
        </p:nvSpPr>
        <p:spPr>
          <a:xfrm>
            <a:off x="6029325" y="1616075"/>
            <a:ext cx="2657475" cy="4795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18654782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ubtitle with Logo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pPr lvl="0"/>
            <a:endParaRPr lang="en-US"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222000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Full Photo, Call Out - Blu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1">
              <a:alpha val="95000"/>
            </a:scheme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067671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Full Photo, Call Out - Green">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2">
              <a:alpha val="95000"/>
            </a:scheme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28344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Full Photo, Call Out - Green">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6">
              <a:alpha val="95000"/>
            </a:scheme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bout NAF">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
        <p:nvSpPr>
          <p:cNvPr id="7" name="TextBox 6"/>
          <p:cNvSpPr txBox="1"/>
          <p:nvPr userDrawn="1"/>
        </p:nvSpPr>
        <p:spPr>
          <a:xfrm>
            <a:off x="2347276" y="2815803"/>
            <a:ext cx="4300921" cy="1015663"/>
          </a:xfrm>
          <a:prstGeom prst="rect">
            <a:avLst/>
          </a:prstGeom>
          <a:noFill/>
        </p:spPr>
        <p:txBody>
          <a:bodyPr wrap="none" rtlCol="0">
            <a:spAutoFit/>
          </a:bodyPr>
          <a:lstStyle/>
          <a:p>
            <a:r>
              <a:rPr lang="en-US" sz="6000" b="1" baseline="0" dirty="0">
                <a:solidFill>
                  <a:schemeClr val="accent2"/>
                </a:solidFill>
                <a:latin typeface="arial" charset="0"/>
              </a:rPr>
              <a:t>Thank You!</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in Title with Small Subtitles and Logo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8575235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in Title with Small Subtitles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29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in Title with Logo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869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ain Title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82296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9" name="Rectangle"/>
          <p:cNvSpPr/>
          <p:nvPr userDrawn="1"/>
        </p:nvSpPr>
        <p:spPr>
          <a:xfrm>
            <a:off x="0" y="1605517"/>
            <a:ext cx="8686800" cy="404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902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ain Title with Subtitles and Logo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086289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ain Title with Subtitles - Dark Blu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38253"/>
            <a:ext cx="8229599"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054564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ain Title with Logo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p>
            <a:r>
              <a:rPr lang="en-US"/>
              <a:t>Click icon to add picture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7106555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ain Title with Subtitles-Photo">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38253"/>
            <a:ext cx="8229599"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9196341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attern Top, Large Text Bloc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
        <p:nvSpPr>
          <p:cNvPr id="6"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11941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ropel Mission">
    <p:spTree>
      <p:nvGrpSpPr>
        <p:cNvPr id="1" name=""/>
        <p:cNvGrpSpPr/>
        <p:nvPr/>
      </p:nvGrpSpPr>
      <p:grpSpPr>
        <a:xfrm>
          <a:off x="0" y="0"/>
          <a:ext cx="0" cy="0"/>
          <a:chOff x="0" y="0"/>
          <a:chExt cx="0" cy="0"/>
        </a:xfrm>
      </p:grpSpPr>
      <p:sp>
        <p:nvSpPr>
          <p:cNvPr id="4" name="TextBox 3"/>
          <p:cNvSpPr txBox="1"/>
          <p:nvPr userDrawn="1"/>
        </p:nvSpPr>
        <p:spPr>
          <a:xfrm>
            <a:off x="427219" y="1653090"/>
            <a:ext cx="8342027" cy="584775"/>
          </a:xfrm>
          <a:prstGeom prst="rect">
            <a:avLst/>
          </a:prstGeom>
          <a:noFill/>
        </p:spPr>
        <p:txBody>
          <a:bodyPr wrap="square" rtlCol="0">
            <a:spAutoFit/>
          </a:bodyPr>
          <a:lstStyle/>
          <a:p>
            <a:pPr algn="l"/>
            <a:r>
              <a:rPr lang="en-US" sz="3200" b="1" dirty="0">
                <a:solidFill>
                  <a:schemeClr val="accent1"/>
                </a:solidFill>
                <a:latin typeface="Arial" pitchFamily="34" charset="0"/>
                <a:cs typeface="Arial" pitchFamily="34" charset="0"/>
              </a:rPr>
              <a:t>Our Mission</a:t>
            </a:r>
          </a:p>
        </p:txBody>
      </p:sp>
      <p:sp>
        <p:nvSpPr>
          <p:cNvPr id="21" name="TextBox 20"/>
          <p:cNvSpPr txBox="1"/>
          <p:nvPr userDrawn="1"/>
        </p:nvSpPr>
        <p:spPr>
          <a:xfrm>
            <a:off x="427220" y="2288659"/>
            <a:ext cx="6303364" cy="954107"/>
          </a:xfrm>
          <a:prstGeom prst="rect">
            <a:avLst/>
          </a:prstGeom>
          <a:noFill/>
        </p:spPr>
        <p:txBody>
          <a:bodyPr wrap="square" rtlCol="0">
            <a:spAutoFit/>
          </a:bodyPr>
          <a:lstStyle/>
          <a:p>
            <a:pPr algn="l"/>
            <a:r>
              <a:rPr lang="en-US" sz="2800" kern="1200" dirty="0">
                <a:solidFill>
                  <a:schemeClr val="accent1"/>
                </a:solidFill>
                <a:effectLst/>
                <a:latin typeface="Arial" pitchFamily="34" charset="0"/>
                <a:ea typeface="+mn-ea"/>
                <a:cs typeface="Arial" pitchFamily="34" charset="0"/>
              </a:rPr>
              <a:t>Fuel the effectiveness</a:t>
            </a:r>
            <a:r>
              <a:rPr lang="en-US" sz="2800" kern="1200" baseline="0" dirty="0">
                <a:solidFill>
                  <a:schemeClr val="accent1"/>
                </a:solidFill>
                <a:effectLst/>
                <a:latin typeface="Arial" pitchFamily="34" charset="0"/>
                <a:ea typeface="+mn-ea"/>
                <a:cs typeface="Arial" pitchFamily="34" charset="0"/>
              </a:rPr>
              <a:t> of nonprofits with guidance, expertise, and capital.</a:t>
            </a:r>
            <a:endParaRPr lang="en-US" sz="2800" kern="1200" dirty="0">
              <a:solidFill>
                <a:schemeClr val="accent1"/>
              </a:solidFill>
              <a:effectLst/>
              <a:latin typeface="Arial" pitchFamily="34" charset="0"/>
              <a:ea typeface="+mn-ea"/>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6910" y="4859868"/>
            <a:ext cx="4062335" cy="1501815"/>
          </a:xfrm>
          <a:prstGeom prst="rect">
            <a:avLst/>
          </a:prstGeom>
        </p:spPr>
      </p:pic>
    </p:spTree>
    <p:extLst>
      <p:ext uri="{BB962C8B-B14F-4D97-AF65-F5344CB8AC3E}">
        <p14:creationId xmlns:p14="http://schemas.microsoft.com/office/powerpoint/2010/main" val="173700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Personalized">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3490723"/>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ropel Contact Inf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665" y="1379236"/>
            <a:ext cx="4062335" cy="1501814"/>
          </a:xfrm>
          <a:prstGeom prst="rect">
            <a:avLst/>
          </a:prstGeom>
        </p:spPr>
      </p:pic>
      <p:sp>
        <p:nvSpPr>
          <p:cNvPr id="6" name="TextBox 5"/>
          <p:cNvSpPr txBox="1"/>
          <p:nvPr userDrawn="1"/>
        </p:nvSpPr>
        <p:spPr>
          <a:xfrm>
            <a:off x="493413" y="5452545"/>
            <a:ext cx="6303364" cy="954107"/>
          </a:xfrm>
          <a:prstGeom prst="rect">
            <a:avLst/>
          </a:prstGeom>
          <a:noFill/>
        </p:spPr>
        <p:txBody>
          <a:bodyPr wrap="square" rtlCol="0">
            <a:spAutoFit/>
          </a:bodyPr>
          <a:lstStyle/>
          <a:p>
            <a:pPr algn="l"/>
            <a:r>
              <a:rPr lang="en-US" sz="2800" kern="1200" dirty="0">
                <a:solidFill>
                  <a:schemeClr val="accent2"/>
                </a:solidFill>
                <a:effectLst/>
                <a:latin typeface="Arial" pitchFamily="34" charset="0"/>
                <a:ea typeface="+mn-ea"/>
                <a:cs typeface="Arial" pitchFamily="34" charset="0"/>
              </a:rPr>
              <a:t>www.propelnonprofits.org</a:t>
            </a:r>
          </a:p>
          <a:p>
            <a:pPr algn="l"/>
            <a:r>
              <a:rPr lang="en-US" sz="2800" b="1" kern="1200" dirty="0">
                <a:solidFill>
                  <a:schemeClr val="accent1"/>
                </a:solidFill>
                <a:effectLst/>
                <a:latin typeface="Arial" pitchFamily="34" charset="0"/>
                <a:ea typeface="+mn-ea"/>
                <a:cs typeface="Arial" pitchFamily="34" charset="0"/>
              </a:rPr>
              <a:t>612.249.6700</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1928" y="5817970"/>
            <a:ext cx="508000" cy="50800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3684" y="5817970"/>
            <a:ext cx="508000" cy="5080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57806" y="5817970"/>
            <a:ext cx="508000" cy="508000"/>
          </a:xfrm>
          <a:prstGeom prst="rect">
            <a:avLst/>
          </a:prstGeom>
        </p:spPr>
      </p:pic>
    </p:spTree>
    <p:extLst>
      <p:ext uri="{BB962C8B-B14F-4D97-AF65-F5344CB8AC3E}">
        <p14:creationId xmlns:p14="http://schemas.microsoft.com/office/powerpoint/2010/main" val="29476332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ropel Thank You">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
        <p:nvSpPr>
          <p:cNvPr id="7" name="TextBox 6"/>
          <p:cNvSpPr txBox="1"/>
          <p:nvPr userDrawn="1"/>
        </p:nvSpPr>
        <p:spPr>
          <a:xfrm>
            <a:off x="2347276" y="2815803"/>
            <a:ext cx="4300921" cy="1015663"/>
          </a:xfrm>
          <a:prstGeom prst="rect">
            <a:avLst/>
          </a:prstGeom>
          <a:noFill/>
        </p:spPr>
        <p:txBody>
          <a:bodyPr wrap="none" rtlCol="0">
            <a:spAutoFit/>
          </a:bodyPr>
          <a:lstStyle/>
          <a:p>
            <a:r>
              <a:rPr lang="en-US" sz="6000" b="1" baseline="0" dirty="0">
                <a:solidFill>
                  <a:schemeClr val="accent2"/>
                </a:solidFill>
                <a:latin typeface="arial" charset="0"/>
              </a:rPr>
              <a:t>Thank You!</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extLst>
      <p:ext uri="{BB962C8B-B14F-4D97-AF65-F5344CB8AC3E}">
        <p14:creationId xmlns:p14="http://schemas.microsoft.com/office/powerpoint/2010/main" val="193016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ogo Top, Pattern Bottom, Medium Heigh Content Block">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3490723"/>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5612317"/>
            <a:ext cx="9144000" cy="13625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5066614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attern Top, Logo Bottom, Medium Heigh Content Block">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3490723"/>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9227" y="5595062"/>
            <a:ext cx="1898034" cy="701688"/>
          </a:xfrm>
          <a:prstGeom prst="rect">
            <a:avLst/>
          </a:prstGeom>
        </p:spPr>
      </p:pic>
    </p:spTree>
    <p:extLst>
      <p:ext uri="{BB962C8B-B14F-4D97-AF65-F5344CB8AC3E}">
        <p14:creationId xmlns:p14="http://schemas.microsoft.com/office/powerpoint/2010/main" val="34769752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attern Bottom, Large Content Block">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524435"/>
            <a:ext cx="8218488" cy="4571251"/>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5612317"/>
            <a:ext cx="9144000" cy="1362516"/>
          </a:xfrm>
          <a:prstGeom prst="rect">
            <a:avLst/>
          </a:prstGeom>
        </p:spPr>
      </p:pic>
    </p:spTree>
    <p:extLst>
      <p:ext uri="{BB962C8B-B14F-4D97-AF65-F5344CB8AC3E}">
        <p14:creationId xmlns:p14="http://schemas.microsoft.com/office/powerpoint/2010/main" val="42799231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attern Top, Large Content Block">
    <p:spTree>
      <p:nvGrpSpPr>
        <p:cNvPr id="1" name=""/>
        <p:cNvGrpSpPr/>
        <p:nvPr/>
      </p:nvGrpSpPr>
      <p:grpSpPr>
        <a:xfrm>
          <a:off x="0" y="0"/>
          <a:ext cx="0" cy="0"/>
          <a:chOff x="0" y="0"/>
          <a:chExt cx="0" cy="0"/>
        </a:xfrm>
      </p:grpSpPr>
      <p:sp>
        <p:nvSpPr>
          <p:cNvPr id="14" name="Content Placeholder 4"/>
          <p:cNvSpPr txBox="1">
            <a:spLocks/>
          </p:cNvSpPr>
          <p:nvPr userDrawn="1"/>
        </p:nvSpPr>
        <p:spPr>
          <a:xfrm>
            <a:off x="457200" y="1600200"/>
            <a:ext cx="8229600" cy="349548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4A4A44"/>
              </a:solidFill>
              <a:latin typeface="Arial" pitchFamily="34" charset="0"/>
              <a:cs typeface="Arial" pitchFamily="34" charset="0"/>
            </a:endParaRPr>
          </a:p>
        </p:txBody>
      </p:sp>
      <p:sp>
        <p:nvSpPr>
          <p:cNvPr id="15" name="Content Placeholder 2"/>
          <p:cNvSpPr>
            <a:spLocks noGrp="1"/>
          </p:cNvSpPr>
          <p:nvPr>
            <p:ph sz="quarter" idx="10"/>
          </p:nvPr>
        </p:nvSpPr>
        <p:spPr>
          <a:xfrm>
            <a:off x="457200" y="1604963"/>
            <a:ext cx="8218488" cy="4755496"/>
          </a:xfrm>
          <a:prstGeom prst="rect">
            <a:avLst/>
          </a:prstGeom>
        </p:spPr>
        <p:txBody>
          <a:bodyPr anchor="ctr"/>
          <a:lstStyle>
            <a:lvl1pPr marL="0" indent="0" algn="ctr">
              <a:buNone/>
              <a:defRPr sz="2800">
                <a:latin typeface="Arial" pitchFamily="34" charset="0"/>
                <a:cs typeface="Arial" pitchFamily="34" charset="0"/>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Tree>
    <p:extLst>
      <p:ext uri="{BB962C8B-B14F-4D97-AF65-F5344CB8AC3E}">
        <p14:creationId xmlns:p14="http://schemas.microsoft.com/office/powerpoint/2010/main" val="1944752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ull Photo, Call Out - Opaque Dark Blu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r>
              <a:rPr lang="en-US"/>
              <a:t>Click icon to add picture</a:t>
            </a:r>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1">
              <a:alpha val="75000"/>
            </a:schemeClr>
          </a:solidFill>
        </p:spPr>
        <p:txBody>
          <a:bodyPr anchor="ctr"/>
          <a:lstStyle>
            <a:lvl1pPr marL="0" indent="0" algn="ctr">
              <a:buNone/>
              <a:defRPr sz="2000" b="1">
                <a:solidFill>
                  <a:schemeClr val="bg1"/>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6319899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ull Photo, Call Out - Dark Blu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r>
              <a:rPr lang="en-US" noProof="0"/>
              <a:t>Click icon to add picture</a:t>
            </a:r>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1">
              <a:alpha val="95000"/>
            </a:scheme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8268958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Text/Content with logo">
    <p:spTree>
      <p:nvGrpSpPr>
        <p:cNvPr id="1" name=""/>
        <p:cNvGrpSpPr/>
        <p:nvPr/>
      </p:nvGrpSpPr>
      <p:grpSpPr>
        <a:xfrm>
          <a:off x="0" y="0"/>
          <a:ext cx="0" cy="0"/>
          <a:chOff x="0" y="0"/>
          <a:chExt cx="0" cy="0"/>
        </a:xfrm>
      </p:grpSpPr>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272839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Content">
    <p:spTree>
      <p:nvGrpSpPr>
        <p:cNvPr id="1" name=""/>
        <p:cNvGrpSpPr/>
        <p:nvPr/>
      </p:nvGrpSpPr>
      <p:grpSpPr>
        <a:xfrm>
          <a:off x="0" y="0"/>
          <a:ext cx="0" cy="0"/>
          <a:chOff x="0" y="0"/>
          <a:chExt cx="0" cy="0"/>
        </a:xfrm>
      </p:grpSpPr>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ctrTitle"/>
          </p:nvPr>
        </p:nvSpPr>
        <p:spPr>
          <a:xfrm>
            <a:off x="457200" y="338253"/>
            <a:ext cx="82296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325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55575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a:xfrm>
            <a:off x="381000" y="6553200"/>
            <a:ext cx="2895600" cy="228600"/>
          </a:xfrm>
          <a:prstGeom prst="rect">
            <a:avLst/>
          </a:prstGeom>
        </p:spPr>
        <p:txBody>
          <a:bodyPr/>
          <a:lstStyle>
            <a:lvl1pPr>
              <a:defRPr/>
            </a:lvl1pPr>
          </a:lstStyle>
          <a:p>
            <a:pPr>
              <a:defRPr/>
            </a:pPr>
            <a:r>
              <a:rPr lang="en-US"/>
              <a:t> © MAP for Nonprofits - 2011</a:t>
            </a:r>
          </a:p>
        </p:txBody>
      </p:sp>
      <p:sp>
        <p:nvSpPr>
          <p:cNvPr id="5" name="Rectangle 8"/>
          <p:cNvSpPr>
            <a:spLocks noGrp="1" noChangeArrowheads="1"/>
          </p:cNvSpPr>
          <p:nvPr>
            <p:ph type="sldNum" sz="quarter" idx="11"/>
          </p:nvPr>
        </p:nvSpPr>
        <p:spPr>
          <a:xfrm>
            <a:off x="3505200" y="6477000"/>
            <a:ext cx="2133600" cy="476250"/>
          </a:xfrm>
          <a:prstGeom prst="rect">
            <a:avLst/>
          </a:prstGeom>
        </p:spPr>
        <p:txBody>
          <a:bodyPr/>
          <a:lstStyle>
            <a:lvl1pPr>
              <a:defRPr/>
            </a:lvl1pPr>
          </a:lstStyle>
          <a:p>
            <a:pPr>
              <a:defRPr/>
            </a:pPr>
            <a:fld id="{09F29F1A-7687-448E-9C23-814211FE0F17}" type="slidenum">
              <a:rPr lang="en-US"/>
              <a:pPr>
                <a:defRPr/>
              </a:pPr>
              <a:t>‹#›</a:t>
            </a:fld>
            <a:endParaRPr lang="en-US"/>
          </a:p>
        </p:txBody>
      </p:sp>
    </p:spTree>
    <p:extLst>
      <p:ext uri="{BB962C8B-B14F-4D97-AF65-F5344CB8AC3E}">
        <p14:creationId xmlns:p14="http://schemas.microsoft.com/office/powerpoint/2010/main" val="3457938125"/>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2-column Text/Content with logo">
    <p:spTree>
      <p:nvGrpSpPr>
        <p:cNvPr id="1" name=""/>
        <p:cNvGrpSpPr/>
        <p:nvPr/>
      </p:nvGrpSpPr>
      <p:grpSpPr>
        <a:xfrm>
          <a:off x="0" y="0"/>
          <a:ext cx="0" cy="0"/>
          <a:chOff x="0" y="0"/>
          <a:chExt cx="0" cy="0"/>
        </a:xfrm>
      </p:grpSpPr>
      <p:sp>
        <p:nvSpPr>
          <p:cNvPr id="6"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8" name="Content Placeholder 1"/>
          <p:cNvSpPr>
            <a:spLocks noGrp="1"/>
          </p:cNvSpPr>
          <p:nvPr>
            <p:ph idx="1"/>
          </p:nvPr>
        </p:nvSpPr>
        <p:spPr>
          <a:xfrm>
            <a:off x="457200"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9" name="Content Placeholder 1"/>
          <p:cNvSpPr>
            <a:spLocks noGrp="1"/>
          </p:cNvSpPr>
          <p:nvPr>
            <p:ph idx="10"/>
          </p:nvPr>
        </p:nvSpPr>
        <p:spPr>
          <a:xfrm>
            <a:off x="4627587"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1347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2-column Text/Content">
    <p:spTree>
      <p:nvGrpSpPr>
        <p:cNvPr id="1" name=""/>
        <p:cNvGrpSpPr/>
        <p:nvPr/>
      </p:nvGrpSpPr>
      <p:grpSpPr>
        <a:xfrm>
          <a:off x="0" y="0"/>
          <a:ext cx="0" cy="0"/>
          <a:chOff x="0" y="0"/>
          <a:chExt cx="0" cy="0"/>
        </a:xfrm>
      </p:grpSpPr>
      <p:sp>
        <p:nvSpPr>
          <p:cNvPr id="6" name="Title 1"/>
          <p:cNvSpPr>
            <a:spLocks noGrp="1"/>
          </p:cNvSpPr>
          <p:nvPr>
            <p:ph type="ctrTitle"/>
          </p:nvPr>
        </p:nvSpPr>
        <p:spPr>
          <a:xfrm>
            <a:off x="457200" y="338253"/>
            <a:ext cx="8227314"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8" name="Content Placeholder 1"/>
          <p:cNvSpPr>
            <a:spLocks noGrp="1"/>
          </p:cNvSpPr>
          <p:nvPr>
            <p:ph idx="1"/>
          </p:nvPr>
        </p:nvSpPr>
        <p:spPr>
          <a:xfrm>
            <a:off x="457200"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9" name="Content Placeholder 1"/>
          <p:cNvSpPr>
            <a:spLocks noGrp="1"/>
          </p:cNvSpPr>
          <p:nvPr>
            <p:ph idx="10"/>
          </p:nvPr>
        </p:nvSpPr>
        <p:spPr>
          <a:xfrm>
            <a:off x="4627587"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233780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in Title with Logo, Small Subtitles and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accent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1668534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in Title with Small Subtitles and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38253"/>
            <a:ext cx="8229599"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accent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spTree>
    <p:extLst>
      <p:ext uri="{BB962C8B-B14F-4D97-AF65-F5344CB8AC3E}">
        <p14:creationId xmlns:p14="http://schemas.microsoft.com/office/powerpoint/2010/main" val="36447832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in Title with Logo and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678672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in Title with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82296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spTree>
    <p:extLst>
      <p:ext uri="{BB962C8B-B14F-4D97-AF65-F5344CB8AC3E}">
        <p14:creationId xmlns:p14="http://schemas.microsoft.com/office/powerpoint/2010/main" val="39670761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hoto with logo">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1604962"/>
            <a:ext cx="8686800" cy="4795837"/>
          </a:xfrm>
          <a:prstGeom prst="rect">
            <a:avLst/>
          </a:prstGeom>
        </p:spPr>
        <p:txBody>
          <a:bodyPr/>
          <a:lstStyle>
            <a:lvl1pPr>
              <a:defRPr sz="2800">
                <a:latin typeface="Arial" pitchFamily="34" charset="0"/>
                <a:cs typeface="Arial" pitchFamily="34" charset="0"/>
              </a:defRPr>
            </a:lvl1pPr>
          </a:lstStyle>
          <a:p>
            <a:r>
              <a:rPr lang="en-US"/>
              <a:t>Click icon to add picture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0934731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1604962"/>
            <a:ext cx="8686800" cy="4795837"/>
          </a:xfrm>
          <a:prstGeom prst="rect">
            <a:avLst/>
          </a:prstGeom>
        </p:spPr>
        <p:txBody>
          <a:bodyPr/>
          <a:lstStyle>
            <a:lvl1pPr>
              <a:defRPr sz="2800">
                <a:latin typeface="Arial" pitchFamily="34" charset="0"/>
                <a:cs typeface="Arial" pitchFamily="34" charset="0"/>
              </a:defRPr>
            </a:lvl1pPr>
          </a:lstStyle>
          <a:p>
            <a:r>
              <a:rPr lang="en-US"/>
              <a:t>Click icon to add picture</a:t>
            </a:r>
            <a:endParaRPr lang="en-US" dirty="0"/>
          </a:p>
        </p:txBody>
      </p:sp>
    </p:spTree>
    <p:extLst>
      <p:ext uri="{BB962C8B-B14F-4D97-AF65-F5344CB8AC3E}">
        <p14:creationId xmlns:p14="http://schemas.microsoft.com/office/powerpoint/2010/main" val="3468822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hoto - Full Pag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r>
              <a:rPr lang="en-US"/>
              <a:t>Click icon to add picture</a:t>
            </a:r>
            <a:endParaRPr lang="en-US" dirty="0"/>
          </a:p>
        </p:txBody>
      </p:sp>
    </p:spTree>
    <p:extLst>
      <p:ext uri="{BB962C8B-B14F-4D97-AF65-F5344CB8AC3E}">
        <p14:creationId xmlns:p14="http://schemas.microsoft.com/office/powerpoint/2010/main" val="33168538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Text/Content - Dark Blue">
    <p:spTree>
      <p:nvGrpSpPr>
        <p:cNvPr id="1" name=""/>
        <p:cNvGrpSpPr/>
        <p:nvPr/>
      </p:nvGrpSpPr>
      <p:grpSpPr>
        <a:xfrm>
          <a:off x="0" y="0"/>
          <a:ext cx="0" cy="0"/>
          <a:chOff x="0" y="0"/>
          <a:chExt cx="0" cy="0"/>
        </a:xfrm>
      </p:grpSpPr>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5" name="Title 1"/>
          <p:cNvSpPr>
            <a:spLocks noGrp="1"/>
          </p:cNvSpPr>
          <p:nvPr>
            <p:ph type="title"/>
          </p:nvPr>
        </p:nvSpPr>
        <p:spPr>
          <a:xfrm>
            <a:off x="457200" y="457200"/>
            <a:ext cx="8227314"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79850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381000" y="6553200"/>
            <a:ext cx="2895600" cy="228600"/>
          </a:xfrm>
          <a:prstGeom prst="rect">
            <a:avLst/>
          </a:prstGeom>
        </p:spPr>
        <p:txBody>
          <a:bodyPr/>
          <a:lstStyle>
            <a:lvl1pPr>
              <a:defRPr/>
            </a:lvl1pPr>
          </a:lstStyle>
          <a:p>
            <a:pPr>
              <a:defRPr/>
            </a:pPr>
            <a:r>
              <a:rPr lang="en-US"/>
              <a:t> © MAP for Nonprofits - 2012</a:t>
            </a:r>
          </a:p>
        </p:txBody>
      </p:sp>
      <p:sp>
        <p:nvSpPr>
          <p:cNvPr id="3" name="Rectangle 5"/>
          <p:cNvSpPr>
            <a:spLocks noGrp="1" noChangeArrowheads="1"/>
          </p:cNvSpPr>
          <p:nvPr>
            <p:ph type="sldNum" sz="quarter" idx="11"/>
          </p:nvPr>
        </p:nvSpPr>
        <p:spPr>
          <a:xfrm>
            <a:off x="3505200" y="6477000"/>
            <a:ext cx="2133600" cy="476250"/>
          </a:xfrm>
          <a:prstGeom prst="rect">
            <a:avLst/>
          </a:prstGeom>
        </p:spPr>
        <p:txBody>
          <a:bodyPr/>
          <a:lstStyle>
            <a:lvl1pPr>
              <a:defRPr/>
            </a:lvl1pPr>
          </a:lstStyle>
          <a:p>
            <a:pPr>
              <a:defRPr/>
            </a:pPr>
            <a:fld id="{FFDBB887-532C-4AE1-ADB7-AA0A36E960AE}" type="slidenum">
              <a:rPr lang="en-US"/>
              <a:pPr>
                <a:defRPr/>
              </a:pPr>
              <a:t>‹#›</a:t>
            </a:fld>
            <a:endParaRPr lang="en-US"/>
          </a:p>
        </p:txBody>
      </p:sp>
    </p:spTree>
    <p:extLst>
      <p:ext uri="{BB962C8B-B14F-4D97-AF65-F5344CB8AC3E}">
        <p14:creationId xmlns:p14="http://schemas.microsoft.com/office/powerpoint/2010/main" val="2290422641"/>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with logo, Text/Content - Dark Blue">
    <p:spTree>
      <p:nvGrpSpPr>
        <p:cNvPr id="1" name=""/>
        <p:cNvGrpSpPr/>
        <p:nvPr/>
      </p:nvGrpSpPr>
      <p:grpSpPr>
        <a:xfrm>
          <a:off x="0" y="0"/>
          <a:ext cx="0" cy="0"/>
          <a:chOff x="0" y="0"/>
          <a:chExt cx="0" cy="0"/>
        </a:xfrm>
      </p:grpSpPr>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5"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42796865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2-column Text/Content - Dark Blue">
    <p:spTree>
      <p:nvGrpSpPr>
        <p:cNvPr id="1" name=""/>
        <p:cNvGrpSpPr/>
        <p:nvPr/>
      </p:nvGrpSpPr>
      <p:grpSpPr>
        <a:xfrm>
          <a:off x="0" y="0"/>
          <a:ext cx="0" cy="0"/>
          <a:chOff x="0" y="0"/>
          <a:chExt cx="0" cy="0"/>
        </a:xfrm>
      </p:grpSpPr>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5" name="Title 1"/>
          <p:cNvSpPr>
            <a:spLocks noGrp="1"/>
          </p:cNvSpPr>
          <p:nvPr>
            <p:ph type="title"/>
          </p:nvPr>
        </p:nvSpPr>
        <p:spPr>
          <a:xfrm>
            <a:off x="457200" y="457200"/>
            <a:ext cx="8227314"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
        <p:nvSpPr>
          <p:cNvPr id="6" name="Content Placeholder 1"/>
          <p:cNvSpPr>
            <a:spLocks noGrp="1"/>
          </p:cNvSpPr>
          <p:nvPr>
            <p:ph idx="1"/>
          </p:nvPr>
        </p:nvSpPr>
        <p:spPr>
          <a:xfrm>
            <a:off x="457200"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Content Placeholder 1"/>
          <p:cNvSpPr>
            <a:spLocks noGrp="1"/>
          </p:cNvSpPr>
          <p:nvPr>
            <p:ph idx="10"/>
          </p:nvPr>
        </p:nvSpPr>
        <p:spPr>
          <a:xfrm>
            <a:off x="4627587"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06191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with logo, 2-column Text/Content - Dark Blue">
    <p:spTree>
      <p:nvGrpSpPr>
        <p:cNvPr id="1" name=""/>
        <p:cNvGrpSpPr/>
        <p:nvPr/>
      </p:nvGrpSpPr>
      <p:grpSpPr>
        <a:xfrm>
          <a:off x="0" y="0"/>
          <a:ext cx="0" cy="0"/>
          <a:chOff x="0" y="0"/>
          <a:chExt cx="0" cy="0"/>
        </a:xfrm>
      </p:grpSpPr>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6" name="Content Placeholder 1"/>
          <p:cNvSpPr>
            <a:spLocks noGrp="1"/>
          </p:cNvSpPr>
          <p:nvPr>
            <p:ph idx="1"/>
          </p:nvPr>
        </p:nvSpPr>
        <p:spPr>
          <a:xfrm>
            <a:off x="457200"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Content Placeholder 1"/>
          <p:cNvSpPr>
            <a:spLocks noGrp="1"/>
          </p:cNvSpPr>
          <p:nvPr>
            <p:ph idx="10"/>
          </p:nvPr>
        </p:nvSpPr>
        <p:spPr>
          <a:xfrm>
            <a:off x="4627587" y="1600200"/>
            <a:ext cx="4056927"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7"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5913138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 Dark Blue">
    <p:spTree>
      <p:nvGrpSpPr>
        <p:cNvPr id="1" name=""/>
        <p:cNvGrpSpPr/>
        <p:nvPr/>
      </p:nvGrpSpPr>
      <p:grpSpPr>
        <a:xfrm>
          <a:off x="0" y="0"/>
          <a:ext cx="0" cy="0"/>
          <a:chOff x="0" y="0"/>
          <a:chExt cx="0" cy="0"/>
        </a:xfrm>
      </p:grpSpPr>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r>
              <a:rPr lang="en-US"/>
              <a:t>Click icon to add picture</a:t>
            </a:r>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8227314"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8640881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with logo, Text/Content, Picture on Right - Dark Blue">
    <p:spTree>
      <p:nvGrpSpPr>
        <p:cNvPr id="1" name=""/>
        <p:cNvGrpSpPr/>
        <p:nvPr/>
      </p:nvGrpSpPr>
      <p:grpSpPr>
        <a:xfrm>
          <a:off x="0" y="0"/>
          <a:ext cx="0" cy="0"/>
          <a:chOff x="0" y="0"/>
          <a:chExt cx="0" cy="0"/>
        </a:xfrm>
      </p:grpSpPr>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r>
              <a:rPr lang="en-US"/>
              <a:t>Click icon to add picture</a:t>
            </a:r>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6"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2187494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Text/Content Right, Picture on Left - Dark Blue">
    <p:spTree>
      <p:nvGrpSpPr>
        <p:cNvPr id="1" name=""/>
        <p:cNvGrpSpPr/>
        <p:nvPr/>
      </p:nvGrpSpPr>
      <p:grpSpPr>
        <a:xfrm>
          <a:off x="0" y="0"/>
          <a:ext cx="0" cy="0"/>
          <a:chOff x="0" y="0"/>
          <a:chExt cx="0" cy="0"/>
        </a:xfrm>
      </p:grpSpPr>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r>
              <a:rPr lang="en-US"/>
              <a:t>Click icon to add picture</a:t>
            </a:r>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324777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with logo, Text/Content Right, Picture on Left - Dark Blue">
    <p:spTree>
      <p:nvGrpSpPr>
        <p:cNvPr id="1" name=""/>
        <p:cNvGrpSpPr/>
        <p:nvPr/>
      </p:nvGrpSpPr>
      <p:grpSpPr>
        <a:xfrm>
          <a:off x="0" y="0"/>
          <a:ext cx="0" cy="0"/>
          <a:chOff x="0" y="0"/>
          <a:chExt cx="0" cy="0"/>
        </a:xfrm>
      </p:grpSpPr>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r>
              <a:rPr lang="en-US"/>
              <a:t>Click icon to add picture</a:t>
            </a:r>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10"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6933068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Big Content Column Left, Small Content Column Righ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r>
              <a:rPr lang="en-US"/>
              <a:t>Click to edit Master text styles</a:t>
            </a:r>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7"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8870825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with logo, Big Content Column Left, Small Content Column Righ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r>
              <a:rPr lang="en-US"/>
              <a:t>Click to edit Master text styles</a:t>
            </a:r>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6819224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Full Width Conten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lvl1pPr>
          </a:lstStyle>
          <a:p>
            <a:pPr lvl="0"/>
            <a:r>
              <a:rPr lang="en-US"/>
              <a:t>Click to edit Master text styles</a:t>
            </a:r>
          </a:p>
        </p:txBody>
      </p:sp>
      <p:sp>
        <p:nvSpPr>
          <p:cNvPr id="6"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1563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0505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with logo, Full Width Conten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lvl1pPr>
          </a:lstStyle>
          <a:p>
            <a:pPr lvl="0"/>
            <a:r>
              <a:rPr lang="en-US"/>
              <a:t>Click to edit Master text styles</a:t>
            </a:r>
          </a:p>
        </p:txBody>
      </p:sp>
      <p:sp>
        <p:nvSpPr>
          <p:cNvPr id="6"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5"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9556924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e Column Content - Dark Blue">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lvl1pPr>
          </a:lstStyle>
          <a:p>
            <a:pPr lvl="0"/>
            <a:r>
              <a:rPr lang="en-US"/>
              <a:t>Click to edit Master text styles</a:t>
            </a:r>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2422879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with logo, One Column Content - Dark Blue">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lvl1pPr>
          </a:lstStyle>
          <a:p>
            <a:pPr lvl="0"/>
            <a:r>
              <a:rPr lang="en-US"/>
              <a:t>Click to edit Master text styles</a:t>
            </a:r>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5"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315100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Picture, Text Bottom Righ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r>
              <a:rPr lang="en-US"/>
              <a:t>Click to edit Master text styles</a:t>
            </a:r>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tx1"/>
                </a:solidFill>
              </a:defRPr>
            </a:lvl1pPr>
          </a:lstStyle>
          <a:p>
            <a:pPr lvl="0"/>
            <a:r>
              <a:rPr lang="en-US"/>
              <a:t>Click to edit Master text styles</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4817450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with logo, Picture, Text Bottom Right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r>
              <a:rPr lang="en-US"/>
              <a:t>Click to edit Master text styles</a:t>
            </a:r>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tx1"/>
                </a:solidFill>
              </a:defRPr>
            </a:lvl1pPr>
          </a:lstStyle>
          <a:p>
            <a:pPr lvl="0"/>
            <a:r>
              <a:rPr lang="en-US"/>
              <a:t>Click to edit Master text styles</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6"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2893940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Picture, Text Bottom Full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r>
              <a:rPr lang="en-US"/>
              <a:t>Click to edit Master text styles</a:t>
            </a:r>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tx1"/>
                </a:solidFill>
              </a:defRPr>
            </a:lvl1pPr>
          </a:lstStyle>
          <a:p>
            <a:pPr lvl="0"/>
            <a:r>
              <a:rPr lang="en-US"/>
              <a:t>Click to edit Master text styles</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4163454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with logo, Picture, Text Bottom Full - Dark Blue">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r>
              <a:rPr lang="en-US"/>
              <a:t>Click to edit Master text styles</a:t>
            </a:r>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tx1"/>
                </a:solidFill>
              </a:defRPr>
            </a:lvl1pPr>
          </a:lstStyle>
          <a:p>
            <a:pPr lvl="0"/>
            <a:r>
              <a:rPr lang="en-US"/>
              <a:t>Click to edit Master text styles</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6"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5508603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Picture - Dark Blu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lvl1pPr>
          </a:lstStyle>
          <a:p>
            <a:r>
              <a:rPr lang="en-US"/>
              <a:t>Click icon to add picture</a:t>
            </a:r>
            <a:endParaRPr lang="en-US" dirty="0"/>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0705248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with logo, Picture - Dark Blu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lvl1pPr>
          </a:lstStyle>
          <a:p>
            <a:r>
              <a:rPr lang="en-US"/>
              <a:t>Click icon to add picture</a:t>
            </a:r>
            <a:endParaRPr lang="en-US" dirty="0"/>
          </a:p>
        </p:txBody>
      </p:sp>
      <p:sp>
        <p:nvSpPr>
          <p:cNvPr id="4"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6"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27406764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Large Picture - Dark Blu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lvl1pPr>
          </a:lstStyle>
          <a:p>
            <a:r>
              <a:rPr lang="en-US"/>
              <a:t>Click icon to add picture</a:t>
            </a:r>
            <a:endParaRPr lang="en-US" dirty="0"/>
          </a:p>
        </p:txBody>
      </p:sp>
      <p:sp>
        <p:nvSpPr>
          <p:cNvPr id="6"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8"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56846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with logo, Large Picture - Dark Blu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lvl1pPr>
          </a:lstStyle>
          <a:p>
            <a:r>
              <a:rPr lang="en-US"/>
              <a:t>Click icon to add picture</a:t>
            </a:r>
            <a:endParaRPr lang="en-US" dirty="0"/>
          </a:p>
        </p:txBody>
      </p:sp>
      <p:sp>
        <p:nvSpPr>
          <p:cNvPr id="6"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7"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5520824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Content, Call Out Bottom Right - Dark Blue">
    <p:spTree>
      <p:nvGrpSpPr>
        <p:cNvPr id="1" name=""/>
        <p:cNvGrpSpPr/>
        <p:nvPr/>
      </p:nvGrpSpPr>
      <p:grpSpPr>
        <a:xfrm>
          <a:off x="0" y="0"/>
          <a:ext cx="0" cy="0"/>
          <a:chOff x="0" y="0"/>
          <a:chExt cx="0" cy="0"/>
        </a:xfrm>
      </p:grpSpPr>
      <p:sp>
        <p:nvSpPr>
          <p:cNvPr id="4" name="Rectangle"/>
          <p:cNvSpPr/>
          <p:nvPr userDrawn="1"/>
        </p:nvSpPr>
        <p:spPr>
          <a:xfrm>
            <a:off x="3253564" y="5422605"/>
            <a:ext cx="5433236" cy="988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0786549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with logo, Content, Call Out Bottom Right - Dark Blue">
    <p:spTree>
      <p:nvGrpSpPr>
        <p:cNvPr id="1" name=""/>
        <p:cNvGrpSpPr/>
        <p:nvPr/>
      </p:nvGrpSpPr>
      <p:grpSpPr>
        <a:xfrm>
          <a:off x="0" y="0"/>
          <a:ext cx="0" cy="0"/>
          <a:chOff x="0" y="0"/>
          <a:chExt cx="0" cy="0"/>
        </a:xfrm>
      </p:grpSpPr>
      <p:sp>
        <p:nvSpPr>
          <p:cNvPr id="4" name="Rectangle"/>
          <p:cNvSpPr/>
          <p:nvPr userDrawn="1"/>
        </p:nvSpPr>
        <p:spPr>
          <a:xfrm>
            <a:off x="3253564" y="5422605"/>
            <a:ext cx="5433236" cy="988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6010758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Content Left, Text Call Out Right Side - Dark Blue ">
    <p:spTree>
      <p:nvGrpSpPr>
        <p:cNvPr id="1" name=""/>
        <p:cNvGrpSpPr/>
        <p:nvPr/>
      </p:nvGrpSpPr>
      <p:grpSpPr>
        <a:xfrm>
          <a:off x="0" y="0"/>
          <a:ext cx="0" cy="0"/>
          <a:chOff x="0" y="0"/>
          <a:chExt cx="0" cy="0"/>
        </a:xfrm>
      </p:grpSpPr>
      <p:sp>
        <p:nvSpPr>
          <p:cNvPr id="5" name="Rectangle"/>
          <p:cNvSpPr/>
          <p:nvPr userDrawn="1"/>
        </p:nvSpPr>
        <p:spPr>
          <a:xfrm>
            <a:off x="6028660" y="1616149"/>
            <a:ext cx="2658140" cy="4795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9" name="Title 1"/>
          <p:cNvSpPr>
            <a:spLocks noGrp="1"/>
          </p:cNvSpPr>
          <p:nvPr>
            <p:ph type="title"/>
          </p:nvPr>
        </p:nvSpPr>
        <p:spPr>
          <a:xfrm>
            <a:off x="457200" y="457200"/>
            <a:ext cx="8229600"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7445646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with logo, Content Left, Text Call Out Right Side - Dark Blue ">
    <p:spTree>
      <p:nvGrpSpPr>
        <p:cNvPr id="1" name=""/>
        <p:cNvGrpSpPr/>
        <p:nvPr/>
      </p:nvGrpSpPr>
      <p:grpSpPr>
        <a:xfrm>
          <a:off x="0" y="0"/>
          <a:ext cx="0" cy="0"/>
          <a:chOff x="0" y="0"/>
          <a:chExt cx="0" cy="0"/>
        </a:xfrm>
      </p:grpSpPr>
      <p:sp>
        <p:nvSpPr>
          <p:cNvPr id="5" name="Rectangle"/>
          <p:cNvSpPr/>
          <p:nvPr userDrawn="1"/>
        </p:nvSpPr>
        <p:spPr>
          <a:xfrm>
            <a:off x="6028660" y="1616149"/>
            <a:ext cx="2658140" cy="4795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7" name="Color Bar"/>
          <p:cNvSpPr/>
          <p:nvPr userDrawn="1"/>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
        <p:nvSpPr>
          <p:cNvPr id="10" name="Title 1"/>
          <p:cNvSpPr>
            <a:spLocks noGrp="1"/>
          </p:cNvSpPr>
          <p:nvPr>
            <p:ph type="title"/>
          </p:nvPr>
        </p:nvSpPr>
        <p:spPr>
          <a:xfrm>
            <a:off x="457200" y="457200"/>
            <a:ext cx="5897301" cy="531628"/>
          </a:xfrm>
          <a:prstGeom prst="rect">
            <a:avLst/>
          </a:prstGeom>
        </p:spPr>
        <p:txBody>
          <a:bodyPr/>
          <a:lstStyle>
            <a:lvl1pPr algn="l">
              <a:defRPr sz="3200" b="1" i="0" baseline="0">
                <a:solidFill>
                  <a:schemeClr val="accent1"/>
                </a:solidFill>
                <a:latin typeface="Arial"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3695273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Main Title -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2"/>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p:cNvCxnSpPr/>
          <p:nvPr userDrawn="1"/>
        </p:nvCxnSpPr>
        <p:spPr>
          <a:xfrm>
            <a:off x="6019800" y="1295400"/>
            <a:ext cx="2667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19800" y="338253"/>
            <a:ext cx="0" cy="9571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4297" y="268637"/>
            <a:ext cx="1358006" cy="719978"/>
          </a:xfrm>
          <a:prstGeom prst="rect">
            <a:avLst/>
          </a:prstGeom>
        </p:spPr>
      </p:pic>
      <p:cxnSp>
        <p:nvCxnSpPr>
          <p:cNvPr id="18" name="Straight Connector 17"/>
          <p:cNvCxnSpPr/>
          <p:nvPr userDrawn="1"/>
        </p:nvCxnSpPr>
        <p:spPr>
          <a:xfrm>
            <a:off x="457200" y="338253"/>
            <a:ext cx="5562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dirty="0"/>
              <a:t>Click to edit Master text styles</a:t>
            </a:r>
          </a:p>
        </p:txBody>
      </p:sp>
      <p:sp>
        <p:nvSpPr>
          <p:cNvPr id="9" name="Rectangle"/>
          <p:cNvSpPr/>
          <p:nvPr userDrawn="1"/>
        </p:nvSpPr>
        <p:spPr>
          <a:xfrm>
            <a:off x="0" y="1605517"/>
            <a:ext cx="8686800" cy="3530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9853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lvl1pPr>
          </a:lstStyle>
          <a:p>
            <a:pPr lvl="0"/>
            <a:endParaRPr lang="en-US" dirty="0"/>
          </a:p>
        </p:txBody>
      </p:sp>
    </p:spTree>
    <p:extLst>
      <p:ext uri="{BB962C8B-B14F-4D97-AF65-F5344CB8AC3E}">
        <p14:creationId xmlns:p14="http://schemas.microsoft.com/office/powerpoint/2010/main" val="28581852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Full Photo, Call Out - Blu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rgbClr val="22225E">
              <a:alpha val="94902"/>
            </a:srgb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826471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bwMode="white">
          <a:xfrm>
            <a:off x="0" y="0"/>
            <a:ext cx="9144000" cy="914400"/>
          </a:xfrm>
          <a:prstGeom prst="rect">
            <a:avLst/>
          </a:prstGeom>
        </p:spPr>
        <p:txBody>
          <a:bodyPr anchor="ctr">
            <a:normAutofit/>
          </a:bodyPr>
          <a:lstStyle>
            <a:lvl1pPr algn="ctr">
              <a:defRPr sz="2800" b="1" spc="100" baseline="0">
                <a:latin typeface="Gill Sans MT"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5029200"/>
          </a:xfrm>
          <a:prstGeom prst="rect">
            <a:avLst/>
          </a:prstGeom>
        </p:spPr>
        <p:txBody>
          <a:bodyPr/>
          <a:lstStyle>
            <a:lvl1pPr marL="111125" indent="-111125">
              <a:buFont typeface="Frutiger LT 67 BoldCn" pitchFamily="34" charset="0"/>
              <a:buChar char=" "/>
              <a:defRPr sz="2400" spc="100" baseline="0">
                <a:solidFill>
                  <a:srgbClr val="232F84"/>
                </a:solidFill>
                <a:latin typeface="Gill Sans MT" pitchFamily="34" charset="0"/>
              </a:defRPr>
            </a:lvl1pPr>
            <a:lvl2pPr marL="346075" indent="-234950">
              <a:buFont typeface="Arial" pitchFamily="34" charset="0"/>
              <a:buChar char="•"/>
              <a:defRPr sz="2200" spc="100" baseline="0">
                <a:solidFill>
                  <a:srgbClr val="232F84"/>
                </a:solidFill>
                <a:latin typeface="Gill Sans MT" pitchFamily="34" charset="0"/>
              </a:defRPr>
            </a:lvl2pPr>
            <a:lvl3pPr marL="803275" indent="-234950" defTabSz="914400">
              <a:buFont typeface="Frutiger LT 57 Cn" pitchFamily="34" charset="0"/>
              <a:buChar char="–"/>
              <a:defRPr sz="2200" spc="100" baseline="0">
                <a:solidFill>
                  <a:srgbClr val="232F84"/>
                </a:solidFill>
                <a:latin typeface="Gill Sans MT" pitchFamily="34" charset="0"/>
              </a:defRPr>
            </a:lvl3pPr>
            <a:lvl4pPr marL="1544638" indent="-173038">
              <a:defRPr sz="1400" spc="100" baseline="0">
                <a:solidFill>
                  <a:srgbClr val="232F84"/>
                </a:solidFill>
                <a:latin typeface="Gill Sans MT" pitchFamily="34" charset="0"/>
              </a:defRPr>
            </a:lvl4pPr>
            <a:lvl5pPr marL="1939925" indent="-111125">
              <a:defRPr sz="1200" spc="100" baseline="0">
                <a:solidFill>
                  <a:srgbClr val="232F84"/>
                </a:solidFill>
                <a:latin typeface="Gill Sans M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04923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bwMode="white">
          <a:xfrm>
            <a:off x="0" y="0"/>
            <a:ext cx="9144000" cy="914400"/>
          </a:xfrm>
          <a:prstGeom prst="rect">
            <a:avLst/>
          </a:prstGeom>
        </p:spPr>
        <p:txBody>
          <a:bodyPr anchor="ctr">
            <a:normAutofit/>
          </a:bodyPr>
          <a:lstStyle>
            <a:lvl1pPr algn="ctr">
              <a:defRPr sz="2800" spc="100" baseline="0">
                <a:latin typeface="Gill Sans MT"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48200" y="1371600"/>
            <a:ext cx="4038600" cy="5029200"/>
          </a:xfrm>
          <a:prstGeom prst="rect">
            <a:avLst/>
          </a:prstGeom>
        </p:spPr>
        <p:txBody>
          <a:bodyPr/>
          <a:lstStyle>
            <a:lvl1pPr marL="111125" indent="-111125">
              <a:buFont typeface="Frutiger LT 67 BoldCn" pitchFamily="34" charset="0"/>
              <a:buChar char=" "/>
              <a:defRPr sz="2400" spc="100" baseline="0">
                <a:solidFill>
                  <a:srgbClr val="232F84"/>
                </a:solidFill>
                <a:latin typeface="Gill Sans MT" pitchFamily="34" charset="0"/>
              </a:defRPr>
            </a:lvl1pPr>
            <a:lvl2pPr marL="346075" indent="-234950">
              <a:buFont typeface="Arial" pitchFamily="34" charset="0"/>
              <a:buChar char="•"/>
              <a:defRPr sz="2200" spc="100" baseline="0">
                <a:solidFill>
                  <a:srgbClr val="232F84"/>
                </a:solidFill>
                <a:latin typeface="Gill Sans MT" pitchFamily="34" charset="0"/>
              </a:defRPr>
            </a:lvl2pPr>
            <a:lvl3pPr marL="803275" indent="-234950" defTabSz="914400">
              <a:buFont typeface="Frutiger LT 57 Cn" pitchFamily="34" charset="0"/>
              <a:buChar char="–"/>
              <a:defRPr sz="2200" spc="100" baseline="0">
                <a:solidFill>
                  <a:srgbClr val="232F84"/>
                </a:solidFill>
                <a:latin typeface="Gill Sans MT" pitchFamily="34" charset="0"/>
              </a:defRPr>
            </a:lvl3pPr>
            <a:lvl4pPr marL="1544638" indent="-173038">
              <a:defRPr sz="1400" spc="100" baseline="0">
                <a:solidFill>
                  <a:srgbClr val="232F84"/>
                </a:solidFill>
                <a:latin typeface="Gill Sans MT" pitchFamily="34" charset="0"/>
              </a:defRPr>
            </a:lvl4pPr>
            <a:lvl5pPr marL="1939925" indent="-111125">
              <a:defRPr sz="1200" spc="100" baseline="0">
                <a:solidFill>
                  <a:srgbClr val="232F84"/>
                </a:solidFill>
                <a:latin typeface="Gill Sans M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3"/>
          </p:nvPr>
        </p:nvSpPr>
        <p:spPr>
          <a:xfrm>
            <a:off x="457200" y="1371600"/>
            <a:ext cx="4038600" cy="5029200"/>
          </a:xfrm>
          <a:prstGeom prst="rect">
            <a:avLst/>
          </a:prstGeom>
        </p:spPr>
        <p:txBody>
          <a:bodyPr/>
          <a:lstStyle>
            <a:lvl1pPr>
              <a:defRPr sz="2800" baseline="0">
                <a:latin typeface="Gill Sans MT" pitchFamily="34" charset="0"/>
              </a:defRPr>
            </a:lvl1pPr>
            <a:lvl2pPr>
              <a:defRPr sz="2400" baseline="0"/>
            </a:lvl2pPr>
            <a:lvl3pPr>
              <a:defRPr sz="2400" baseline="0"/>
            </a:lvl3pPr>
            <a:lvl4pPr>
              <a:defRPr sz="1400" baseline="0"/>
            </a:lvl4pPr>
            <a:lvl5pPr>
              <a:defRPr sz="800" baseline="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191712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00200"/>
            <a:ext cx="3657600" cy="4525963"/>
          </a:xfrm>
          <a:prstGeom prst="rect">
            <a:avLst/>
          </a:prstGeom>
        </p:spPr>
        <p:txBody>
          <a:bodyPr>
            <a:normAutofit/>
          </a:bodyPr>
          <a:lstStyle>
            <a:lvl1pPr>
              <a:lnSpc>
                <a:spcPct val="100000"/>
              </a:lnSpc>
              <a:defRPr sz="2800">
                <a:solidFill>
                  <a:schemeClr val="tx1"/>
                </a:solidFill>
              </a:defRPr>
            </a:lvl1pPr>
            <a:lvl2pPr>
              <a:lnSpc>
                <a:spcPct val="100000"/>
              </a:lnSpc>
              <a:defRPr sz="2400" b="0">
                <a:solidFill>
                  <a:schemeClr val="tx1"/>
                </a:solidFill>
              </a:defRPr>
            </a:lvl2pPr>
            <a:lvl3pPr>
              <a:lnSpc>
                <a:spcPct val="100000"/>
              </a:lnSpc>
              <a:defRPr sz="2200" b="0">
                <a:solidFill>
                  <a:schemeClr val="tx1"/>
                </a:solidFill>
              </a:defRPr>
            </a:lvl3pPr>
            <a:lvl4pPr>
              <a:lnSpc>
                <a:spcPct val="100000"/>
              </a:lnSpc>
              <a:defRPr sz="2200" b="0">
                <a:solidFill>
                  <a:schemeClr val="tx1"/>
                </a:solidFill>
              </a:defRPr>
            </a:lvl4pPr>
            <a:lvl5pPr>
              <a:lnSpc>
                <a:spcPct val="100000"/>
              </a:lnSpc>
              <a:defRPr sz="22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42780" y="1600200"/>
            <a:ext cx="3657600" cy="4525963"/>
          </a:xfrm>
          <a:prstGeom prst="rect">
            <a:avLst/>
          </a:prstGeom>
        </p:spPr>
        <p:txBody>
          <a:bodyPr>
            <a:normAutofit/>
          </a:bodyPr>
          <a:lstStyle>
            <a:lvl1pPr>
              <a:lnSpc>
                <a:spcPct val="100000"/>
              </a:lnSpc>
              <a:defRPr sz="2800">
                <a:solidFill>
                  <a:schemeClr val="tx1"/>
                </a:solidFill>
              </a:defRPr>
            </a:lvl1pPr>
            <a:lvl2pPr>
              <a:lnSpc>
                <a:spcPct val="100000"/>
              </a:lnSpc>
              <a:defRPr sz="2400" b="0">
                <a:solidFill>
                  <a:schemeClr val="tx1"/>
                </a:solidFill>
              </a:defRPr>
            </a:lvl2pPr>
            <a:lvl3pPr>
              <a:lnSpc>
                <a:spcPct val="100000"/>
              </a:lnSpc>
              <a:defRPr sz="2200" b="0">
                <a:solidFill>
                  <a:schemeClr val="tx1"/>
                </a:solidFill>
              </a:defRPr>
            </a:lvl3pPr>
            <a:lvl4pPr>
              <a:lnSpc>
                <a:spcPct val="100000"/>
              </a:lnSpc>
              <a:defRPr sz="2200" b="0">
                <a:solidFill>
                  <a:schemeClr val="tx1"/>
                </a:solidFill>
              </a:defRPr>
            </a:lvl4pPr>
            <a:lvl5pPr>
              <a:lnSpc>
                <a:spcPct val="100000"/>
              </a:lnSpc>
              <a:defRPr sz="22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rtsMidwest_logo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29600" y="6199632"/>
            <a:ext cx="457200" cy="366637"/>
          </a:xfrm>
          <a:prstGeom prst="rect">
            <a:avLst/>
          </a:prstGeom>
        </p:spPr>
      </p:pic>
      <p:grpSp>
        <p:nvGrpSpPr>
          <p:cNvPr id="8" name="Group 7"/>
          <p:cNvGrpSpPr/>
          <p:nvPr/>
        </p:nvGrpSpPr>
        <p:grpSpPr>
          <a:xfrm>
            <a:off x="1018385" y="1460875"/>
            <a:ext cx="7643014" cy="45720"/>
            <a:chOff x="1043786" y="1384672"/>
            <a:chExt cx="7643014" cy="45720"/>
          </a:xfrm>
        </p:grpSpPr>
        <p:sp>
          <p:nvSpPr>
            <p:cNvPr id="9" name="Rectangle 8"/>
            <p:cNvSpPr/>
            <p:nvPr userDrawn="1"/>
          </p:nvSpPr>
          <p:spPr>
            <a:xfrm>
              <a:off x="104378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13995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23612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33229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42845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2462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62079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171696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81313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90929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200546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10163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19780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229397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239013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48630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258247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267864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277481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287097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296714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306331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315948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325565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a:off x="335181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344798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userDrawn="1"/>
          </p:nvSpPr>
          <p:spPr>
            <a:xfrm>
              <a:off x="354415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userDrawn="1"/>
          </p:nvSpPr>
          <p:spPr>
            <a:xfrm>
              <a:off x="364032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373649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userDrawn="1"/>
          </p:nvSpPr>
          <p:spPr>
            <a:xfrm>
              <a:off x="383265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392882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userDrawn="1"/>
          </p:nvSpPr>
          <p:spPr>
            <a:xfrm>
              <a:off x="402499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userDrawn="1"/>
          </p:nvSpPr>
          <p:spPr>
            <a:xfrm>
              <a:off x="412116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userDrawn="1"/>
          </p:nvSpPr>
          <p:spPr>
            <a:xfrm>
              <a:off x="421733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userDrawn="1"/>
          </p:nvSpPr>
          <p:spPr>
            <a:xfrm>
              <a:off x="431349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userDrawn="1"/>
          </p:nvSpPr>
          <p:spPr>
            <a:xfrm>
              <a:off x="440966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a:off x="450583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460200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userDrawn="1"/>
          </p:nvSpPr>
          <p:spPr>
            <a:xfrm>
              <a:off x="469817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userDrawn="1"/>
          </p:nvSpPr>
          <p:spPr>
            <a:xfrm>
              <a:off x="479433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userDrawn="1"/>
          </p:nvSpPr>
          <p:spPr>
            <a:xfrm>
              <a:off x="489050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userDrawn="1"/>
          </p:nvSpPr>
          <p:spPr>
            <a:xfrm>
              <a:off x="498667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userDrawn="1"/>
          </p:nvSpPr>
          <p:spPr>
            <a:xfrm>
              <a:off x="508284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userDrawn="1"/>
          </p:nvSpPr>
          <p:spPr>
            <a:xfrm>
              <a:off x="517901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userDrawn="1"/>
          </p:nvSpPr>
          <p:spPr>
            <a:xfrm>
              <a:off x="527517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userDrawn="1"/>
          </p:nvSpPr>
          <p:spPr>
            <a:xfrm>
              <a:off x="537134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userDrawn="1"/>
          </p:nvSpPr>
          <p:spPr>
            <a:xfrm>
              <a:off x="546751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userDrawn="1"/>
          </p:nvSpPr>
          <p:spPr>
            <a:xfrm>
              <a:off x="556368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565985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userDrawn="1"/>
          </p:nvSpPr>
          <p:spPr>
            <a:xfrm>
              <a:off x="575601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userDrawn="1"/>
          </p:nvSpPr>
          <p:spPr>
            <a:xfrm>
              <a:off x="585218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userDrawn="1"/>
          </p:nvSpPr>
          <p:spPr>
            <a:xfrm>
              <a:off x="594835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userDrawn="1"/>
          </p:nvSpPr>
          <p:spPr>
            <a:xfrm>
              <a:off x="604452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userDrawn="1"/>
          </p:nvSpPr>
          <p:spPr>
            <a:xfrm>
              <a:off x="614069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userDrawn="1"/>
          </p:nvSpPr>
          <p:spPr>
            <a:xfrm>
              <a:off x="623685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userDrawn="1"/>
          </p:nvSpPr>
          <p:spPr>
            <a:xfrm>
              <a:off x="633302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userDrawn="1"/>
          </p:nvSpPr>
          <p:spPr>
            <a:xfrm>
              <a:off x="642919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userDrawn="1"/>
          </p:nvSpPr>
          <p:spPr>
            <a:xfrm>
              <a:off x="652536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userDrawn="1"/>
          </p:nvSpPr>
          <p:spPr>
            <a:xfrm>
              <a:off x="662153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userDrawn="1"/>
          </p:nvSpPr>
          <p:spPr>
            <a:xfrm>
              <a:off x="671769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userDrawn="1"/>
          </p:nvSpPr>
          <p:spPr>
            <a:xfrm>
              <a:off x="681386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userDrawn="1"/>
          </p:nvSpPr>
          <p:spPr>
            <a:xfrm>
              <a:off x="691003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userDrawn="1"/>
          </p:nvSpPr>
          <p:spPr>
            <a:xfrm>
              <a:off x="700620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userDrawn="1"/>
          </p:nvSpPr>
          <p:spPr>
            <a:xfrm>
              <a:off x="710237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userDrawn="1"/>
          </p:nvSpPr>
          <p:spPr>
            <a:xfrm>
              <a:off x="719853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userDrawn="1"/>
          </p:nvSpPr>
          <p:spPr>
            <a:xfrm>
              <a:off x="729470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userDrawn="1"/>
          </p:nvSpPr>
          <p:spPr>
            <a:xfrm>
              <a:off x="739087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userDrawn="1"/>
          </p:nvSpPr>
          <p:spPr>
            <a:xfrm>
              <a:off x="748704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userDrawn="1"/>
          </p:nvSpPr>
          <p:spPr>
            <a:xfrm>
              <a:off x="758321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userDrawn="1"/>
          </p:nvSpPr>
          <p:spPr>
            <a:xfrm>
              <a:off x="767937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userDrawn="1"/>
          </p:nvSpPr>
          <p:spPr>
            <a:xfrm>
              <a:off x="777554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userDrawn="1"/>
          </p:nvSpPr>
          <p:spPr>
            <a:xfrm>
              <a:off x="787171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userDrawn="1"/>
          </p:nvSpPr>
          <p:spPr>
            <a:xfrm>
              <a:off x="796788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userDrawn="1"/>
          </p:nvSpPr>
          <p:spPr>
            <a:xfrm>
              <a:off x="806405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userDrawn="1"/>
          </p:nvSpPr>
          <p:spPr>
            <a:xfrm>
              <a:off x="8160218"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userDrawn="1"/>
          </p:nvSpPr>
          <p:spPr>
            <a:xfrm>
              <a:off x="8256386"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userDrawn="1"/>
          </p:nvSpPr>
          <p:spPr>
            <a:xfrm>
              <a:off x="8352554"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userDrawn="1"/>
          </p:nvSpPr>
          <p:spPr>
            <a:xfrm>
              <a:off x="8448722"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userDrawn="1"/>
          </p:nvSpPr>
          <p:spPr>
            <a:xfrm>
              <a:off x="854489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userDrawn="1"/>
          </p:nvSpPr>
          <p:spPr>
            <a:xfrm>
              <a:off x="8641080" y="1384672"/>
              <a:ext cx="45720" cy="45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Title 1"/>
          <p:cNvSpPr>
            <a:spLocks noGrp="1"/>
          </p:cNvSpPr>
          <p:nvPr>
            <p:ph type="ctrTitle"/>
          </p:nvPr>
        </p:nvSpPr>
        <p:spPr>
          <a:xfrm>
            <a:off x="914400" y="533400"/>
            <a:ext cx="7772400" cy="851274"/>
          </a:xfrm>
          <a:prstGeom prst="rect">
            <a:avLst/>
          </a:prstGeom>
        </p:spPr>
        <p:txBody>
          <a:bodyPr anchor="b">
            <a:normAutofit/>
          </a:bodyPr>
          <a:lstStyle>
            <a:lvl1pPr>
              <a:lnSpc>
                <a:spcPts val="3000"/>
              </a:lnSpc>
              <a:defRPr sz="3000">
                <a:solidFill>
                  <a:srgbClr val="525353"/>
                </a:solidFill>
              </a:defRPr>
            </a:lvl1pPr>
          </a:lstStyle>
          <a:p>
            <a:r>
              <a:rPr lang="en-US"/>
              <a:t>Click to edit Master title style</a:t>
            </a:r>
            <a:endParaRPr lang="en-US" dirty="0"/>
          </a:p>
        </p:txBody>
      </p:sp>
    </p:spTree>
    <p:extLst>
      <p:ext uri="{BB962C8B-B14F-4D97-AF65-F5344CB8AC3E}">
        <p14:creationId xmlns:p14="http://schemas.microsoft.com/office/powerpoint/2010/main" val="1183945776"/>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6683840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746502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1466600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ubtitle - Maroo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5"/>
                </a:solidFill>
                <a:latin typeface="Arial" pitchFamily="34" charset="0"/>
                <a:cs typeface="Arial" pitchFamily="34" charset="0"/>
              </a:defRPr>
            </a:lvl1pPr>
          </a:lstStyle>
          <a:p>
            <a:r>
              <a:rPr lang="en-US" dirty="0"/>
              <a:t>Click to edit Master title style</a:t>
            </a:r>
          </a:p>
        </p:txBody>
      </p:sp>
      <p:cxnSp>
        <p:nvCxnSpPr>
          <p:cNvPr id="10" name="Straight Connector 9"/>
          <p:cNvCxnSpPr/>
          <p:nvPr userDrawn="1"/>
        </p:nvCxnSpPr>
        <p:spPr>
          <a:xfrm>
            <a:off x="6019800" y="1295400"/>
            <a:ext cx="2667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19800" y="338253"/>
            <a:ext cx="0" cy="9571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338253"/>
            <a:ext cx="5562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p:cNvSpPr/>
          <p:nvPr userDrawn="1"/>
        </p:nvSpPr>
        <p:spPr>
          <a:xfrm>
            <a:off x="0" y="1605517"/>
            <a:ext cx="8686800" cy="3530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364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Full Photo, Call Out - Purple">
    <p:spTree>
      <p:nvGrpSpPr>
        <p:cNvPr id="1" name=""/>
        <p:cNvGrpSpPr/>
        <p:nvPr/>
      </p:nvGrpSpPr>
      <p:grpSpPr>
        <a:xfrm>
          <a:off x="0" y="0"/>
          <a:ext cx="0" cy="0"/>
          <a:chOff x="0" y="0"/>
          <a:chExt cx="0" cy="0"/>
        </a:xfrm>
      </p:grpSpPr>
      <p:sp>
        <p:nvSpPr>
          <p:cNvPr id="3" name="Picture Placeholder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pPr lvl="0"/>
            <a:endParaRPr lang="en-US" noProof="0" dirty="0"/>
          </a:p>
        </p:txBody>
      </p:sp>
      <p:sp>
        <p:nvSpPr>
          <p:cNvPr id="5" name="Text Placeholder 2"/>
          <p:cNvSpPr>
            <a:spLocks noGrp="1"/>
          </p:cNvSpPr>
          <p:nvPr>
            <p:ph type="body" sz="quarter" idx="11"/>
          </p:nvPr>
        </p:nvSpPr>
        <p:spPr>
          <a:xfrm>
            <a:off x="3252788" y="5422900"/>
            <a:ext cx="5434012" cy="989013"/>
          </a:xfrm>
          <a:prstGeom prst="rect">
            <a:avLst/>
          </a:prstGeom>
          <a:solidFill>
            <a:srgbClr val="371D51">
              <a:alpha val="94902"/>
            </a:srgbClr>
          </a:solidFill>
        </p:spPr>
        <p:txBody>
          <a:bodyPr anchor="ctr"/>
          <a:lstStyle>
            <a:lvl1pPr marL="0" indent="0" algn="ctr">
              <a:buNone/>
              <a:defRPr sz="24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2136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 Blu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543359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ubtitle with Logo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
        <p:nvSpPr>
          <p:cNvPr id="9" name="Rectangle"/>
          <p:cNvSpPr/>
          <p:nvPr userDrawn="1"/>
        </p:nvSpPr>
        <p:spPr>
          <a:xfrm>
            <a:off x="0" y="1605517"/>
            <a:ext cx="8686800" cy="4045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with Logo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453636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endParaRPr lang="en-US" dirty="0"/>
          </a:p>
        </p:txBody>
      </p:sp>
    </p:spTree>
    <p:extLst>
      <p:ext uri="{BB962C8B-B14F-4D97-AF65-F5344CB8AC3E}">
        <p14:creationId xmlns:p14="http://schemas.microsoft.com/office/powerpoint/2010/main" val="124573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1604962"/>
            <a:ext cx="8686800" cy="4795837"/>
          </a:xfrm>
          <a:prstGeom prst="rect">
            <a:avLst/>
          </a:prstGeom>
        </p:spPr>
        <p:txBody>
          <a:bodyPr/>
          <a:lstStyle>
            <a:lvl1pPr>
              <a:defRPr sz="280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82961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391907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1">
              <a:alpha val="75000"/>
            </a:schemeClr>
          </a:solidFill>
        </p:spPr>
        <p:txBody>
          <a:bodyPr anchor="ctr"/>
          <a:lstStyle>
            <a:lvl1pPr marL="0" indent="0" algn="ctr">
              <a:buNone/>
              <a:defRPr sz="20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048940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2">
              <a:alpha val="95000"/>
            </a:schemeClr>
          </a:solidFill>
        </p:spPr>
        <p:txBody>
          <a:bodyPr anchor="ctr"/>
          <a:lstStyle>
            <a:lvl1pPr marL="0" indent="0" algn="ctr">
              <a:buNone/>
              <a:defRPr sz="20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296496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4">
              <a:alpha val="75000"/>
            </a:schemeClr>
          </a:solidFill>
        </p:spPr>
        <p:txBody>
          <a:bodyPr anchor="ctr"/>
          <a:lstStyle>
            <a:lvl1pPr marL="0" indent="0" algn="ctr">
              <a:buNone/>
              <a:defRPr sz="2000" b="1">
                <a:solidFill>
                  <a:schemeClr val="accent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905858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accent5">
              <a:alpha val="75000"/>
            </a:schemeClr>
          </a:solidFill>
        </p:spPr>
        <p:txBody>
          <a:bodyPr anchor="ctr"/>
          <a:lstStyle>
            <a:lvl1pPr marL="0" indent="0" algn="ctr">
              <a:buNone/>
              <a:defRPr sz="20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98206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 Oran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4026992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9144000" cy="6858000"/>
          </a:xfrm>
          <a:prstGeom prst="rect">
            <a:avLst/>
          </a:prstGeom>
        </p:spPr>
        <p:txBody>
          <a:bodyPr/>
          <a:lstStyle>
            <a:lvl1pPr>
              <a:defRPr sz="2800">
                <a:latin typeface="Arial" pitchFamily="34" charset="0"/>
                <a:cs typeface="Arial" pitchFamily="34" charset="0"/>
              </a:defRPr>
            </a:lvl1pPr>
          </a:lstStyle>
          <a:p>
            <a:endParaRPr lang="en-US" dirty="0"/>
          </a:p>
        </p:txBody>
      </p:sp>
      <p:sp>
        <p:nvSpPr>
          <p:cNvPr id="5" name="Text Placeholder 2"/>
          <p:cNvSpPr>
            <a:spLocks noGrp="1"/>
          </p:cNvSpPr>
          <p:nvPr>
            <p:ph type="body" sz="quarter" idx="11"/>
          </p:nvPr>
        </p:nvSpPr>
        <p:spPr>
          <a:xfrm>
            <a:off x="3252788" y="5422900"/>
            <a:ext cx="5434012" cy="989013"/>
          </a:xfrm>
          <a:prstGeom prst="rect">
            <a:avLst/>
          </a:prstGeom>
          <a:solidFill>
            <a:schemeClr val="tx1">
              <a:alpha val="75000"/>
            </a:schemeClr>
          </a:solidFill>
        </p:spPr>
        <p:txBody>
          <a:bodyPr anchor="ctr"/>
          <a:lstStyle>
            <a:lvl1pPr marL="0" indent="0" algn="ctr">
              <a:buNone/>
              <a:defRPr sz="2000" b="1">
                <a:solidFill>
                  <a:schemeClr val="bg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869591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1845565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580574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933408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969007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lvl1pPr>
          </a:lstStyle>
          <a:p>
            <a:pPr lvl="0"/>
            <a:endParaRPr lang="en-US" dirty="0"/>
          </a:p>
        </p:txBody>
      </p:sp>
      <p:sp>
        <p:nvSpPr>
          <p:cNvPr id="5"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74062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lvl1pPr>
          </a:lstStyle>
          <a:p>
            <a:pPr lvl="0"/>
            <a:endParaRPr lang="en-US" dirty="0"/>
          </a:p>
        </p:txBody>
      </p:sp>
    </p:spTree>
    <p:extLst>
      <p:ext uri="{BB962C8B-B14F-4D97-AF65-F5344CB8AC3E}">
        <p14:creationId xmlns:p14="http://schemas.microsoft.com/office/powerpoint/2010/main" val="1981246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tx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51823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tx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28412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lvl1pPr>
          </a:lstStyle>
          <a:p>
            <a:endParaRPr lang="en-US"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539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 Purp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876054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31798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Rectangle"/>
          <p:cNvSpPr/>
          <p:nvPr userDrawn="1"/>
        </p:nvSpPr>
        <p:spPr>
          <a:xfrm>
            <a:off x="3253564" y="5422605"/>
            <a:ext cx="5433236" cy="988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1835308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5" name="Rectangle"/>
          <p:cNvSpPr/>
          <p:nvPr userDrawn="1"/>
        </p:nvSpPr>
        <p:spPr>
          <a:xfrm>
            <a:off x="6028660" y="1616149"/>
            <a:ext cx="2658140" cy="4795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411032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85800" y="952500"/>
            <a:ext cx="7772400" cy="1470025"/>
          </a:xfrm>
          <a:prstGeom prst="rect">
            <a:avLst/>
          </a:prstGeom>
        </p:spPr>
        <p:txBody>
          <a:bodyPr/>
          <a:lstStyle>
            <a:lvl1pPr algn="ctr">
              <a:defRPr sz="4200"/>
            </a:lvl1pPr>
          </a:lstStyle>
          <a:p>
            <a:r>
              <a:rPr lang="en-US"/>
              <a:t>Click to edit Master title style</a:t>
            </a:r>
          </a:p>
        </p:txBody>
      </p:sp>
      <p:sp>
        <p:nvSpPr>
          <p:cNvPr id="66563" name="Rectangle 3"/>
          <p:cNvSpPr>
            <a:spLocks noGrp="1" noChangeArrowheads="1"/>
          </p:cNvSpPr>
          <p:nvPr>
            <p:ph type="subTitle" idx="1"/>
          </p:nvPr>
        </p:nvSpPr>
        <p:spPr>
          <a:xfrm>
            <a:off x="712788" y="2708275"/>
            <a:ext cx="7759700" cy="1752600"/>
          </a:xfrm>
          <a:prstGeom prst="rect">
            <a:avLst/>
          </a:prstGeom>
        </p:spPr>
        <p:txBody>
          <a:bodyPr/>
          <a:lstStyle>
            <a:lvl1pPr marL="0" indent="0" algn="ctr">
              <a:buFontTx/>
              <a:buNone/>
              <a:defRPr sz="3600"/>
            </a:lvl1pPr>
          </a:lstStyle>
          <a:p>
            <a:r>
              <a:rPr lang="en-US"/>
              <a:t>Click to edit Master subtitle style</a:t>
            </a:r>
          </a:p>
        </p:txBody>
      </p:sp>
      <p:sp>
        <p:nvSpPr>
          <p:cNvPr id="4" name="Rectangle 4"/>
          <p:cNvSpPr>
            <a:spLocks noGrp="1" noChangeArrowheads="1"/>
          </p:cNvSpPr>
          <p:nvPr>
            <p:ph type="ftr" sz="quarter" idx="10"/>
          </p:nvPr>
        </p:nvSpPr>
        <p:spPr>
          <a:xfrm>
            <a:off x="381000" y="6553200"/>
            <a:ext cx="2895600" cy="228600"/>
          </a:xfrm>
          <a:prstGeom prst="rect">
            <a:avLst/>
          </a:prstGeom>
        </p:spPr>
        <p:txBody>
          <a:bodyPr/>
          <a:lstStyle>
            <a:lvl1pPr>
              <a:defRPr/>
            </a:lvl1pPr>
          </a:lstStyle>
          <a:p>
            <a:pPr>
              <a:defRPr/>
            </a:pPr>
            <a:r>
              <a:rPr lang="en-US"/>
              <a:t> © MAP for Nonprofits - 2012</a:t>
            </a:r>
          </a:p>
        </p:txBody>
      </p:sp>
      <p:sp>
        <p:nvSpPr>
          <p:cNvPr id="5" name="Rectangle 5"/>
          <p:cNvSpPr>
            <a:spLocks noGrp="1" noChangeArrowheads="1"/>
          </p:cNvSpPr>
          <p:nvPr>
            <p:ph type="sldNum" sz="quarter" idx="11"/>
          </p:nvPr>
        </p:nvSpPr>
        <p:spPr>
          <a:xfrm>
            <a:off x="3505200" y="6477000"/>
            <a:ext cx="2133600" cy="476250"/>
          </a:xfrm>
          <a:prstGeom prst="rect">
            <a:avLst/>
          </a:prstGeom>
        </p:spPr>
        <p:txBody>
          <a:bodyPr/>
          <a:lstStyle>
            <a:lvl1pPr>
              <a:defRPr/>
            </a:lvl1pPr>
          </a:lstStyle>
          <a:p>
            <a:pPr>
              <a:defRPr/>
            </a:pPr>
            <a:fld id="{AF0E7805-B071-44AE-BB5D-7A4A28607CA3}" type="slidenum">
              <a:rPr lang="en-US"/>
              <a:pPr>
                <a:defRPr/>
              </a:pPr>
              <a:t>‹#›</a:t>
            </a:fld>
            <a:endParaRPr lang="en-US"/>
          </a:p>
        </p:txBody>
      </p:sp>
    </p:spTree>
    <p:extLst>
      <p:ext uri="{BB962C8B-B14F-4D97-AF65-F5344CB8AC3E}">
        <p14:creationId xmlns:p14="http://schemas.microsoft.com/office/powerpoint/2010/main" val="144851856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82019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390495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695246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3987294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solidFill>
                  <a:schemeClr val="accent1"/>
                </a:solidFill>
              </a:defRPr>
            </a:lvl1pPr>
          </a:lstStyle>
          <a:p>
            <a:pPr lvl="0"/>
            <a:endParaRPr lang="en-US" dirty="0"/>
          </a:p>
        </p:txBody>
      </p:sp>
      <p:sp>
        <p:nvSpPr>
          <p:cNvPr id="5"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1684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solidFill>
                  <a:schemeClr val="accent1"/>
                </a:solidFill>
              </a:defRPr>
            </a:lvl1pPr>
          </a:lstStyle>
          <a:p>
            <a:pPr lvl="0"/>
            <a:endParaRPr lang="en-US" dirty="0"/>
          </a:p>
        </p:txBody>
      </p:sp>
    </p:spTree>
    <p:extLst>
      <p:ext uri="{BB962C8B-B14F-4D97-AF65-F5344CB8AC3E}">
        <p14:creationId xmlns:p14="http://schemas.microsoft.com/office/powerpoint/2010/main" val="305054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 Maroo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1824492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936389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54401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solidFill>
                  <a:schemeClr val="accent1"/>
                </a:solidFill>
              </a:defRPr>
            </a:lvl1pPr>
          </a:lstStyle>
          <a:p>
            <a:endParaRPr lang="en-US"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01456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solidFill>
                  <a:schemeClr val="accent1"/>
                </a:solidFill>
              </a:defRPr>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9858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4" name="Rectangle"/>
          <p:cNvSpPr/>
          <p:nvPr userDrawn="1"/>
        </p:nvSpPr>
        <p:spPr>
          <a:xfrm>
            <a:off x="3253564" y="5422605"/>
            <a:ext cx="5433236" cy="988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562295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5" name="Rectangle"/>
          <p:cNvSpPr/>
          <p:nvPr userDrawn="1"/>
        </p:nvSpPr>
        <p:spPr>
          <a:xfrm>
            <a:off x="6028660" y="1616149"/>
            <a:ext cx="2658140" cy="4795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485057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in Title - Maroo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solidFill>
                  <a:schemeClr val="accent1"/>
                </a:solidFill>
              </a:defRPr>
            </a:lvl1pPr>
          </a:lstStyle>
          <a:p>
            <a:pPr lvl="0"/>
            <a:endParaRPr lang="en-US" dirty="0"/>
          </a:p>
        </p:txBody>
      </p:sp>
      <p:sp>
        <p:nvSpPr>
          <p:cNvPr id="5"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solidFill>
                  <a:schemeClr val="accent1"/>
                </a:solidFill>
              </a:defRPr>
            </a:lvl1pPr>
          </a:lstStyle>
          <a:p>
            <a:pPr lvl="0"/>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solidFill>
                  <a:schemeClr val="accent1"/>
                </a:solidFill>
              </a:defRPr>
            </a:lvl1pPr>
          </a:lstStyle>
          <a:p>
            <a:endParaRPr lang="en-US"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solidFill>
                  <a:schemeClr val="accent1"/>
                </a:solidFill>
              </a:defRPr>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4" name="Rectangle"/>
          <p:cNvSpPr/>
          <p:nvPr userDrawn="1"/>
        </p:nvSpPr>
        <p:spPr>
          <a:xfrm>
            <a:off x="3253564" y="5422605"/>
            <a:ext cx="5433236" cy="988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5" name="Rectangle"/>
          <p:cNvSpPr/>
          <p:nvPr userDrawn="1"/>
        </p:nvSpPr>
        <p:spPr>
          <a:xfrm>
            <a:off x="6028660" y="1616149"/>
            <a:ext cx="2658140" cy="4795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Title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accent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543492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solidFill>
                  <a:schemeClr val="accent1"/>
                </a:solidFill>
              </a:defRPr>
            </a:lvl1pPr>
          </a:lstStyle>
          <a:p>
            <a:pPr lvl="0"/>
            <a:endParaRPr lang="en-US" dirty="0"/>
          </a:p>
        </p:txBody>
      </p:sp>
      <p:sp>
        <p:nvSpPr>
          <p:cNvPr id="5"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solidFill>
                  <a:schemeClr val="accent1"/>
                </a:solidFill>
              </a:defRPr>
            </a:lvl1pPr>
          </a:lstStyle>
          <a:p>
            <a:pPr lvl="0"/>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solidFill>
                  <a:schemeClr val="accent1"/>
                </a:solidFill>
              </a:defRPr>
            </a:lvl1pPr>
          </a:lstStyle>
          <a:p>
            <a:endParaRPr lang="en-US"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solidFill>
                  <a:schemeClr val="accent1"/>
                </a:solidFill>
              </a:defRPr>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4" name="Rectangle"/>
          <p:cNvSpPr/>
          <p:nvPr userDrawn="1"/>
        </p:nvSpPr>
        <p:spPr>
          <a:xfrm>
            <a:off x="3253564" y="5422605"/>
            <a:ext cx="5433236" cy="988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5" name="Rectangle"/>
          <p:cNvSpPr/>
          <p:nvPr userDrawn="1"/>
        </p:nvSpPr>
        <p:spPr>
          <a:xfrm>
            <a:off x="6028660" y="1616149"/>
            <a:ext cx="2658140" cy="4795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in Title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410200"/>
            <a:ext cx="2667000" cy="990600"/>
          </a:xfrm>
          <a:prstGeom prst="rect">
            <a:avLst/>
          </a:prstGeom>
        </p:spPr>
        <p:txBody>
          <a:bodyPr/>
          <a:lstStyle>
            <a:lvl1pPr marL="0" indent="0" algn="l">
              <a:buNone/>
              <a:defRPr sz="16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buNone/>
              <a:defRPr sz="1600">
                <a:solidFill>
                  <a:schemeClr val="accent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lvl1pPr>
              <a:defRPr>
                <a:solidFill>
                  <a:schemeClr val="accent1"/>
                </a:solidFill>
              </a:defRPr>
            </a:lvl1pPr>
          </a:lstStyle>
          <a:p>
            <a:r>
              <a:rPr lang="en-US"/>
              <a:t>Click icon to add picture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3"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tx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Text/Content,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11" name="Picture Placeholder 1"/>
          <p:cNvSpPr>
            <a:spLocks noGrp="1"/>
          </p:cNvSpPr>
          <p:nvPr>
            <p:ph type="pic" sz="quarter" idx="10"/>
          </p:nvPr>
        </p:nvSpPr>
        <p:spPr>
          <a:xfrm>
            <a:off x="6018028" y="1604962"/>
            <a:ext cx="2668772" cy="4795837"/>
          </a:xfrm>
          <a:prstGeom prst="rect">
            <a:avLst/>
          </a:prstGeom>
        </p:spPr>
        <p:txBody>
          <a:bodyPr/>
          <a:lstStyle>
            <a:lvl1pPr>
              <a:defRPr>
                <a:solidFill>
                  <a:schemeClr val="accent1"/>
                </a:solidFill>
              </a:defRPr>
            </a:lvl1pPr>
          </a:lstStyle>
          <a:p>
            <a:endParaRPr lang="en-US" dirty="0"/>
          </a:p>
        </p:txBody>
      </p:sp>
      <p:sp>
        <p:nvSpPr>
          <p:cNvPr id="12"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Picture on Left,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Picture Placeholder 1"/>
          <p:cNvSpPr>
            <a:spLocks noGrp="1"/>
          </p:cNvSpPr>
          <p:nvPr>
            <p:ph type="pic" sz="quarter" idx="10"/>
          </p:nvPr>
        </p:nvSpPr>
        <p:spPr>
          <a:xfrm>
            <a:off x="457200" y="1604962"/>
            <a:ext cx="2668772" cy="4795837"/>
          </a:xfrm>
          <a:prstGeom prst="rect">
            <a:avLst/>
          </a:prstGeom>
        </p:spPr>
        <p:txBody>
          <a:bodyPr/>
          <a:lstStyle>
            <a:lvl1pPr>
              <a:defRPr>
                <a:solidFill>
                  <a:schemeClr val="accent1"/>
                </a:solidFill>
              </a:defRPr>
            </a:lvl1pPr>
          </a:lstStyle>
          <a:p>
            <a:endParaRPr lang="en-US" dirty="0"/>
          </a:p>
        </p:txBody>
      </p:sp>
      <p:sp>
        <p:nvSpPr>
          <p:cNvPr id="8" name="Content Placeholder 1"/>
          <p:cNvSpPr>
            <a:spLocks noGrp="1"/>
          </p:cNvSpPr>
          <p:nvPr>
            <p:ph idx="1"/>
          </p:nvPr>
        </p:nvSpPr>
        <p:spPr>
          <a:xfrm>
            <a:off x="324293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icture/Content, Text on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4" name="Content Placeholder 2"/>
          <p:cNvSpPr>
            <a:spLocks noGrp="1"/>
          </p:cNvSpPr>
          <p:nvPr>
            <p:ph sz="quarter" idx="10"/>
          </p:nvPr>
        </p:nvSpPr>
        <p:spPr>
          <a:xfrm>
            <a:off x="457201" y="1604963"/>
            <a:ext cx="5443870" cy="4795837"/>
          </a:xfrm>
          <a:prstGeom prst="rect">
            <a:avLst/>
          </a:prstGeom>
        </p:spPr>
        <p:txBody>
          <a:bodyPr/>
          <a:lstStyle>
            <a:lvl1pPr>
              <a:defRPr sz="2800">
                <a:solidFill>
                  <a:schemeClr val="accent1"/>
                </a:solidFill>
              </a:defRPr>
            </a:lvl1pPr>
          </a:lstStyle>
          <a:p>
            <a:pPr lvl="0"/>
            <a:endParaRPr lang="en-US" dirty="0"/>
          </a:p>
        </p:txBody>
      </p:sp>
      <p:sp>
        <p:nvSpPr>
          <p:cNvPr id="6" name="Content Placeholder 1"/>
          <p:cNvSpPr>
            <a:spLocks noGrp="1"/>
          </p:cNvSpPr>
          <p:nvPr>
            <p:ph idx="1"/>
          </p:nvPr>
        </p:nvSpPr>
        <p:spPr>
          <a:xfrm>
            <a:off x="6018028" y="1600200"/>
            <a:ext cx="2668772"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57200" y="1604963"/>
            <a:ext cx="8218488" cy="4806470"/>
          </a:xfrm>
          <a:prstGeom prst="rect">
            <a:avLst/>
          </a:prstGeom>
        </p:spPr>
        <p:txBody>
          <a:bodyPr/>
          <a:lstStyle>
            <a:lvl1pPr>
              <a:defRPr sz="2800">
                <a:solidFill>
                  <a:schemeClr val="accent1"/>
                </a:solidFill>
              </a:defRPr>
            </a:lvl1pPr>
          </a:lstStyle>
          <a:p>
            <a:pPr lvl="0"/>
            <a:endParaRPr lang="en-US" dirty="0"/>
          </a:p>
        </p:txBody>
      </p:sp>
      <p:sp>
        <p:nvSpPr>
          <p:cNvPr id="5"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7" name="Content Placeholder 2"/>
          <p:cNvSpPr>
            <a:spLocks noGrp="1"/>
          </p:cNvSpPr>
          <p:nvPr>
            <p:ph sz="quarter" idx="11"/>
          </p:nvPr>
        </p:nvSpPr>
        <p:spPr>
          <a:xfrm>
            <a:off x="457200" y="1604963"/>
            <a:ext cx="5443870" cy="4806470"/>
          </a:xfrm>
          <a:prstGeom prst="rect">
            <a:avLst/>
          </a:prstGeom>
        </p:spPr>
        <p:txBody>
          <a:bodyPr/>
          <a:lstStyle>
            <a:lvl1pPr>
              <a:defRPr sz="2800">
                <a:solidFill>
                  <a:schemeClr val="accent1"/>
                </a:solidFill>
              </a:defRPr>
            </a:lvl1pPr>
          </a:lstStyle>
          <a:p>
            <a:pPr lvl="0"/>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icture, Text Bottom Right">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solidFill>
                  <a:schemeClr val="accent1"/>
                </a:solidFill>
              </a:defRPr>
            </a:lvl1pPr>
          </a:lstStyle>
          <a:p>
            <a:pPr lvl="0"/>
            <a:endParaRPr lang="en-US" dirty="0"/>
          </a:p>
        </p:txBody>
      </p:sp>
      <p:sp>
        <p:nvSpPr>
          <p:cNvPr id="5" name="Text Placeholder 1"/>
          <p:cNvSpPr>
            <a:spLocks noGrp="1"/>
          </p:cNvSpPr>
          <p:nvPr>
            <p:ph type="body" sz="quarter" idx="11"/>
          </p:nvPr>
        </p:nvSpPr>
        <p:spPr>
          <a:xfrm>
            <a:off x="3252788" y="5422900"/>
            <a:ext cx="5434012" cy="989013"/>
          </a:xfrm>
          <a:prstGeom prst="rect">
            <a:avLst/>
          </a:prstGeom>
        </p:spPr>
        <p:txBody>
          <a:bodyPr anchor="t"/>
          <a:lstStyle>
            <a:lvl1pPr marL="0" indent="0" algn="l">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icture, Text Bottom Full">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0" y="1604963"/>
            <a:ext cx="8675688" cy="3498665"/>
          </a:xfrm>
          <a:prstGeom prst="rect">
            <a:avLst/>
          </a:prstGeom>
        </p:spPr>
        <p:txBody>
          <a:bodyPr/>
          <a:lstStyle>
            <a:lvl1pPr>
              <a:defRPr sz="2800"/>
            </a:lvl1pPr>
          </a:lstStyle>
          <a:p>
            <a:pPr lvl="0"/>
            <a:endParaRPr lang="en-US" dirty="0"/>
          </a:p>
        </p:txBody>
      </p:sp>
      <p:sp>
        <p:nvSpPr>
          <p:cNvPr id="5" name="Text Placeholder 1"/>
          <p:cNvSpPr>
            <a:spLocks noGrp="1"/>
          </p:cNvSpPr>
          <p:nvPr>
            <p:ph type="body" sz="quarter" idx="11"/>
          </p:nvPr>
        </p:nvSpPr>
        <p:spPr>
          <a:xfrm>
            <a:off x="457200" y="5422900"/>
            <a:ext cx="8229600" cy="989013"/>
          </a:xfrm>
          <a:prstGeom prst="rect">
            <a:avLst/>
          </a:prstGeom>
        </p:spPr>
        <p:txBody>
          <a:bodyPr anchor="t"/>
          <a:lstStyle>
            <a:lvl1pPr marL="0" indent="0" algn="r">
              <a:buNone/>
              <a:defRPr sz="2800" b="0">
                <a:solidFill>
                  <a:schemeClr val="accent1"/>
                </a:solidFill>
              </a:defRPr>
            </a:lvl1pPr>
          </a:lstStyle>
          <a:p>
            <a:pPr lvl="0"/>
            <a:r>
              <a:rPr lang="en-US" dirty="0"/>
              <a:t>Click to edit Master text styles</a:t>
            </a:r>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3"/>
            <a:ext cx="8686800" cy="3498666"/>
          </a:xfrm>
          <a:prstGeom prst="rect">
            <a:avLst/>
          </a:prstGeom>
        </p:spPr>
        <p:txBody>
          <a:bodyPr/>
          <a:lstStyle>
            <a:lvl1pPr>
              <a:defRPr sz="2800">
                <a:solidFill>
                  <a:schemeClr val="accent1"/>
                </a:solidFill>
              </a:defRPr>
            </a:lvl1pPr>
          </a:lstStyle>
          <a:p>
            <a:endParaRPr lang="en-US" dirty="0"/>
          </a:p>
        </p:txBody>
      </p:sp>
      <p:sp>
        <p:nvSpPr>
          <p:cNvPr id="6"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icture Full">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0" y="1604962"/>
            <a:ext cx="8686800" cy="4795837"/>
          </a:xfrm>
          <a:prstGeom prst="rect">
            <a:avLst/>
          </a:prstGeom>
        </p:spPr>
        <p:txBody>
          <a:bodyPr/>
          <a:lstStyle>
            <a:lvl1pPr>
              <a:defRPr sz="2800">
                <a:solidFill>
                  <a:schemeClr val="accent1"/>
                </a:solidFill>
              </a:defRPr>
            </a:lvl1pPr>
          </a:lstStyle>
          <a:p>
            <a:endParaRPr lang="en-US" dirty="0"/>
          </a:p>
        </p:txBody>
      </p:sp>
      <p:sp>
        <p:nvSpPr>
          <p:cNvPr id="4"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bout NAF">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84"/>
            <a:ext cx="9144000" cy="1362516"/>
          </a:xfrm>
          <a:prstGeom prst="rect">
            <a:avLst/>
          </a:prstGeom>
        </p:spPr>
      </p:pic>
      <p:sp>
        <p:nvSpPr>
          <p:cNvPr id="6" name="Content Placeholder 1"/>
          <p:cNvSpPr>
            <a:spLocks noGrp="1"/>
          </p:cNvSpPr>
          <p:nvPr>
            <p:ph idx="1"/>
          </p:nvPr>
        </p:nvSpPr>
        <p:spPr>
          <a:xfrm>
            <a:off x="457200" y="1600200"/>
            <a:ext cx="822960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Text/Picture, Call Out Bottom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tx1"/>
                </a:solidFill>
              </a:defRPr>
            </a:lvl1pPr>
          </a:lstStyle>
          <a:p>
            <a:r>
              <a:rPr lang="en-US" dirty="0"/>
              <a:t>Click to edit Master title style</a:t>
            </a:r>
          </a:p>
        </p:txBody>
      </p:sp>
      <p:sp>
        <p:nvSpPr>
          <p:cNvPr id="4" name="Rectangle"/>
          <p:cNvSpPr/>
          <p:nvPr userDrawn="1"/>
        </p:nvSpPr>
        <p:spPr>
          <a:xfrm>
            <a:off x="3253564" y="5422605"/>
            <a:ext cx="5433236" cy="988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3252788" y="5422900"/>
            <a:ext cx="5434012" cy="989013"/>
          </a:xfrm>
          <a:prstGeom prst="rect">
            <a:avLst/>
          </a:prstGeom>
        </p:spPr>
        <p:txBody>
          <a:bodyPr anchor="ctr"/>
          <a:lstStyle>
            <a:lvl1pPr marL="0" indent="0" algn="ctr">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8229600" cy="3503428"/>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Text/Content, Text Call Out Right 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1628"/>
          </a:xfrm>
          <a:prstGeom prst="rect">
            <a:avLst/>
          </a:prstGeom>
        </p:spPr>
        <p:txBody>
          <a:bodyPr/>
          <a:lstStyle>
            <a:lvl1pPr>
              <a:defRPr sz="3200">
                <a:solidFill>
                  <a:schemeClr val="accent1"/>
                </a:solidFill>
              </a:defRPr>
            </a:lvl1pPr>
          </a:lstStyle>
          <a:p>
            <a:r>
              <a:rPr lang="en-US" dirty="0"/>
              <a:t>Click to edit Master title style</a:t>
            </a:r>
          </a:p>
        </p:txBody>
      </p:sp>
      <p:sp>
        <p:nvSpPr>
          <p:cNvPr id="5" name="Rectangle"/>
          <p:cNvSpPr/>
          <p:nvPr userDrawn="1"/>
        </p:nvSpPr>
        <p:spPr>
          <a:xfrm>
            <a:off x="6028660" y="1616149"/>
            <a:ext cx="2658140" cy="47952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6028660" y="1616150"/>
            <a:ext cx="2658140" cy="4795764"/>
          </a:xfrm>
          <a:prstGeom prst="rect">
            <a:avLst/>
          </a:prstGeom>
        </p:spPr>
        <p:txBody>
          <a:bodyPr anchor="t"/>
          <a:lstStyle>
            <a:lvl1pPr marL="0" indent="0" algn="l">
              <a:buNone/>
              <a:defRPr sz="2000" b="1">
                <a:solidFill>
                  <a:schemeClr val="bg1"/>
                </a:solidFill>
              </a:defRPr>
            </a:lvl1pPr>
          </a:lstStyle>
          <a:p>
            <a:pPr lvl="0"/>
            <a:r>
              <a:rPr lang="en-US" dirty="0"/>
              <a:t>Click to edit Master text styles</a:t>
            </a:r>
          </a:p>
        </p:txBody>
      </p:sp>
      <p:sp>
        <p:nvSpPr>
          <p:cNvPr id="8" name="Content Placeholder 1"/>
          <p:cNvSpPr>
            <a:spLocks noGrp="1"/>
          </p:cNvSpPr>
          <p:nvPr>
            <p:ph idx="1"/>
          </p:nvPr>
        </p:nvSpPr>
        <p:spPr>
          <a:xfrm>
            <a:off x="457200" y="1600200"/>
            <a:ext cx="5443870" cy="4800600"/>
          </a:xfrm>
          <a:prstGeom prst="rect">
            <a:avLst/>
          </a:prstGeom>
        </p:spPr>
        <p:txBody>
          <a:bodyPr/>
          <a:lstStyle>
            <a:lvl1pPr marL="339725" indent="-339725">
              <a:buFont typeface="Arial" pitchFamily="34" charset="0"/>
              <a:buChar char="•"/>
              <a:defRPr sz="2800">
                <a:solidFill>
                  <a:schemeClr val="accent1"/>
                </a:solidFill>
                <a:latin typeface="Arial" pitchFamily="34" charset="0"/>
                <a:cs typeface="Arial" pitchFamily="34" charset="0"/>
              </a:defRPr>
            </a:lvl1pPr>
            <a:lvl2pPr marL="742950" indent="-285750">
              <a:buFont typeface="Arial" pitchFamily="34" charset="0"/>
              <a:buChar cha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marL="1249363" indent="-228600">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3"/>
            <a:r>
              <a:rPr lang="en-US" dirty="0"/>
              <a:t>Third level</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3393566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Main Title - Green">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9" name="Rectangle"/>
          <p:cNvSpPr/>
          <p:nvPr userDrawn="1"/>
        </p:nvSpPr>
        <p:spPr>
          <a:xfrm>
            <a:off x="0" y="1605517"/>
            <a:ext cx="8686800" cy="35300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in Title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p>
            <a:r>
              <a:rPr lang="en-US" dirty="0"/>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9227" y="377604"/>
            <a:ext cx="1898034" cy="701688"/>
          </a:xfrm>
          <a:prstGeom prst="rect">
            <a:avLst/>
          </a:prstGeom>
        </p:spPr>
      </p:pic>
    </p:spTree>
    <p:extLst>
      <p:ext uri="{BB962C8B-B14F-4D97-AF65-F5344CB8AC3E}">
        <p14:creationId xmlns:p14="http://schemas.microsoft.com/office/powerpoint/2010/main" val="4025647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Main Title - Phot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8253"/>
            <a:ext cx="5486400" cy="957147"/>
          </a:xfrm>
          <a:prstGeom prst="rect">
            <a:avLst/>
          </a:prstGeom>
        </p:spPr>
        <p:txBody>
          <a:bodyPr anchor="t"/>
          <a:lstStyle>
            <a:lvl1pPr algn="l">
              <a:defRPr sz="3200" b="1">
                <a:solidFill>
                  <a:schemeClr val="accent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57200" y="5410200"/>
            <a:ext cx="5443870" cy="990600"/>
          </a:xfrm>
          <a:prstGeom prst="rect">
            <a:avLst/>
          </a:prstGeom>
        </p:spPr>
        <p:txBody>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0"/>
          </p:nvPr>
        </p:nvSpPr>
        <p:spPr>
          <a:xfrm>
            <a:off x="6019800" y="5408612"/>
            <a:ext cx="2666999" cy="992187"/>
          </a:xfrm>
          <a:prstGeom prst="rect">
            <a:avLst/>
          </a:prstGeom>
        </p:spPr>
        <p:txBody>
          <a:bodyPr/>
          <a:lstStyle>
            <a:lvl1pPr marL="0" indent="0" algn="r">
              <a:buNone/>
              <a:defRPr sz="2000">
                <a:solidFill>
                  <a:schemeClr val="tx1"/>
                </a:solidFill>
                <a:latin typeface="Arial" pitchFamily="34" charset="0"/>
                <a:cs typeface="Arial" pitchFamily="34" charset="0"/>
              </a:defRPr>
            </a:lvl1pPr>
          </a:lstStyle>
          <a:p>
            <a:pPr lvl="0"/>
            <a:r>
              <a:rPr lang="en-US"/>
              <a:t>Click to edit Master text styles</a:t>
            </a:r>
          </a:p>
        </p:txBody>
      </p:sp>
      <p:sp>
        <p:nvSpPr>
          <p:cNvPr id="5" name="Picture Placeholder 4"/>
          <p:cNvSpPr>
            <a:spLocks noGrp="1"/>
          </p:cNvSpPr>
          <p:nvPr>
            <p:ph type="pic" sz="quarter" idx="11"/>
          </p:nvPr>
        </p:nvSpPr>
        <p:spPr>
          <a:xfrm>
            <a:off x="0" y="1604962"/>
            <a:ext cx="8686800" cy="3498665"/>
          </a:xfrm>
          <a:prstGeom prst="rect">
            <a:avLst/>
          </a:prstGeom>
        </p:spPr>
        <p:txBody>
          <a:body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theme" Target="../theme/theme1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9" Type="http://schemas.openxmlformats.org/officeDocument/2006/relationships/slideLayout" Target="../slideLayouts/slideLayout158.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42" Type="http://schemas.openxmlformats.org/officeDocument/2006/relationships/slideLayout" Target="../slideLayouts/slideLayout161.xml"/><Relationship Id="rId47" Type="http://schemas.openxmlformats.org/officeDocument/2006/relationships/slideLayout" Target="../slideLayouts/slideLayout166.xml"/><Relationship Id="rId50" Type="http://schemas.openxmlformats.org/officeDocument/2006/relationships/slideLayout" Target="../slideLayouts/slideLayout169.xml"/><Relationship Id="rId55" Type="http://schemas.openxmlformats.org/officeDocument/2006/relationships/slideLayout" Target="../slideLayouts/slideLayout174.xml"/><Relationship Id="rId63" Type="http://schemas.openxmlformats.org/officeDocument/2006/relationships/slideLayout" Target="../slideLayouts/slideLayout18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9" Type="http://schemas.openxmlformats.org/officeDocument/2006/relationships/slideLayout" Target="../slideLayouts/slideLayout148.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40" Type="http://schemas.openxmlformats.org/officeDocument/2006/relationships/slideLayout" Target="../slideLayouts/slideLayout159.xml"/><Relationship Id="rId45" Type="http://schemas.openxmlformats.org/officeDocument/2006/relationships/slideLayout" Target="../slideLayouts/slideLayout164.xml"/><Relationship Id="rId53" Type="http://schemas.openxmlformats.org/officeDocument/2006/relationships/slideLayout" Target="../slideLayouts/slideLayout172.xml"/><Relationship Id="rId58" Type="http://schemas.openxmlformats.org/officeDocument/2006/relationships/slideLayout" Target="../slideLayouts/slideLayout177.xml"/><Relationship Id="rId66" Type="http://schemas.openxmlformats.org/officeDocument/2006/relationships/slideLayout" Target="../slideLayouts/slideLayout185.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49" Type="http://schemas.openxmlformats.org/officeDocument/2006/relationships/slideLayout" Target="../slideLayouts/slideLayout168.xml"/><Relationship Id="rId57" Type="http://schemas.openxmlformats.org/officeDocument/2006/relationships/slideLayout" Target="../slideLayouts/slideLayout176.xml"/><Relationship Id="rId61" Type="http://schemas.openxmlformats.org/officeDocument/2006/relationships/slideLayout" Target="../slideLayouts/slideLayout180.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4" Type="http://schemas.openxmlformats.org/officeDocument/2006/relationships/slideLayout" Target="../slideLayouts/slideLayout163.xml"/><Relationship Id="rId52" Type="http://schemas.openxmlformats.org/officeDocument/2006/relationships/slideLayout" Target="../slideLayouts/slideLayout171.xml"/><Relationship Id="rId60" Type="http://schemas.openxmlformats.org/officeDocument/2006/relationships/slideLayout" Target="../slideLayouts/slideLayout179.xml"/><Relationship Id="rId65" Type="http://schemas.openxmlformats.org/officeDocument/2006/relationships/slideLayout" Target="../slideLayouts/slideLayout184.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 Id="rId43" Type="http://schemas.openxmlformats.org/officeDocument/2006/relationships/slideLayout" Target="../slideLayouts/slideLayout162.xml"/><Relationship Id="rId48" Type="http://schemas.openxmlformats.org/officeDocument/2006/relationships/slideLayout" Target="../slideLayouts/slideLayout167.xml"/><Relationship Id="rId56" Type="http://schemas.openxmlformats.org/officeDocument/2006/relationships/slideLayout" Target="../slideLayouts/slideLayout175.xml"/><Relationship Id="rId64" Type="http://schemas.openxmlformats.org/officeDocument/2006/relationships/slideLayout" Target="../slideLayouts/slideLayout183.xml"/><Relationship Id="rId8" Type="http://schemas.openxmlformats.org/officeDocument/2006/relationships/slideLayout" Target="../slideLayouts/slideLayout127.xml"/><Relationship Id="rId51" Type="http://schemas.openxmlformats.org/officeDocument/2006/relationships/slideLayout" Target="../slideLayouts/slideLayout170.xml"/><Relationship Id="rId3" Type="http://schemas.openxmlformats.org/officeDocument/2006/relationships/slideLayout" Target="../slideLayouts/slideLayout122.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slideLayout" Target="../slideLayouts/slideLayout157.xml"/><Relationship Id="rId46" Type="http://schemas.openxmlformats.org/officeDocument/2006/relationships/slideLayout" Target="../slideLayouts/slideLayout165.xml"/><Relationship Id="rId59" Type="http://schemas.openxmlformats.org/officeDocument/2006/relationships/slideLayout" Target="../slideLayouts/slideLayout178.xml"/><Relationship Id="rId67" Type="http://schemas.openxmlformats.org/officeDocument/2006/relationships/theme" Target="../theme/theme11.xml"/><Relationship Id="rId20" Type="http://schemas.openxmlformats.org/officeDocument/2006/relationships/slideLayout" Target="../slideLayouts/slideLayout139.xml"/><Relationship Id="rId41" Type="http://schemas.openxmlformats.org/officeDocument/2006/relationships/slideLayout" Target="../slideLayouts/slideLayout160.xml"/><Relationship Id="rId54" Type="http://schemas.openxmlformats.org/officeDocument/2006/relationships/slideLayout" Target="../slideLayouts/slideLayout173.xml"/><Relationship Id="rId62"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p:nvSpPr>
        <p:spPr>
          <a:xfrm>
            <a:off x="457200" y="457200"/>
            <a:ext cx="2667000"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6019800"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3243072"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p:cNvSpPr/>
          <p:nvPr/>
        </p:nvSpPr>
        <p:spPr>
          <a:xfrm>
            <a:off x="457200" y="533400"/>
            <a:ext cx="8220456" cy="457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299659"/>
      </p:ext>
    </p:extLst>
  </p:cSld>
  <p:clrMap bg1="lt1" tx1="dk1" bg2="lt2" tx2="dk2" accent1="accent1" accent2="accent2" accent3="accent3" accent4="accent4" accent5="accent5" accent6="accent6" hlink="hlink" folHlink="folHlink"/>
  <p:sldLayoutIdLst>
    <p:sldLayoutId id="2147483733" r:id="rId1"/>
    <p:sldLayoutId id="2147483846" r:id="rId2"/>
    <p:sldLayoutId id="2147483845" r:id="rId3"/>
    <p:sldLayoutId id="2147483844" r:id="rId4"/>
    <p:sldLayoutId id="2147483843" r:id="rId5"/>
    <p:sldLayoutId id="2147483950" r:id="rId6"/>
    <p:sldLayoutId id="2147483842" r:id="rId7"/>
    <p:sldLayoutId id="2147483996" r:id="rId8"/>
    <p:sldLayoutId id="2147483945" r:id="rId9"/>
    <p:sldLayoutId id="2147483862" r:id="rId10"/>
    <p:sldLayoutId id="2147483994" r:id="rId11"/>
    <p:sldLayoutId id="2147484001" r:id="rId12"/>
    <p:sldLayoutId id="2147484000" r:id="rId13"/>
    <p:sldLayoutId id="2147484004" r:id="rId14"/>
    <p:sldLayoutId id="214748400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Grid Right" hidden="1"/>
          <p:cNvSpPr/>
          <p:nvPr/>
        </p:nvSpPr>
        <p:spPr>
          <a:xfrm>
            <a:off x="6019800" y="457200"/>
            <a:ext cx="2657475"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Grid Center" hidden="1"/>
          <p:cNvSpPr/>
          <p:nvPr/>
        </p:nvSpPr>
        <p:spPr>
          <a:xfrm>
            <a:off x="3243263" y="457200"/>
            <a:ext cx="2657475"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Grid Inside" hidden="1"/>
          <p:cNvSpPr/>
          <p:nvPr/>
        </p:nvSpPr>
        <p:spPr>
          <a:xfrm>
            <a:off x="0" y="1600200"/>
            <a:ext cx="8677275"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Grid Middle" hidden="1"/>
          <p:cNvSpPr/>
          <p:nvPr/>
        </p:nvSpPr>
        <p:spPr>
          <a:xfrm>
            <a:off x="457200" y="1295400"/>
            <a:ext cx="8220075"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Grid Bar" hidden="1"/>
          <p:cNvSpPr/>
          <p:nvPr/>
        </p:nvSpPr>
        <p:spPr>
          <a:xfrm>
            <a:off x="457200" y="533400"/>
            <a:ext cx="8220075"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00831158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95" r:id="rId15"/>
  </p:sldLayoutIdLst>
  <p:txStyles>
    <p:titleStyle>
      <a:lvl1pPr algn="l"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p:nvSpPr>
        <p:spPr>
          <a:xfrm>
            <a:off x="457200" y="457200"/>
            <a:ext cx="2667000"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6019800"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3243072"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p:cNvSpPr/>
          <p:nvPr/>
        </p:nvSpPr>
        <p:spPr>
          <a:xfrm>
            <a:off x="457200" y="533400"/>
            <a:ext cx="8220456" cy="457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58764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 id="2147484050" r:id="rId43"/>
    <p:sldLayoutId id="2147484051" r:id="rId44"/>
    <p:sldLayoutId id="2147484052" r:id="rId45"/>
    <p:sldLayoutId id="2147484053" r:id="rId46"/>
    <p:sldLayoutId id="2147484054" r:id="rId47"/>
    <p:sldLayoutId id="2147484055" r:id="rId48"/>
    <p:sldLayoutId id="2147484056" r:id="rId49"/>
    <p:sldLayoutId id="2147484057" r:id="rId50"/>
    <p:sldLayoutId id="2147484058" r:id="rId51"/>
    <p:sldLayoutId id="2147484059" r:id="rId52"/>
    <p:sldLayoutId id="2147484060" r:id="rId53"/>
    <p:sldLayoutId id="2147484061" r:id="rId54"/>
    <p:sldLayoutId id="2147484062" r:id="rId55"/>
    <p:sldLayoutId id="2147484063" r:id="rId56"/>
    <p:sldLayoutId id="2147484064" r:id="rId57"/>
    <p:sldLayoutId id="2147484065" r:id="rId58"/>
    <p:sldLayoutId id="2147484066" r:id="rId59"/>
    <p:sldLayoutId id="2147484067" r:id="rId60"/>
    <p:sldLayoutId id="2147484068" r:id="rId61"/>
    <p:sldLayoutId id="2147484069" r:id="rId62"/>
    <p:sldLayoutId id="2147484070" r:id="rId63"/>
    <p:sldLayoutId id="2147484071" r:id="rId64"/>
    <p:sldLayoutId id="2147484072" r:id="rId65"/>
    <p:sldLayoutId id="2147484073" r:id="rId6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p:nvSpPr>
        <p:spPr>
          <a:xfrm>
            <a:off x="457200" y="457200"/>
            <a:ext cx="2667000"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6019800"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3243072"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p:cNvSpPr/>
          <p:nvPr/>
        </p:nvSpPr>
        <p:spPr>
          <a:xfrm>
            <a:off x="457200" y="533400"/>
            <a:ext cx="8220456" cy="457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542726"/>
      </p:ext>
    </p:extLst>
  </p:cSld>
  <p:clrMap bg1="lt1" tx1="dk1" bg2="lt2" tx2="dk2" accent1="accent1" accent2="accent2" accent3="accent3" accent4="accent4" accent5="accent5" accent6="accent6" hlink="hlink" folHlink="folHlink"/>
  <p:sldLayoutIdLst>
    <p:sldLayoutId id="2147483848" r:id="rId1"/>
    <p:sldLayoutId id="2147483944" r:id="rId2"/>
    <p:sldLayoutId id="2147483946" r:id="rId3"/>
    <p:sldLayoutId id="2147483947" r:id="rId4"/>
    <p:sldLayoutId id="2147483948" r:id="rId5"/>
    <p:sldLayoutId id="2147483949" r:id="rId6"/>
    <p:sldLayoutId id="2147483853" r:id="rId7"/>
    <p:sldLayoutId id="214748386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p:nvSpPr>
        <p:spPr>
          <a:xfrm>
            <a:off x="457200" y="457200"/>
            <a:ext cx="2667000"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6019800"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3243072"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p:cNvSpPr/>
          <p:nvPr/>
        </p:nvSpPr>
        <p:spPr>
          <a:xfrm>
            <a:off x="457200" y="533400"/>
            <a:ext cx="8220456" cy="457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464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5" r:id="rId4"/>
    <p:sldLayoutId id="2147483786" r:id="rId5"/>
    <p:sldLayoutId id="2147483787" r:id="rId6"/>
    <p:sldLayoutId id="214748378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id Right" hidden="1"/>
          <p:cNvSpPr/>
          <p:nvPr/>
        </p:nvSpPr>
        <p:spPr>
          <a:xfrm>
            <a:off x="6019800"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id Center" hidden="1"/>
          <p:cNvSpPr/>
          <p:nvPr/>
        </p:nvSpPr>
        <p:spPr>
          <a:xfrm>
            <a:off x="3243072"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id Inside"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id Middle"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id Bar" hidden="1"/>
          <p:cNvSpPr/>
          <p:nvPr/>
        </p:nvSpPr>
        <p:spPr>
          <a:xfrm>
            <a:off x="457200" y="533400"/>
            <a:ext cx="8220456"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lor Bar"/>
          <p:cNvSpPr/>
          <p:nvPr/>
        </p:nvSpPr>
        <p:spPr>
          <a:xfrm flipV="1">
            <a:off x="454914" y="1199213"/>
            <a:ext cx="8229600" cy="9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Tree>
    <p:extLst>
      <p:ext uri="{BB962C8B-B14F-4D97-AF65-F5344CB8AC3E}">
        <p14:creationId xmlns:p14="http://schemas.microsoft.com/office/powerpoint/2010/main" val="1866061043"/>
      </p:ext>
    </p:extLst>
  </p:cSld>
  <p:clrMap bg1="lt1" tx1="dk1" bg2="lt2" tx2="dk2" accent1="accent1" accent2="accent2" accent3="accent3" accent4="accent4" accent5="accent5" accent6="accent6" hlink="hlink" folHlink="folHlink"/>
  <p:sldLayoutIdLst>
    <p:sldLayoutId id="2147483758" r:id="rId1"/>
    <p:sldLayoutId id="2147483764" r:id="rId2"/>
    <p:sldLayoutId id="2147483765" r:id="rId3"/>
    <p:sldLayoutId id="2147483768" r:id="rId4"/>
    <p:sldLayoutId id="2147483772" r:id="rId5"/>
    <p:sldLayoutId id="2147483774" r:id="rId6"/>
    <p:sldLayoutId id="2147483770" r:id="rId7"/>
    <p:sldLayoutId id="2147483777" r:id="rId8"/>
    <p:sldLayoutId id="2147483771" r:id="rId9"/>
    <p:sldLayoutId id="2147483773" r:id="rId10"/>
    <p:sldLayoutId id="2147483767" r:id="rId11"/>
    <p:sldLayoutId id="2147483769" r:id="rId12"/>
    <p:sldLayoutId id="2147484006" r:id="rId13"/>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id Right" hidden="1"/>
          <p:cNvSpPr/>
          <p:nvPr/>
        </p:nvSpPr>
        <p:spPr>
          <a:xfrm>
            <a:off x="6019800"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id Center" hidden="1"/>
          <p:cNvSpPr/>
          <p:nvPr/>
        </p:nvSpPr>
        <p:spPr>
          <a:xfrm>
            <a:off x="3243072"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id Inside"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id Middle"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id Bar" hidden="1"/>
          <p:cNvSpPr/>
          <p:nvPr/>
        </p:nvSpPr>
        <p:spPr>
          <a:xfrm>
            <a:off x="457200" y="533400"/>
            <a:ext cx="8220456"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Bar"/>
          <p:cNvSpPr/>
          <p:nvPr/>
        </p:nvSpPr>
        <p:spPr>
          <a:xfrm flipV="1">
            <a:off x="454914" y="1199213"/>
            <a:ext cx="8229600" cy="9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Tree>
    <p:extLst>
      <p:ext uri="{BB962C8B-B14F-4D97-AF65-F5344CB8AC3E}">
        <p14:creationId xmlns:p14="http://schemas.microsoft.com/office/powerpoint/2010/main" val="405311727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8" r:id="rId6"/>
    <p:sldLayoutId id="2147483796" r:id="rId7"/>
    <p:sldLayoutId id="2147483797" r:id="rId8"/>
    <p:sldLayoutId id="2147483799" r:id="rId9"/>
    <p:sldLayoutId id="2147483800" r:id="rId10"/>
    <p:sldLayoutId id="2147483801" r:id="rId11"/>
    <p:sldLayoutId id="2147483802" r:id="rId12"/>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id Right" hidden="1"/>
          <p:cNvSpPr/>
          <p:nvPr/>
        </p:nvSpPr>
        <p:spPr>
          <a:xfrm>
            <a:off x="6019800"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id Center" hidden="1"/>
          <p:cNvSpPr/>
          <p:nvPr/>
        </p:nvSpPr>
        <p:spPr>
          <a:xfrm>
            <a:off x="3243072"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id Inside"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id Middle"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id Bar" hidden="1"/>
          <p:cNvSpPr/>
          <p:nvPr/>
        </p:nvSpPr>
        <p:spPr>
          <a:xfrm>
            <a:off x="457200" y="533400"/>
            <a:ext cx="8220456"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Bar"/>
          <p:cNvSpPr/>
          <p:nvPr/>
        </p:nvSpPr>
        <p:spPr>
          <a:xfrm flipV="1">
            <a:off x="454914" y="1199213"/>
            <a:ext cx="8229600" cy="9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Tree>
    <p:extLst>
      <p:ext uri="{BB962C8B-B14F-4D97-AF65-F5344CB8AC3E}">
        <p14:creationId xmlns:p14="http://schemas.microsoft.com/office/powerpoint/2010/main" val="186213177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id Right" hidden="1"/>
          <p:cNvSpPr/>
          <p:nvPr/>
        </p:nvSpPr>
        <p:spPr>
          <a:xfrm>
            <a:off x="6019800"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id Center" hidden="1"/>
          <p:cNvSpPr/>
          <p:nvPr/>
        </p:nvSpPr>
        <p:spPr>
          <a:xfrm>
            <a:off x="3243072"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id Inside"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id Middle"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id Bar" hidden="1"/>
          <p:cNvSpPr/>
          <p:nvPr/>
        </p:nvSpPr>
        <p:spPr>
          <a:xfrm>
            <a:off x="457200" y="533400"/>
            <a:ext cx="8220456"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Bar"/>
          <p:cNvSpPr/>
          <p:nvPr/>
        </p:nvSpPr>
        <p:spPr>
          <a:xfrm flipV="1">
            <a:off x="454914" y="1199213"/>
            <a:ext cx="8229600" cy="96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Tree>
    <p:extLst>
      <p:ext uri="{BB962C8B-B14F-4D97-AF65-F5344CB8AC3E}">
        <p14:creationId xmlns:p14="http://schemas.microsoft.com/office/powerpoint/2010/main" val="1603252186"/>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Grid Left" hidden="1"/>
          <p:cNvSpPr/>
          <p:nvPr/>
        </p:nvSpPr>
        <p:spPr>
          <a:xfrm>
            <a:off x="457200" y="457200"/>
            <a:ext cx="2667000"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id Right" hidden="1"/>
          <p:cNvSpPr/>
          <p:nvPr/>
        </p:nvSpPr>
        <p:spPr>
          <a:xfrm>
            <a:off x="6019800"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id Center" hidden="1"/>
          <p:cNvSpPr/>
          <p:nvPr/>
        </p:nvSpPr>
        <p:spPr>
          <a:xfrm>
            <a:off x="3243072" y="457200"/>
            <a:ext cx="2657856" cy="59436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id Inside"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id Middle"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id Bar" hidden="1"/>
          <p:cNvSpPr/>
          <p:nvPr/>
        </p:nvSpPr>
        <p:spPr>
          <a:xfrm>
            <a:off x="457200" y="533400"/>
            <a:ext cx="8220456" cy="457200"/>
          </a:xfrm>
          <a:prstGeom prst="rect">
            <a:avLst/>
          </a:prstGeom>
          <a:noFill/>
          <a:ln w="31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Bar"/>
          <p:cNvSpPr/>
          <p:nvPr/>
        </p:nvSpPr>
        <p:spPr>
          <a:xfrm flipV="1">
            <a:off x="454914" y="1199213"/>
            <a:ext cx="8229600" cy="961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lgn="ctr"/>
            <a:endParaRPr lang="en-US"/>
          </a:p>
        </p:txBody>
      </p:sp>
    </p:spTree>
    <p:extLst>
      <p:ext uri="{BB962C8B-B14F-4D97-AF65-F5344CB8AC3E}">
        <p14:creationId xmlns:p14="http://schemas.microsoft.com/office/powerpoint/2010/main" val="1257115690"/>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p:nvSpPr>
        <p:spPr>
          <a:xfrm>
            <a:off x="457200" y="457200"/>
            <a:ext cx="2667000"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hidden="1"/>
          <p:cNvSpPr/>
          <p:nvPr/>
        </p:nvSpPr>
        <p:spPr>
          <a:xfrm>
            <a:off x="6019800"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hidden="1"/>
          <p:cNvSpPr/>
          <p:nvPr/>
        </p:nvSpPr>
        <p:spPr>
          <a:xfrm>
            <a:off x="3243072" y="457200"/>
            <a:ext cx="2657856" cy="59436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hidden="1"/>
          <p:cNvSpPr/>
          <p:nvPr/>
        </p:nvSpPr>
        <p:spPr>
          <a:xfrm>
            <a:off x="0" y="1600200"/>
            <a:ext cx="8677656" cy="3505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hidden="1"/>
          <p:cNvSpPr/>
          <p:nvPr/>
        </p:nvSpPr>
        <p:spPr>
          <a:xfrm>
            <a:off x="457200" y="1295400"/>
            <a:ext cx="8220456" cy="41148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hidden="1"/>
          <p:cNvSpPr/>
          <p:nvPr/>
        </p:nvSpPr>
        <p:spPr>
          <a:xfrm>
            <a:off x="457200" y="533400"/>
            <a:ext cx="8220456" cy="457200"/>
          </a:xfrm>
          <a:prstGeom prst="rect">
            <a:avLst/>
          </a:prstGeom>
          <a:noFill/>
          <a:ln w="31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69778345"/>
      </p:ext>
    </p:extLst>
  </p:cSld>
  <p:clrMap bg1="lt1" tx1="dk1" bg2="lt2" tx2="dk2" accent1="accent1" accent2="accent2" accent3="accent3" accent4="accent4" accent5="accent5" accent6="accent6" hlink="hlink" folHlink="folHlink"/>
  <p:sldLayoutIdLst>
    <p:sldLayoutId id="2147483865" r:id="rId1"/>
    <p:sldLayoutId id="2147483987" r:id="rId2"/>
    <p:sldLayoutId id="2147483988" r:id="rId3"/>
    <p:sldLayoutId id="2147483989" r:id="rId4"/>
    <p:sldLayoutId id="2147483990" r:id="rId5"/>
    <p:sldLayoutId id="2147483991" r:id="rId6"/>
    <p:sldLayoutId id="2147483870" r:id="rId7"/>
    <p:sldLayoutId id="2147483997" r:id="rId8"/>
    <p:sldLayoutId id="2147483992" r:id="rId9"/>
    <p:sldLayoutId id="2147483993" r:id="rId10"/>
    <p:sldLayoutId id="2147483998" r:id="rId11"/>
    <p:sldLayoutId id="2147483873" r:id="rId12"/>
    <p:sldLayoutId id="21474839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a:t>Board Member Roles &amp; Responsibilities</a:t>
            </a:r>
            <a:br>
              <a:rPr lang="en-US" dirty="0"/>
            </a:br>
            <a:endParaRPr lang="en-US" dirty="0"/>
          </a:p>
        </p:txBody>
      </p:sp>
      <p:sp>
        <p:nvSpPr>
          <p:cNvPr id="16" name="Subtitle 15"/>
          <p:cNvSpPr>
            <a:spLocks noGrp="1"/>
          </p:cNvSpPr>
          <p:nvPr>
            <p:ph type="subTitle" idx="1"/>
          </p:nvPr>
        </p:nvSpPr>
        <p:spPr>
          <a:xfrm>
            <a:off x="457200" y="5410200"/>
            <a:ext cx="3200400" cy="990600"/>
          </a:xfrm>
        </p:spPr>
        <p:txBody>
          <a:bodyPr/>
          <a:lstStyle/>
          <a:p>
            <a:r>
              <a:rPr lang="en-US" dirty="0"/>
              <a:t>West Bank Business Association</a:t>
            </a:r>
          </a:p>
          <a:p>
            <a:r>
              <a:rPr lang="en-US" dirty="0"/>
              <a:t>February 26, 2020</a:t>
            </a:r>
          </a:p>
        </p:txBody>
      </p:sp>
      <p:sp>
        <p:nvSpPr>
          <p:cNvPr id="17" name="Text Placeholder 16"/>
          <p:cNvSpPr>
            <a:spLocks noGrp="1"/>
          </p:cNvSpPr>
          <p:nvPr>
            <p:ph type="body" sz="quarter" idx="10"/>
          </p:nvPr>
        </p:nvSpPr>
        <p:spPr>
          <a:xfrm>
            <a:off x="5363110" y="5408612"/>
            <a:ext cx="3323690" cy="992187"/>
          </a:xfrm>
        </p:spPr>
        <p:txBody>
          <a:bodyPr/>
          <a:lstStyle/>
          <a:p>
            <a:r>
              <a:rPr lang="en-US" dirty="0"/>
              <a:t>Sara Wessling</a:t>
            </a:r>
          </a:p>
          <a:p>
            <a:r>
              <a:rPr lang="en-US"/>
              <a:t>Training Manager</a:t>
            </a:r>
            <a:endParaRPr lang="en-US" dirty="0"/>
          </a:p>
          <a:p>
            <a:r>
              <a:rPr lang="en-US" dirty="0"/>
              <a:t>© 2020 Propel Nonprofits</a:t>
            </a:r>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865" b="3136"/>
          <a:stretch/>
        </p:blipFill>
        <p:spPr>
          <a:xfrm>
            <a:off x="1856096" y="1637732"/>
            <a:ext cx="5650173" cy="3466531"/>
          </a:xfrm>
          <a:prstGeom prst="rect">
            <a:avLst/>
          </a:prstGeom>
        </p:spPr>
      </p:pic>
    </p:spTree>
    <p:extLst>
      <p:ext uri="{BB962C8B-B14F-4D97-AF65-F5344CB8AC3E}">
        <p14:creationId xmlns:p14="http://schemas.microsoft.com/office/powerpoint/2010/main" val="82774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9"/>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r>
              <a:rPr lang="en-US" altLang="en-US" b="1" dirty="0">
                <a:solidFill>
                  <a:srgbClr val="002060"/>
                </a:solidFill>
              </a:rPr>
              <a:t>Be An Ambassador &amp; </a:t>
            </a:r>
            <a:r>
              <a:rPr lang="en-US" altLang="en-US" dirty="0">
                <a:solidFill>
                  <a:srgbClr val="002060"/>
                </a:solidFill>
              </a:rPr>
              <a:t>Build Relationships</a:t>
            </a:r>
            <a:br>
              <a:rPr lang="en-US" altLang="en-US" b="1" dirty="0">
                <a:solidFill>
                  <a:srgbClr val="002060"/>
                </a:solidFill>
              </a:rPr>
            </a:br>
            <a:endParaRPr lang="en-US" altLang="en-US" b="1" dirty="0">
              <a:solidFill>
                <a:srgbClr val="002060"/>
              </a:solidFill>
            </a:endParaRPr>
          </a:p>
        </p:txBody>
      </p:sp>
      <p:sp>
        <p:nvSpPr>
          <p:cNvPr id="119828" name="Rectangle 20"/>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2060"/>
                </a:solidFill>
                <a:latin typeface="Arial" charset="0"/>
                <a:cs typeface="Arial" charset="0"/>
              </a:rPr>
              <a:t>Have an “elevator speech”</a:t>
            </a:r>
          </a:p>
          <a:p>
            <a:pPr eaLnBrk="1" hangingPunct="1"/>
            <a:r>
              <a:rPr lang="en-US" altLang="en-US" sz="2800" dirty="0">
                <a:solidFill>
                  <a:srgbClr val="002060"/>
                </a:solidFill>
                <a:latin typeface="Arial" charset="0"/>
                <a:cs typeface="Arial" charset="0"/>
              </a:rPr>
              <a:t>Support strategic alliances and collaboratives</a:t>
            </a:r>
          </a:p>
          <a:p>
            <a:pPr eaLnBrk="1" hangingPunct="1"/>
            <a:r>
              <a:rPr lang="en-US" altLang="en-US" sz="2800" dirty="0">
                <a:solidFill>
                  <a:srgbClr val="002060"/>
                </a:solidFill>
                <a:latin typeface="Arial" charset="0"/>
                <a:cs typeface="Arial" charset="0"/>
              </a:rPr>
              <a:t>Participate in fundraising efforts</a:t>
            </a:r>
          </a:p>
          <a:p>
            <a:pPr eaLnBrk="1" hangingPunct="1"/>
            <a:r>
              <a:rPr lang="en-US" altLang="en-US" sz="2800" dirty="0">
                <a:solidFill>
                  <a:srgbClr val="002060"/>
                </a:solidFill>
                <a:latin typeface="Arial" charset="0"/>
                <a:cs typeface="Arial" charset="0"/>
              </a:rPr>
              <a:t>Enhance the organization’s public image</a:t>
            </a:r>
          </a:p>
        </p:txBody>
      </p:sp>
      <p:sp>
        <p:nvSpPr>
          <p:cNvPr id="10" name="Text Box 8"/>
          <p:cNvSpPr txBox="1">
            <a:spLocks noChangeArrowheads="1"/>
          </p:cNvSpPr>
          <p:nvPr/>
        </p:nvSpPr>
        <p:spPr bwMode="auto">
          <a:xfrm>
            <a:off x="164292" y="6220033"/>
            <a:ext cx="3181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30-32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37529782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28">
                                            <p:txEl>
                                              <p:pRg st="0" end="0"/>
                                            </p:txEl>
                                          </p:spTgt>
                                        </p:tgtEl>
                                        <p:attrNameLst>
                                          <p:attrName>style.visibility</p:attrName>
                                        </p:attrNameLst>
                                      </p:cBhvr>
                                      <p:to>
                                        <p:strVal val="visible"/>
                                      </p:to>
                                    </p:set>
                                    <p:animEffect transition="in" filter="wipe(left)">
                                      <p:cBhvr>
                                        <p:cTn id="7" dur="1000"/>
                                        <p:tgtEl>
                                          <p:spTgt spid="1198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28">
                                            <p:txEl>
                                              <p:pRg st="1" end="1"/>
                                            </p:txEl>
                                          </p:spTgt>
                                        </p:tgtEl>
                                        <p:attrNameLst>
                                          <p:attrName>style.visibility</p:attrName>
                                        </p:attrNameLst>
                                      </p:cBhvr>
                                      <p:to>
                                        <p:strVal val="visible"/>
                                      </p:to>
                                    </p:set>
                                    <p:animEffect transition="in" filter="wipe(left)">
                                      <p:cBhvr>
                                        <p:cTn id="12" dur="1000"/>
                                        <p:tgtEl>
                                          <p:spTgt spid="1198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28">
                                            <p:txEl>
                                              <p:pRg st="2" end="2"/>
                                            </p:txEl>
                                          </p:spTgt>
                                        </p:tgtEl>
                                        <p:attrNameLst>
                                          <p:attrName>style.visibility</p:attrName>
                                        </p:attrNameLst>
                                      </p:cBhvr>
                                      <p:to>
                                        <p:strVal val="visible"/>
                                      </p:to>
                                    </p:set>
                                    <p:animEffect transition="in" filter="wipe(left)">
                                      <p:cBhvr>
                                        <p:cTn id="17" dur="1000"/>
                                        <p:tgtEl>
                                          <p:spTgt spid="1198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28">
                                            <p:txEl>
                                              <p:pRg st="3" end="3"/>
                                            </p:txEl>
                                          </p:spTgt>
                                        </p:tgtEl>
                                        <p:attrNameLst>
                                          <p:attrName>style.visibility</p:attrName>
                                        </p:attrNameLst>
                                      </p:cBhvr>
                                      <p:to>
                                        <p:strVal val="visible"/>
                                      </p:to>
                                    </p:set>
                                    <p:animEffect transition="in" filter="wipe(left)">
                                      <p:cBhvr>
                                        <p:cTn id="22" dur="1000"/>
                                        <p:tgtEl>
                                          <p:spTgt spid="1198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1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r>
              <a:rPr lang="en-US" altLang="en-US" b="1" dirty="0">
                <a:solidFill>
                  <a:srgbClr val="002060"/>
                </a:solidFill>
              </a:rPr>
              <a:t>Participate in Fundraising</a:t>
            </a:r>
          </a:p>
        </p:txBody>
      </p:sp>
      <p:sp>
        <p:nvSpPr>
          <p:cNvPr id="115727" name="Rectangle 15"/>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rgbClr val="002060"/>
                </a:solidFill>
                <a:latin typeface="Arial" charset="0"/>
                <a:cs typeface="Arial" charset="0"/>
              </a:rPr>
              <a:t>Assist with the development cycle</a:t>
            </a:r>
            <a:br>
              <a:rPr lang="en-US" altLang="en-US" dirty="0">
                <a:solidFill>
                  <a:srgbClr val="002060"/>
                </a:solidFill>
                <a:latin typeface="Arial" charset="0"/>
                <a:cs typeface="Arial" charset="0"/>
              </a:rPr>
            </a:br>
            <a:br>
              <a:rPr lang="en-US" altLang="en-US" dirty="0">
                <a:solidFill>
                  <a:srgbClr val="002060"/>
                </a:solidFill>
                <a:latin typeface="Arial" charset="0"/>
                <a:cs typeface="Arial" charset="0"/>
              </a:rPr>
            </a:br>
            <a:br>
              <a:rPr lang="en-US" altLang="en-US" dirty="0">
                <a:solidFill>
                  <a:srgbClr val="002060"/>
                </a:solidFill>
                <a:latin typeface="Arial" charset="0"/>
                <a:cs typeface="Arial" charset="0"/>
              </a:rPr>
            </a:br>
            <a:br>
              <a:rPr lang="en-US" altLang="en-US" dirty="0">
                <a:solidFill>
                  <a:srgbClr val="002060"/>
                </a:solidFill>
                <a:latin typeface="Arial" charset="0"/>
                <a:cs typeface="Arial" charset="0"/>
              </a:rPr>
            </a:br>
            <a:endParaRPr lang="en-US" altLang="en-US" sz="2000" dirty="0">
              <a:solidFill>
                <a:srgbClr val="002060"/>
              </a:solidFill>
              <a:latin typeface="Arial" charset="0"/>
              <a:cs typeface="Arial" charset="0"/>
            </a:endParaRPr>
          </a:p>
          <a:p>
            <a:pPr lvl="2" eaLnBrk="1" hangingPunct="1"/>
            <a:endParaRPr lang="en-US" altLang="en-US" sz="2800" dirty="0">
              <a:solidFill>
                <a:srgbClr val="002060"/>
              </a:solidFill>
              <a:latin typeface="Arial" charset="0"/>
              <a:cs typeface="Arial" charset="0"/>
            </a:endParaRPr>
          </a:p>
        </p:txBody>
      </p:sp>
      <p:graphicFrame>
        <p:nvGraphicFramePr>
          <p:cNvPr id="13" name="Content Placeholder 1" descr="Image of 4 step like levels gradually increasing from identification to cultivation to solicitation to stewardship." title="Development cycle"/>
          <p:cNvGraphicFramePr>
            <a:graphicFrameLocks/>
          </p:cNvGraphicFramePr>
          <p:nvPr>
            <p:extLst>
              <p:ext uri="{D42A27DB-BD31-4B8C-83A1-F6EECF244321}">
                <p14:modId xmlns:p14="http://schemas.microsoft.com/office/powerpoint/2010/main" val="2132150062"/>
              </p:ext>
            </p:extLst>
          </p:nvPr>
        </p:nvGraphicFramePr>
        <p:xfrm>
          <a:off x="1522494" y="2112753"/>
          <a:ext cx="6677847" cy="19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8639" y="3998723"/>
            <a:ext cx="3865161" cy="2031325"/>
          </a:xfrm>
          <a:prstGeom prst="rect">
            <a:avLst/>
          </a:prstGeom>
          <a:noFill/>
        </p:spPr>
        <p:txBody>
          <a:bodyPr wrap="none" rtlCol="0">
            <a:spAutoFit/>
          </a:bodyPr>
          <a:lstStyle/>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Provide names</a:t>
            </a:r>
          </a:p>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Bring people to events</a:t>
            </a:r>
          </a:p>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Speak at events</a:t>
            </a:r>
          </a:p>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Host an event</a:t>
            </a:r>
          </a:p>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Find auction items</a:t>
            </a:r>
          </a:p>
          <a:p>
            <a:pPr marL="1371600" lvl="2" indent="-457200" eaLnBrk="1" hangingPunct="1">
              <a:buFont typeface="Arial" panose="020B0604020202020204" pitchFamily="34" charset="0"/>
              <a:buChar char="•"/>
            </a:pPr>
            <a:r>
              <a:rPr lang="en-US" altLang="en-US" dirty="0">
                <a:solidFill>
                  <a:srgbClr val="002060"/>
                </a:solidFill>
                <a:latin typeface="Arial" panose="020B0604020202020204" pitchFamily="34" charset="0"/>
                <a:cs typeface="Arial" panose="020B0604020202020204" pitchFamily="34" charset="0"/>
              </a:rPr>
              <a:t>Write thank you notes</a:t>
            </a:r>
          </a:p>
          <a:p>
            <a:pPr marL="457200" indent="-457200">
              <a:buFont typeface="Arial" panose="020B0604020202020204" pitchFamily="34" charset="0"/>
              <a:buChar char="•"/>
            </a:pPr>
            <a:endParaRPr lang="en-US" dirty="0"/>
          </a:p>
        </p:txBody>
      </p:sp>
      <p:sp>
        <p:nvSpPr>
          <p:cNvPr id="11" name="Text Box 8"/>
          <p:cNvSpPr txBox="1">
            <a:spLocks noChangeArrowheads="1"/>
          </p:cNvSpPr>
          <p:nvPr/>
        </p:nvSpPr>
        <p:spPr bwMode="auto">
          <a:xfrm>
            <a:off x="164292" y="6220033"/>
            <a:ext cx="2230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32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28680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115727">
                                            <p:txEl>
                                              <p:pRg st="0" end="0"/>
                                            </p:txEl>
                                          </p:spTgt>
                                        </p:tgtEl>
                                        <p:attrNameLst>
                                          <p:attrName>style.visibility</p:attrName>
                                        </p:attrNameLst>
                                      </p:cBhvr>
                                      <p:to>
                                        <p:strVal val="visible"/>
                                      </p:to>
                                    </p:set>
                                  </p:childTnLst>
                                </p:cTn>
                              </p:par>
                            </p:childTnLst>
                          </p:cTn>
                        </p:par>
                        <p:par>
                          <p:cTn id="7" fill="hold">
                            <p:stCondLst>
                              <p:cond delay="10"/>
                            </p:stCondLst>
                            <p:childTnLst>
                              <p:par>
                                <p:cTn id="8" presetID="16" presetClass="entr" presetSubtype="21"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7" grpId="0" build="p"/>
      <p:bldGraphic spid="13"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19"/>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Make a Personal Gift</a:t>
            </a:r>
          </a:p>
        </p:txBody>
      </p:sp>
      <p:sp>
        <p:nvSpPr>
          <p:cNvPr id="80906" name="TextBox 2"/>
          <p:cNvSpPr txBox="1">
            <a:spLocks noChangeArrowheads="1"/>
          </p:cNvSpPr>
          <p:nvPr/>
        </p:nvSpPr>
        <p:spPr bwMode="auto">
          <a:xfrm>
            <a:off x="2033087" y="1515262"/>
            <a:ext cx="487231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r>
              <a:rPr lang="en-US" altLang="en-US" sz="2000" b="1" dirty="0">
                <a:solidFill>
                  <a:schemeClr val="accent1"/>
                </a:solidFill>
              </a:rPr>
              <a:t>Total Charitable Giving in Minnesota</a:t>
            </a:r>
          </a:p>
        </p:txBody>
      </p:sp>
      <p:graphicFrame>
        <p:nvGraphicFramePr>
          <p:cNvPr id="46090" name="Object 1024" descr="Pie chart showing breakdown of charitable giving in Minnesota. &#10;Private foundations 10%&#10;Corporate Foundations and Giving Programs 12%&#10;Community/Public Foundations 5%&#10;Individuals 73%" title="Pie chart of Charitable Giving in Minnesota"/>
          <p:cNvGraphicFramePr>
            <a:graphicFrameLocks noGrp="1" noChangeAspect="1"/>
          </p:cNvGraphicFramePr>
          <p:nvPr>
            <p:extLst>
              <p:ext uri="{D42A27DB-BD31-4B8C-83A1-F6EECF244321}">
                <p14:modId xmlns:p14="http://schemas.microsoft.com/office/powerpoint/2010/main" val="1675576106"/>
              </p:ext>
            </p:extLst>
          </p:nvPr>
        </p:nvGraphicFramePr>
        <p:xfrm>
          <a:off x="1230313" y="2003425"/>
          <a:ext cx="5867400" cy="3044825"/>
        </p:xfrm>
        <a:graphic>
          <a:graphicData uri="http://schemas.openxmlformats.org/presentationml/2006/ole">
            <mc:AlternateContent xmlns:mc="http://schemas.openxmlformats.org/markup-compatibility/2006">
              <mc:Choice xmlns:v="urn:schemas-microsoft-com:vml" Requires="v">
                <p:oleObj spid="_x0000_s228354" name="Worksheet" r:id="rId4" imgW="6743829" imgH="3495516" progId="Excel.Sheet.8">
                  <p:embed/>
                </p:oleObj>
              </mc:Choice>
              <mc:Fallback>
                <p:oleObj name="Worksheet" r:id="rId4" imgW="6743829" imgH="3495516" progId="Excel.Sheet.8">
                  <p:embed/>
                  <p:pic>
                    <p:nvPicPr>
                      <p:cNvPr id="46090" name="Object 1024" descr="Pie chart showing breakdown of charitable giving in Minnesota. &#10;Private foundations 10%&#10;Corporate Foundations and Giving Programs 12%&#10;Community/Public Foundations 5%&#10;Individuals 73%" title="Pie chart of Charitable Giving in Minnesota"/>
                      <p:cNvPicPr>
                        <a:picLocks noGrp="1" noChangeAspect="1" noChangeArrowheads="1"/>
                      </p:cNvPicPr>
                      <p:nvPr/>
                    </p:nvPicPr>
                    <p:blipFill>
                      <a:blip r:embed="rId5"/>
                      <a:srcRect/>
                      <a:stretch>
                        <a:fillRect/>
                      </a:stretch>
                    </p:blipFill>
                    <p:spPr bwMode="auto">
                      <a:xfrm>
                        <a:off x="1230313" y="2003425"/>
                        <a:ext cx="5867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0" descr="Does your board require a personal gift?" title="Question"/>
          <p:cNvGrpSpPr>
            <a:grpSpLocks/>
          </p:cNvGrpSpPr>
          <p:nvPr/>
        </p:nvGrpSpPr>
        <p:grpSpPr bwMode="auto">
          <a:xfrm>
            <a:off x="622894" y="4958469"/>
            <a:ext cx="4341813" cy="1098550"/>
            <a:chOff x="1716" y="3525"/>
            <a:chExt cx="2735" cy="692"/>
          </a:xfrm>
        </p:grpSpPr>
        <p:sp>
          <p:nvSpPr>
            <p:cNvPr id="80908" name="Text Box 7"/>
            <p:cNvSpPr txBox="1">
              <a:spLocks noChangeArrowheads="1"/>
            </p:cNvSpPr>
            <p:nvPr/>
          </p:nvSpPr>
          <p:spPr bwMode="auto">
            <a:xfrm>
              <a:off x="2257" y="3635"/>
              <a:ext cx="2194" cy="477"/>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lnSpc>
                  <a:spcPct val="90000"/>
                </a:lnSpc>
              </a:pPr>
              <a:r>
                <a:rPr lang="en-US" altLang="en-US" sz="2400" dirty="0">
                  <a:solidFill>
                    <a:schemeClr val="accent1"/>
                  </a:solidFill>
                </a:rPr>
                <a:t>Does your board require a personal gift? </a:t>
              </a:r>
            </a:p>
          </p:txBody>
        </p:sp>
        <p:sp>
          <p:nvSpPr>
            <p:cNvPr id="80907" name="Text Box 7"/>
            <p:cNvSpPr txBox="1">
              <a:spLocks noChangeArrowheads="1"/>
            </p:cNvSpPr>
            <p:nvPr/>
          </p:nvSpPr>
          <p:spPr bwMode="auto">
            <a:xfrm>
              <a:off x="1716" y="3525"/>
              <a:ext cx="541"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r>
                <a:rPr lang="en-US" altLang="en-US" sz="6600" b="1" dirty="0">
                  <a:solidFill>
                    <a:schemeClr val="accent1"/>
                  </a:solidFill>
                </a:rPr>
                <a:t>Q</a:t>
              </a:r>
            </a:p>
          </p:txBody>
        </p:sp>
      </p:grpSp>
      <p:grpSp>
        <p:nvGrpSpPr>
          <p:cNvPr id="5" name="Group 34" descr="75% Yes" title="Answer"/>
          <p:cNvGrpSpPr>
            <a:grpSpLocks/>
          </p:cNvGrpSpPr>
          <p:nvPr/>
        </p:nvGrpSpPr>
        <p:grpSpPr bwMode="auto">
          <a:xfrm>
            <a:off x="5312153" y="4958469"/>
            <a:ext cx="2433638" cy="1108360"/>
            <a:chOff x="1812" y="2919"/>
            <a:chExt cx="1390" cy="580"/>
          </a:xfrm>
          <a:solidFill>
            <a:schemeClr val="bg1"/>
          </a:solidFill>
        </p:grpSpPr>
        <p:sp>
          <p:nvSpPr>
            <p:cNvPr id="38923" name="Text Box 7"/>
            <p:cNvSpPr txBox="1">
              <a:spLocks noChangeArrowheads="1"/>
            </p:cNvSpPr>
            <p:nvPr/>
          </p:nvSpPr>
          <p:spPr bwMode="auto">
            <a:xfrm>
              <a:off x="2353" y="3132"/>
              <a:ext cx="849" cy="222"/>
            </a:xfrm>
            <a:prstGeom prst="rect">
              <a:avLst/>
            </a:prstGeom>
            <a:solidFill>
              <a:schemeClr val="bg1"/>
            </a:solidFill>
            <a:ln>
              <a:noFill/>
            </a:ln>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lnSpc>
                  <a:spcPct val="90000"/>
                </a:lnSpc>
                <a:defRPr/>
              </a:pPr>
              <a:r>
                <a:rPr lang="en-US" sz="2400" dirty="0">
                  <a:solidFill>
                    <a:schemeClr val="accent2"/>
                  </a:solidFill>
                </a:rPr>
                <a:t>69% Yes</a:t>
              </a:r>
            </a:p>
          </p:txBody>
        </p:sp>
        <p:sp>
          <p:nvSpPr>
            <p:cNvPr id="38924" name="Text Box 7"/>
            <p:cNvSpPr txBox="1">
              <a:spLocks noChangeArrowheads="1"/>
            </p:cNvSpPr>
            <p:nvPr/>
          </p:nvSpPr>
          <p:spPr bwMode="auto">
            <a:xfrm>
              <a:off x="1812" y="2919"/>
              <a:ext cx="541" cy="580"/>
            </a:xfrm>
            <a:prstGeom prst="rect">
              <a:avLst/>
            </a:prstGeom>
            <a:grpFill/>
            <a:ln>
              <a:noFill/>
            </a:ln>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defRPr/>
              </a:pPr>
              <a:r>
                <a:rPr lang="en-US" sz="6600" b="1" dirty="0">
                  <a:solidFill>
                    <a:schemeClr val="accent2"/>
                  </a:solidFill>
                </a:rPr>
                <a:t>A</a:t>
              </a:r>
            </a:p>
          </p:txBody>
        </p:sp>
      </p:grpSp>
      <p:sp>
        <p:nvSpPr>
          <p:cNvPr id="15" name="Text Box 8"/>
          <p:cNvSpPr txBox="1">
            <a:spLocks noChangeArrowheads="1"/>
          </p:cNvSpPr>
          <p:nvPr/>
        </p:nvSpPr>
        <p:spPr bwMode="auto">
          <a:xfrm>
            <a:off x="164292" y="6220033"/>
            <a:ext cx="2255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32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6739687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609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22"/>
          <p:cNvSpPr>
            <a:spLocks noGrp="1" noChangeArrowheads="1"/>
          </p:cNvSpPr>
          <p:nvPr>
            <p:ph type="title"/>
          </p:nvPr>
        </p:nvSpPr>
        <p:spPr bwMode="auto">
          <a:xfrm>
            <a:off x="457199" y="457200"/>
            <a:ext cx="8304963" cy="5316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r>
              <a:rPr lang="en-US" altLang="en-US" sz="3000" b="1" dirty="0">
                <a:solidFill>
                  <a:srgbClr val="002060"/>
                </a:solidFill>
              </a:rPr>
              <a:t>Supervise and </a:t>
            </a:r>
            <a:r>
              <a:rPr lang="en-US" altLang="en-US" sz="3000" dirty="0">
                <a:solidFill>
                  <a:srgbClr val="002060"/>
                </a:solidFill>
              </a:rPr>
              <a:t>Support Executive Director </a:t>
            </a:r>
            <a:br>
              <a:rPr lang="en-US" altLang="en-US" sz="3000" b="1" dirty="0">
                <a:solidFill>
                  <a:srgbClr val="002060"/>
                </a:solidFill>
              </a:rPr>
            </a:br>
            <a:endParaRPr lang="en-US" altLang="en-US" sz="3000" b="1" dirty="0">
              <a:solidFill>
                <a:srgbClr val="002060"/>
              </a:solidFill>
            </a:endParaRPr>
          </a:p>
        </p:txBody>
      </p:sp>
      <p:sp>
        <p:nvSpPr>
          <p:cNvPr id="121879" name="Rectangle 2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2060"/>
                </a:solidFill>
                <a:latin typeface="Arial" charset="0"/>
                <a:cs typeface="Arial" charset="0"/>
              </a:rPr>
              <a:t>Select, set goals, evaluate and support the ED</a:t>
            </a:r>
          </a:p>
          <a:p>
            <a:pPr eaLnBrk="1" hangingPunct="1"/>
            <a:r>
              <a:rPr lang="en-US" altLang="en-US" sz="2800" dirty="0">
                <a:solidFill>
                  <a:srgbClr val="002060"/>
                </a:solidFill>
                <a:latin typeface="Arial" charset="0"/>
                <a:cs typeface="Arial" charset="0"/>
              </a:rPr>
              <a:t>Attend to succession planning</a:t>
            </a:r>
          </a:p>
        </p:txBody>
      </p:sp>
      <p:pic>
        <p:nvPicPr>
          <p:cNvPr id="81922" name="Picture 2" descr="http://www.ssireview.org/images/ads/BoardWorkTogether_chart.jpg" title="Image of Board Working Together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10" y="2816761"/>
            <a:ext cx="5077090" cy="332390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descr="50% of CEOs will be leaving within the next five years&#10;&#10;34% of organizations have a written succession plan&#10;&#10;69% of small organizations have done an ED review in the last two years&#10;" title="Highlights"/>
          <p:cNvGrpSpPr/>
          <p:nvPr/>
        </p:nvGrpSpPr>
        <p:grpSpPr>
          <a:xfrm>
            <a:off x="457200" y="3066417"/>
            <a:ext cx="3543105" cy="2705875"/>
            <a:chOff x="5817703" y="5857462"/>
            <a:chExt cx="5254758" cy="1466531"/>
          </a:xfrm>
        </p:grpSpPr>
        <p:sp>
          <p:nvSpPr>
            <p:cNvPr id="14" name="Rounded Rectangle 13"/>
            <p:cNvSpPr/>
            <p:nvPr/>
          </p:nvSpPr>
          <p:spPr>
            <a:xfrm>
              <a:off x="5817703" y="5857462"/>
              <a:ext cx="5250161" cy="1466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50% of CEOs will be leaving within the next five years&#10;&#10;34% of organizations have a written succession plan&#10;&#10;69% of small organizations have done an ED review in the last two years&#10;" title="Research highlights"/>
            <p:cNvSpPr txBox="1"/>
            <p:nvPr/>
          </p:nvSpPr>
          <p:spPr>
            <a:xfrm>
              <a:off x="5852579" y="5888392"/>
              <a:ext cx="5219882" cy="1251066"/>
            </a:xfrm>
            <a:prstGeom prst="rect">
              <a:avLst/>
            </a:prstGeom>
            <a:noFill/>
          </p:spPr>
          <p:txBody>
            <a:bodyPr wrap="square" rtlCol="0">
              <a:spAutoFit/>
            </a:bodyPr>
            <a:lstStyle/>
            <a:p>
              <a:pPr algn="ctr"/>
              <a:r>
                <a:rPr lang="en-US" altLang="en-US" sz="1800" dirty="0">
                  <a:solidFill>
                    <a:schemeClr val="accent1"/>
                  </a:solidFill>
                  <a:latin typeface="Arial" panose="020B0604020202020204" pitchFamily="34" charset="0"/>
                  <a:cs typeface="Arial" panose="020B0604020202020204" pitchFamily="34" charset="0"/>
                </a:rPr>
                <a:t>26% of CEOs will be leaving within the next three years</a:t>
              </a:r>
            </a:p>
            <a:p>
              <a:pPr algn="ctr"/>
              <a:endParaRPr lang="en-US" altLang="en-US" sz="1800" dirty="0">
                <a:solidFill>
                  <a:schemeClr val="accent1"/>
                </a:solidFill>
                <a:latin typeface="Arial" panose="020B0604020202020204" pitchFamily="34" charset="0"/>
                <a:cs typeface="Arial" panose="020B0604020202020204" pitchFamily="34" charset="0"/>
              </a:endParaRPr>
            </a:p>
            <a:p>
              <a:pPr algn="ctr"/>
              <a:r>
                <a:rPr lang="en-US" altLang="en-US" sz="1800" dirty="0">
                  <a:solidFill>
                    <a:schemeClr val="accent1"/>
                  </a:solidFill>
                  <a:latin typeface="Arial" panose="020B0604020202020204" pitchFamily="34" charset="0"/>
                  <a:cs typeface="Arial" panose="020B0604020202020204" pitchFamily="34" charset="0"/>
                </a:rPr>
                <a:t>27% of organizations have a written succession plan</a:t>
              </a:r>
            </a:p>
            <a:p>
              <a:pPr algn="ctr"/>
              <a:endParaRPr lang="en-US" altLang="en-US" sz="1800" dirty="0">
                <a:solidFill>
                  <a:schemeClr val="accent1"/>
                </a:solidFill>
                <a:latin typeface="Arial" panose="020B0604020202020204" pitchFamily="34" charset="0"/>
                <a:cs typeface="Arial" panose="020B0604020202020204" pitchFamily="34" charset="0"/>
              </a:endParaRPr>
            </a:p>
            <a:p>
              <a:pPr algn="ctr"/>
              <a:r>
                <a:rPr lang="en-US" altLang="en-US" sz="1800" dirty="0">
                  <a:solidFill>
                    <a:schemeClr val="accent1"/>
                  </a:solidFill>
                  <a:latin typeface="Arial" panose="020B0604020202020204" pitchFamily="34" charset="0"/>
                  <a:cs typeface="Arial" panose="020B0604020202020204" pitchFamily="34" charset="0"/>
                </a:rPr>
                <a:t>58% of charities have done an ED review in the past year</a:t>
              </a:r>
              <a:endParaRPr lang="en-US" altLang="en-US" sz="1800" b="1" dirty="0">
                <a:solidFill>
                  <a:schemeClr val="accent1"/>
                </a:solidFill>
                <a:latin typeface="Arial" panose="020B0604020202020204" pitchFamily="34" charset="0"/>
                <a:cs typeface="Arial" panose="020B0604020202020204" pitchFamily="34" charset="0"/>
              </a:endParaRPr>
            </a:p>
          </p:txBody>
        </p:sp>
      </p:grpSp>
      <p:sp>
        <p:nvSpPr>
          <p:cNvPr id="12" name="Text Box 15"/>
          <p:cNvSpPr txBox="1">
            <a:spLocks noChangeArrowheads="1"/>
          </p:cNvSpPr>
          <p:nvPr/>
        </p:nvSpPr>
        <p:spPr bwMode="auto">
          <a:xfrm>
            <a:off x="88106" y="6360137"/>
            <a:ext cx="267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33-34</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56182351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79">
                                            <p:txEl>
                                              <p:pRg st="0" end="0"/>
                                            </p:txEl>
                                          </p:spTgt>
                                        </p:tgtEl>
                                        <p:attrNameLst>
                                          <p:attrName>style.visibility</p:attrName>
                                        </p:attrNameLst>
                                      </p:cBhvr>
                                      <p:to>
                                        <p:strVal val="visible"/>
                                      </p:to>
                                    </p:set>
                                    <p:animEffect transition="in" filter="fade">
                                      <p:cBhvr>
                                        <p:cTn id="7" dur="500"/>
                                        <p:tgtEl>
                                          <p:spTgt spid="12187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19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1879">
                                            <p:txEl>
                                              <p:pRg st="1" end="1"/>
                                            </p:txEl>
                                          </p:spTgt>
                                        </p:tgtEl>
                                        <p:attrNameLst>
                                          <p:attrName>style.visibility</p:attrName>
                                        </p:attrNameLst>
                                      </p:cBhvr>
                                      <p:to>
                                        <p:strVal val="visible"/>
                                      </p:to>
                                    </p:set>
                                    <p:animEffect transition="in" filter="fade">
                                      <p:cBhvr>
                                        <p:cTn id="14" dur="500"/>
                                        <p:tgtEl>
                                          <p:spTgt spid="121879">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9"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Ensure Healthy Governance </a:t>
            </a:r>
          </a:p>
        </p:txBody>
      </p:sp>
      <p:sp>
        <p:nvSpPr>
          <p:cNvPr id="123923" name="Rectangle 19"/>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2060"/>
                </a:solidFill>
                <a:latin typeface="Arial" charset="0"/>
                <a:cs typeface="Arial" charset="0"/>
              </a:rPr>
              <a:t>Actively participate</a:t>
            </a:r>
          </a:p>
          <a:p>
            <a:pPr lvl="1" eaLnBrk="1" hangingPunct="1"/>
            <a:r>
              <a:rPr lang="en-US" altLang="en-US" sz="2400" dirty="0">
                <a:solidFill>
                  <a:srgbClr val="002060"/>
                </a:solidFill>
                <a:latin typeface="Arial" charset="0"/>
                <a:cs typeface="Arial" charset="0"/>
              </a:rPr>
              <a:t>Show up</a:t>
            </a:r>
          </a:p>
          <a:p>
            <a:pPr lvl="1" eaLnBrk="1" hangingPunct="1"/>
            <a:r>
              <a:rPr lang="en-US" altLang="en-US" sz="2400" dirty="0">
                <a:solidFill>
                  <a:srgbClr val="002060"/>
                </a:solidFill>
                <a:latin typeface="Arial" charset="0"/>
                <a:cs typeface="Arial" charset="0"/>
              </a:rPr>
              <a:t>Do your homework</a:t>
            </a:r>
          </a:p>
          <a:p>
            <a:pPr lvl="1" eaLnBrk="1" hangingPunct="1"/>
            <a:r>
              <a:rPr lang="en-US" altLang="en-US" sz="2400" dirty="0">
                <a:solidFill>
                  <a:srgbClr val="002060"/>
                </a:solidFill>
                <a:latin typeface="Arial" charset="0"/>
                <a:cs typeface="Arial" charset="0"/>
              </a:rPr>
              <a:t>Be respectful</a:t>
            </a:r>
          </a:p>
        </p:txBody>
      </p:sp>
      <p:pic>
        <p:nvPicPr>
          <p:cNvPr id="4" name="Picture Placeholder 3" descr="Image of 4 people seated at a table" title="Board member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651" r="25651"/>
          <a:stretch>
            <a:fillRect/>
          </a:stretch>
        </p:blipFill>
        <p:spPr>
          <a:xfrm>
            <a:off x="5184775" y="1604963"/>
            <a:ext cx="3502025" cy="4795837"/>
          </a:xfrm>
        </p:spPr>
      </p:pic>
      <p:grpSp>
        <p:nvGrpSpPr>
          <p:cNvPr id="9" name="Group 8" descr="Only 36% of CEOs feel their board members are &#10;prepared for meetings&#10;" title="Statistic"/>
          <p:cNvGrpSpPr/>
          <p:nvPr/>
        </p:nvGrpSpPr>
        <p:grpSpPr>
          <a:xfrm>
            <a:off x="678935" y="3744939"/>
            <a:ext cx="3450940" cy="2009793"/>
            <a:chOff x="2187229" y="5663034"/>
            <a:chExt cx="5674037" cy="2046793"/>
          </a:xfrm>
        </p:grpSpPr>
        <p:sp>
          <p:nvSpPr>
            <p:cNvPr id="10" name="Rounded Rectangle 9"/>
            <p:cNvSpPr/>
            <p:nvPr/>
          </p:nvSpPr>
          <p:spPr>
            <a:xfrm>
              <a:off x="2187229" y="5663034"/>
              <a:ext cx="5674037" cy="20467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35041" y="5735138"/>
              <a:ext cx="5238439" cy="1974689"/>
            </a:xfrm>
            <a:prstGeom prst="rect">
              <a:avLst/>
            </a:prstGeom>
            <a:noFill/>
          </p:spPr>
          <p:txBody>
            <a:bodyPr wrap="square" rtlCol="0">
              <a:spAutoFit/>
            </a:bodyPr>
            <a:lstStyle/>
            <a:p>
              <a:pPr algn="ctr"/>
              <a:r>
                <a:rPr lang="en-US" altLang="en-US" sz="2400" dirty="0">
                  <a:solidFill>
                    <a:schemeClr val="accent1"/>
                  </a:solidFill>
                  <a:latin typeface="Arial" panose="020B0604020202020204" pitchFamily="34" charset="0"/>
                  <a:cs typeface="Arial" panose="020B0604020202020204" pitchFamily="34" charset="0"/>
                </a:rPr>
                <a:t>Only 20% of CEOs feel their board members are </a:t>
              </a:r>
              <a:br>
                <a:rPr lang="en-US" altLang="en-US" sz="2400" dirty="0">
                  <a:solidFill>
                    <a:schemeClr val="accent1"/>
                  </a:solidFill>
                  <a:latin typeface="Arial" panose="020B0604020202020204" pitchFamily="34" charset="0"/>
                  <a:cs typeface="Arial" panose="020B0604020202020204" pitchFamily="34" charset="0"/>
                </a:rPr>
              </a:br>
              <a:r>
                <a:rPr lang="en-US" altLang="en-US" sz="2400" dirty="0">
                  <a:solidFill>
                    <a:schemeClr val="accent1"/>
                  </a:solidFill>
                  <a:latin typeface="Arial" panose="020B0604020202020204" pitchFamily="34" charset="0"/>
                  <a:cs typeface="Arial" panose="020B0604020202020204" pitchFamily="34" charset="0"/>
                </a:rPr>
                <a:t>prepared to a great extent for meetings </a:t>
              </a:r>
            </a:p>
          </p:txBody>
        </p:sp>
      </p:grpSp>
      <p:sp>
        <p:nvSpPr>
          <p:cNvPr id="15" name="Text Box 8"/>
          <p:cNvSpPr txBox="1">
            <a:spLocks noChangeArrowheads="1"/>
          </p:cNvSpPr>
          <p:nvPr/>
        </p:nvSpPr>
        <p:spPr bwMode="auto">
          <a:xfrm>
            <a:off x="164291" y="6220033"/>
            <a:ext cx="2669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35-37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3009353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3923">
                                            <p:txEl>
                                              <p:pRg st="0" end="0"/>
                                            </p:txEl>
                                          </p:spTgt>
                                        </p:tgtEl>
                                        <p:attrNameLst>
                                          <p:attrName>style.visibility</p:attrName>
                                        </p:attrNameLst>
                                      </p:cBhvr>
                                      <p:to>
                                        <p:strVal val="visible"/>
                                      </p:to>
                                    </p:set>
                                    <p:animEffect transition="in" filter="wipe(left)">
                                      <p:cBhvr>
                                        <p:cTn id="7" dur="1000"/>
                                        <p:tgtEl>
                                          <p:spTgt spid="1239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3923">
                                            <p:txEl>
                                              <p:pRg st="1" end="1"/>
                                            </p:txEl>
                                          </p:spTgt>
                                        </p:tgtEl>
                                        <p:attrNameLst>
                                          <p:attrName>style.visibility</p:attrName>
                                        </p:attrNameLst>
                                      </p:cBhvr>
                                      <p:to>
                                        <p:strVal val="visible"/>
                                      </p:to>
                                    </p:set>
                                    <p:animEffect transition="in" filter="wipe(left)">
                                      <p:cBhvr>
                                        <p:cTn id="10" dur="1000"/>
                                        <p:tgtEl>
                                          <p:spTgt spid="1239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3923">
                                            <p:txEl>
                                              <p:pRg st="2" end="2"/>
                                            </p:txEl>
                                          </p:spTgt>
                                        </p:tgtEl>
                                        <p:attrNameLst>
                                          <p:attrName>style.visibility</p:attrName>
                                        </p:attrNameLst>
                                      </p:cBhvr>
                                      <p:to>
                                        <p:strVal val="visible"/>
                                      </p:to>
                                    </p:set>
                                    <p:animEffect transition="in" filter="wipe(left)">
                                      <p:cBhvr>
                                        <p:cTn id="13" dur="1000"/>
                                        <p:tgtEl>
                                          <p:spTgt spid="12392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3923">
                                            <p:txEl>
                                              <p:pRg st="3" end="3"/>
                                            </p:txEl>
                                          </p:spTgt>
                                        </p:tgtEl>
                                        <p:attrNameLst>
                                          <p:attrName>style.visibility</p:attrName>
                                        </p:attrNameLst>
                                      </p:cBhvr>
                                      <p:to>
                                        <p:strVal val="visible"/>
                                      </p:to>
                                    </p:set>
                                    <p:animEffect transition="in" filter="wipe(left)">
                                      <p:cBhvr>
                                        <p:cTn id="16" dur="1000"/>
                                        <p:tgtEl>
                                          <p:spTgt spid="1239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Develop Cultural Competency</a:t>
            </a:r>
          </a:p>
        </p:txBody>
      </p:sp>
      <p:sp>
        <p:nvSpPr>
          <p:cNvPr id="69635" name="Rectangle 25"/>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chemeClr val="folHlink"/>
              </a:buClr>
              <a:buSzPct val="85000"/>
            </a:pPr>
            <a:r>
              <a:rPr lang="en-US" altLang="en-US" dirty="0">
                <a:solidFill>
                  <a:srgbClr val="002060"/>
                </a:solidFill>
                <a:latin typeface="Arial" charset="0"/>
                <a:cs typeface="Arial" charset="0"/>
              </a:rPr>
              <a:t>Be engaged with your community</a:t>
            </a:r>
          </a:p>
          <a:p>
            <a:pPr eaLnBrk="1" hangingPunct="1">
              <a:lnSpc>
                <a:spcPct val="90000"/>
              </a:lnSpc>
              <a:buClr>
                <a:schemeClr val="folHlink"/>
              </a:buClr>
              <a:buSzPct val="85000"/>
            </a:pPr>
            <a:r>
              <a:rPr lang="en-US" altLang="en-US" dirty="0">
                <a:solidFill>
                  <a:srgbClr val="002060"/>
                </a:solidFill>
                <a:latin typeface="Arial" charset="0"/>
                <a:cs typeface="Arial" charset="0"/>
              </a:rPr>
              <a:t>Cultivate an open and adaptive board</a:t>
            </a:r>
          </a:p>
          <a:p>
            <a:pPr eaLnBrk="1" hangingPunct="1">
              <a:lnSpc>
                <a:spcPct val="90000"/>
              </a:lnSpc>
              <a:buClr>
                <a:schemeClr val="folHlink"/>
              </a:buClr>
              <a:buSzPct val="85000"/>
            </a:pPr>
            <a:r>
              <a:rPr lang="en-US" altLang="en-US" dirty="0">
                <a:solidFill>
                  <a:srgbClr val="002060"/>
                </a:solidFill>
                <a:latin typeface="Arial" charset="0"/>
                <a:cs typeface="Arial" charset="0"/>
              </a:rPr>
              <a:t>Actively learn about those who differ from you</a:t>
            </a:r>
          </a:p>
          <a:p>
            <a:pPr>
              <a:lnSpc>
                <a:spcPct val="90000"/>
              </a:lnSpc>
              <a:buClr>
                <a:schemeClr val="folHlink"/>
              </a:buClr>
              <a:buSzPct val="85000"/>
            </a:pPr>
            <a:r>
              <a:rPr lang="en-US" altLang="en-US" dirty="0">
                <a:solidFill>
                  <a:srgbClr val="002060"/>
                </a:solidFill>
                <a:latin typeface="Arial" charset="0"/>
                <a:cs typeface="Arial" charset="0"/>
              </a:rPr>
              <a:t>Know yourself and face your own cultural and racial biases</a:t>
            </a:r>
          </a:p>
          <a:p>
            <a:pPr>
              <a:lnSpc>
                <a:spcPct val="90000"/>
              </a:lnSpc>
              <a:buClr>
                <a:schemeClr val="folHlink"/>
              </a:buClr>
              <a:buSzPct val="85000"/>
            </a:pPr>
            <a:r>
              <a:rPr lang="en-US" altLang="en-US" dirty="0">
                <a:solidFill>
                  <a:srgbClr val="002060"/>
                </a:solidFill>
                <a:latin typeface="Arial" charset="0"/>
                <a:cs typeface="Arial" charset="0"/>
              </a:rPr>
              <a:t>Other biases can include gender, age, ability, socioeconomic, etc.</a:t>
            </a:r>
          </a:p>
        </p:txBody>
      </p:sp>
      <p:sp>
        <p:nvSpPr>
          <p:cNvPr id="7" name="Text Box 8"/>
          <p:cNvSpPr txBox="1">
            <a:spLocks noChangeArrowheads="1"/>
          </p:cNvSpPr>
          <p:nvPr/>
        </p:nvSpPr>
        <p:spPr bwMode="auto">
          <a:xfrm>
            <a:off x="164292" y="6220033"/>
            <a:ext cx="2230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35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27809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01A5C-DCD1-47FD-BCFC-B86C2DBE2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2" y="1668132"/>
            <a:ext cx="7117976" cy="4732668"/>
          </a:xfrm>
          <a:prstGeom prst="rect">
            <a:avLst/>
          </a:prstGeom>
        </p:spPr>
      </p:pic>
      <p:sp>
        <p:nvSpPr>
          <p:cNvPr id="70658" name="Rectangle 29"/>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Encourage Effective Structure</a:t>
            </a:r>
          </a:p>
        </p:txBody>
      </p:sp>
      <p:sp>
        <p:nvSpPr>
          <p:cNvPr id="3" name="TextBox 2"/>
          <p:cNvSpPr txBox="1"/>
          <p:nvPr/>
        </p:nvSpPr>
        <p:spPr>
          <a:xfrm>
            <a:off x="0" y="1673839"/>
            <a:ext cx="307511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Have </a:t>
            </a:r>
            <a:r>
              <a:rPr lang="en-US" u="sng" dirty="0">
                <a:latin typeface="Arial" panose="020B0604020202020204" pitchFamily="34" charset="0"/>
                <a:cs typeface="Arial" panose="020B0604020202020204" pitchFamily="34" charset="0"/>
              </a:rPr>
              <a:t>board committees </a:t>
            </a:r>
            <a:r>
              <a:rPr lang="en-US" dirty="0">
                <a:latin typeface="Arial" panose="020B0604020202020204" pitchFamily="34" charset="0"/>
                <a:cs typeface="Arial" panose="020B0604020202020204" pitchFamily="34" charset="0"/>
              </a:rPr>
              <a:t>doing </a:t>
            </a:r>
            <a:r>
              <a:rPr lang="en-US" u="sng" dirty="0">
                <a:latin typeface="Arial" panose="020B0604020202020204" pitchFamily="34" charset="0"/>
                <a:cs typeface="Arial" panose="020B0604020202020204" pitchFamily="34" charset="0"/>
              </a:rPr>
              <a:t>board</a:t>
            </a:r>
            <a:r>
              <a:rPr lang="en-US" dirty="0">
                <a:latin typeface="Arial" panose="020B0604020202020204" pitchFamily="34" charset="0"/>
                <a:cs typeface="Arial" panose="020B0604020202020204" pitchFamily="34" charset="0"/>
              </a:rPr>
              <a:t> work</a:t>
            </a:r>
          </a:p>
        </p:txBody>
      </p:sp>
      <p:grpSp>
        <p:nvGrpSpPr>
          <p:cNvPr id="7" name="Group 6" descr="Highlighted text reads: Boards have an average of 4.8 committees. " title="Board fact"/>
          <p:cNvGrpSpPr/>
          <p:nvPr/>
        </p:nvGrpSpPr>
        <p:grpSpPr>
          <a:xfrm>
            <a:off x="7036623" y="4284077"/>
            <a:ext cx="1882151" cy="1085075"/>
            <a:chOff x="8075460" y="4170056"/>
            <a:chExt cx="3326296" cy="1258956"/>
          </a:xfrm>
        </p:grpSpPr>
        <p:sp>
          <p:nvSpPr>
            <p:cNvPr id="5" name="Rounded Rectangle 4"/>
            <p:cNvSpPr/>
            <p:nvPr/>
          </p:nvSpPr>
          <p:spPr>
            <a:xfrm>
              <a:off x="8075460" y="4170056"/>
              <a:ext cx="3326296" cy="12589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76973" y="4286638"/>
              <a:ext cx="3207026" cy="1071292"/>
            </a:xfrm>
            <a:prstGeom prst="rect">
              <a:avLst/>
            </a:prstGeom>
            <a:noFill/>
          </p:spPr>
          <p:txBody>
            <a:bodyPr wrap="square" rtlCol="0">
              <a:spAutoFit/>
            </a:bodyPr>
            <a:lstStyle/>
            <a:p>
              <a:r>
                <a:rPr lang="en-US" altLang="en-US" dirty="0">
                  <a:solidFill>
                    <a:schemeClr val="accent1"/>
                  </a:solidFill>
                  <a:latin typeface="Arial" panose="020B0604020202020204" pitchFamily="34" charset="0"/>
                  <a:cs typeface="Arial" panose="020B0604020202020204" pitchFamily="34" charset="0"/>
                </a:rPr>
                <a:t>Boards have an average of 4.5 committees</a:t>
              </a:r>
            </a:p>
          </p:txBody>
        </p:sp>
      </p:grpSp>
      <p:sp>
        <p:nvSpPr>
          <p:cNvPr id="12" name="Text Box 8"/>
          <p:cNvSpPr txBox="1">
            <a:spLocks noChangeArrowheads="1"/>
          </p:cNvSpPr>
          <p:nvPr/>
        </p:nvSpPr>
        <p:spPr bwMode="auto">
          <a:xfrm>
            <a:off x="164292" y="6220033"/>
            <a:ext cx="2247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36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24069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9"/>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Recruit &amp; Orient </a:t>
            </a:r>
            <a:r>
              <a:rPr lang="en-US" altLang="en-US" dirty="0">
                <a:solidFill>
                  <a:srgbClr val="002060"/>
                </a:solidFill>
              </a:rPr>
              <a:t>Board Members</a:t>
            </a:r>
            <a:endParaRPr lang="en-US" altLang="en-US" b="1" dirty="0">
              <a:solidFill>
                <a:srgbClr val="002060"/>
              </a:solidFill>
            </a:endParaRPr>
          </a:p>
        </p:txBody>
      </p:sp>
      <p:sp>
        <p:nvSpPr>
          <p:cNvPr id="53251" name="Rectangle 30"/>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chemeClr val="folHlink"/>
              </a:buClr>
              <a:buSzPct val="85000"/>
              <a:defRPr/>
            </a:pPr>
            <a:r>
              <a:rPr lang="en-US" altLang="en-US" dirty="0">
                <a:solidFill>
                  <a:srgbClr val="002060"/>
                </a:solidFill>
                <a:latin typeface="Arial" panose="020B0604020202020204" pitchFamily="34" charset="0"/>
                <a:cs typeface="Arial" panose="020B0604020202020204" pitchFamily="34" charset="0"/>
              </a:rPr>
              <a:t>Be purposeful about board composition</a:t>
            </a:r>
          </a:p>
          <a:p>
            <a:pPr eaLnBrk="1" hangingPunct="1">
              <a:lnSpc>
                <a:spcPct val="90000"/>
              </a:lnSpc>
              <a:buClr>
                <a:schemeClr val="folHlink"/>
              </a:buClr>
              <a:buSzPct val="85000"/>
              <a:defRPr/>
            </a:pPr>
            <a:r>
              <a:rPr lang="en-US" altLang="en-US" dirty="0">
                <a:solidFill>
                  <a:srgbClr val="002060"/>
                </a:solidFill>
                <a:latin typeface="Arial" panose="020B0604020202020204" pitchFamily="34" charset="0"/>
                <a:cs typeface="Arial" panose="020B0604020202020204" pitchFamily="34" charset="0"/>
              </a:rPr>
              <a:t>Have a process</a:t>
            </a:r>
          </a:p>
          <a:p>
            <a:pPr eaLnBrk="1" hangingPunct="1">
              <a:lnSpc>
                <a:spcPct val="90000"/>
              </a:lnSpc>
              <a:buClr>
                <a:schemeClr val="folHlink"/>
              </a:buClr>
              <a:buSzPct val="85000"/>
              <a:defRPr/>
            </a:pPr>
            <a:r>
              <a:rPr lang="en-US" altLang="en-US" dirty="0">
                <a:solidFill>
                  <a:srgbClr val="002060"/>
                </a:solidFill>
                <a:latin typeface="Arial" panose="020B0604020202020204" pitchFamily="34" charset="0"/>
                <a:cs typeface="Arial" panose="020B0604020202020204" pitchFamily="34" charset="0"/>
              </a:rPr>
              <a:t>Seek or be a buddy to a new member</a:t>
            </a:r>
          </a:p>
          <a:p>
            <a:pPr marL="457200" lvl="1" indent="0" eaLnBrk="1" hangingPunct="1">
              <a:buFont typeface="Arial" charset="0"/>
              <a:buNone/>
              <a:defRPr/>
            </a:pPr>
            <a:endParaRPr lang="en-US" altLang="en-US" dirty="0">
              <a:solidFill>
                <a:srgbClr val="002060"/>
              </a:solidFill>
              <a:latin typeface="Arial" panose="020B0604020202020204" pitchFamily="34" charset="0"/>
              <a:cs typeface="Arial" panose="020B0604020202020204" pitchFamily="34" charset="0"/>
            </a:endParaRPr>
          </a:p>
        </p:txBody>
      </p:sp>
      <p:grpSp>
        <p:nvGrpSpPr>
          <p:cNvPr id="13" name="Group 12" descr="Highlighted text reads: 28% of CEOs rank changing or strengthening their recruitment practices third among areas most needing improvement. " title="Research highlight"/>
          <p:cNvGrpSpPr/>
          <p:nvPr/>
        </p:nvGrpSpPr>
        <p:grpSpPr>
          <a:xfrm>
            <a:off x="2297893" y="3719739"/>
            <a:ext cx="4528526" cy="1888921"/>
            <a:chOff x="7442453" y="5949504"/>
            <a:chExt cx="5250161" cy="1526180"/>
          </a:xfrm>
        </p:grpSpPr>
        <p:sp>
          <p:nvSpPr>
            <p:cNvPr id="14" name="Rounded Rectangle 13"/>
            <p:cNvSpPr/>
            <p:nvPr/>
          </p:nvSpPr>
          <p:spPr>
            <a:xfrm>
              <a:off x="7442453" y="5949504"/>
              <a:ext cx="5250161" cy="152618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28% of CEOs rank changing or strengthening their recruitment practices third among areas most needing improvement.&#10;"/>
            <p:cNvSpPr txBox="1"/>
            <p:nvPr/>
          </p:nvSpPr>
          <p:spPr>
            <a:xfrm>
              <a:off x="7442453" y="6187386"/>
              <a:ext cx="5238439" cy="1148867"/>
            </a:xfrm>
            <a:prstGeom prst="rect">
              <a:avLst/>
            </a:prstGeom>
            <a:noFill/>
          </p:spPr>
          <p:txBody>
            <a:bodyPr wrap="square" rtlCol="0">
              <a:spAutoFit/>
            </a:bodyPr>
            <a:lstStyle/>
            <a:p>
              <a:pPr algn="ctr" eaLnBrk="1" hangingPunct="1">
                <a:lnSpc>
                  <a:spcPct val="90000"/>
                </a:lnSpc>
                <a:spcBef>
                  <a:spcPct val="20000"/>
                </a:spcBef>
                <a:buClr>
                  <a:schemeClr val="folHlink"/>
                </a:buClr>
                <a:buSzPct val="85000"/>
                <a:buFont typeface="Wingdings" pitchFamily="2" charset="2"/>
                <a:buNone/>
              </a:pPr>
              <a:r>
                <a:rPr lang="en-US" altLang="en-US" sz="2400" b="1" dirty="0">
                  <a:solidFill>
                    <a:schemeClr val="accent1"/>
                  </a:solidFill>
                  <a:latin typeface="Arial" panose="020B0604020202020204" pitchFamily="34" charset="0"/>
                  <a:cs typeface="Arial" panose="020B0604020202020204" pitchFamily="34" charset="0"/>
                </a:rPr>
                <a:t>21% of CEOs rank recruitment practices among top three areas needing improvement.</a:t>
              </a:r>
              <a:endParaRPr lang="en-US" altLang="en-US" sz="2000" b="1" dirty="0">
                <a:solidFill>
                  <a:schemeClr val="accent1"/>
                </a:solidFill>
                <a:latin typeface="Arial" panose="020B0604020202020204" pitchFamily="34" charset="0"/>
                <a:cs typeface="Arial" panose="020B0604020202020204" pitchFamily="34" charset="0"/>
              </a:endParaRPr>
            </a:p>
          </p:txBody>
        </p:sp>
      </p:grpSp>
      <p:sp>
        <p:nvSpPr>
          <p:cNvPr id="16" name="Text Box 8"/>
          <p:cNvSpPr txBox="1">
            <a:spLocks noChangeArrowheads="1"/>
          </p:cNvSpPr>
          <p:nvPr/>
        </p:nvSpPr>
        <p:spPr bwMode="auto">
          <a:xfrm>
            <a:off x="164292" y="6220033"/>
            <a:ext cx="2263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37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15454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1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Continuously Develop Board</a:t>
            </a:r>
            <a:br>
              <a:rPr lang="en-US" altLang="en-US" b="1" dirty="0">
                <a:solidFill>
                  <a:srgbClr val="002060"/>
                </a:solidFill>
              </a:rPr>
            </a:br>
            <a:endParaRPr lang="en-US" altLang="en-US" b="1" dirty="0">
              <a:solidFill>
                <a:srgbClr val="002060"/>
              </a:solidFill>
            </a:endParaRPr>
          </a:p>
        </p:txBody>
      </p:sp>
      <p:sp>
        <p:nvSpPr>
          <p:cNvPr id="72707" name="Rectangle 14"/>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chemeClr val="folHlink"/>
              </a:buClr>
              <a:buSzPct val="85000"/>
            </a:pPr>
            <a:r>
              <a:rPr lang="en-US" altLang="en-US" dirty="0">
                <a:solidFill>
                  <a:srgbClr val="002060"/>
                </a:solidFill>
                <a:latin typeface="Arial" charset="0"/>
                <a:cs typeface="Arial" charset="0"/>
              </a:rPr>
              <a:t>Engage in active learning</a:t>
            </a:r>
          </a:p>
          <a:p>
            <a:pPr eaLnBrk="1" hangingPunct="1">
              <a:lnSpc>
                <a:spcPct val="90000"/>
              </a:lnSpc>
              <a:buClr>
                <a:schemeClr val="folHlink"/>
              </a:buClr>
              <a:buSzPct val="85000"/>
            </a:pPr>
            <a:r>
              <a:rPr lang="en-US" altLang="en-US" dirty="0">
                <a:solidFill>
                  <a:srgbClr val="002060"/>
                </a:solidFill>
                <a:latin typeface="Arial" charset="0"/>
                <a:cs typeface="Arial" charset="0"/>
              </a:rPr>
              <a:t>Create a sense of team</a:t>
            </a:r>
          </a:p>
          <a:p>
            <a:pPr eaLnBrk="1" hangingPunct="1">
              <a:lnSpc>
                <a:spcPct val="90000"/>
              </a:lnSpc>
              <a:buClr>
                <a:schemeClr val="folHlink"/>
              </a:buClr>
              <a:buSzPct val="85000"/>
            </a:pPr>
            <a:r>
              <a:rPr lang="en-US" altLang="en-US" dirty="0">
                <a:solidFill>
                  <a:srgbClr val="002060"/>
                </a:solidFill>
                <a:latin typeface="Arial" charset="0"/>
                <a:cs typeface="Arial" charset="0"/>
              </a:rPr>
              <a:t>Regularly conduct a board self-evaluation</a:t>
            </a:r>
          </a:p>
        </p:txBody>
      </p:sp>
      <p:grpSp>
        <p:nvGrpSpPr>
          <p:cNvPr id="12" name="Group 11" descr="Highlighted text reads: 51% of boards have conducted a self-assessment in the last 3 years&#10;" title="Research highlight"/>
          <p:cNvGrpSpPr/>
          <p:nvPr/>
        </p:nvGrpSpPr>
        <p:grpSpPr>
          <a:xfrm>
            <a:off x="2403884" y="3747630"/>
            <a:ext cx="4528524" cy="1623320"/>
            <a:chOff x="3607058" y="5339645"/>
            <a:chExt cx="5250160" cy="1556959"/>
          </a:xfrm>
        </p:grpSpPr>
        <p:sp>
          <p:nvSpPr>
            <p:cNvPr id="13" name="Rounded Rectangle 12"/>
            <p:cNvSpPr/>
            <p:nvPr/>
          </p:nvSpPr>
          <p:spPr>
            <a:xfrm>
              <a:off x="3607058" y="5339645"/>
              <a:ext cx="5250160" cy="1466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07058" y="5503926"/>
              <a:ext cx="5238439" cy="1392678"/>
            </a:xfrm>
            <a:prstGeom prst="rect">
              <a:avLst/>
            </a:prstGeom>
            <a:noFill/>
          </p:spPr>
          <p:txBody>
            <a:bodyPr wrap="square" rtlCol="0">
              <a:spAutoFit/>
            </a:bodyPr>
            <a:lstStyle/>
            <a:p>
              <a:pPr algn="ctr"/>
              <a:r>
                <a:rPr lang="en-US" altLang="en-US" sz="2400" b="1" dirty="0">
                  <a:solidFill>
                    <a:schemeClr val="accent1"/>
                  </a:solidFill>
                  <a:latin typeface="Arial" panose="020B0604020202020204" pitchFamily="34" charset="0"/>
                  <a:cs typeface="Arial" panose="020B0604020202020204" pitchFamily="34" charset="0"/>
                </a:rPr>
                <a:t>45% of boards have conducted a self-assessment in the last 3 years</a:t>
              </a:r>
            </a:p>
          </p:txBody>
        </p:sp>
      </p:grpSp>
      <p:sp>
        <p:nvSpPr>
          <p:cNvPr id="11" name="Text Box 8"/>
          <p:cNvSpPr txBox="1">
            <a:spLocks noChangeArrowheads="1"/>
          </p:cNvSpPr>
          <p:nvPr/>
        </p:nvSpPr>
        <p:spPr bwMode="auto">
          <a:xfrm>
            <a:off x="164292" y="6220033"/>
            <a:ext cx="2239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37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280743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15"/>
          <p:cNvSpPr>
            <a:spLocks noGrp="1" noChangeArrowheads="1"/>
          </p:cNvSpPr>
          <p:nvPr>
            <p:ph type="title"/>
          </p:nvPr>
        </p:nvSpPr>
        <p:spPr/>
        <p:txBody>
          <a:bodyPr/>
          <a:lstStyle/>
          <a:p>
            <a:r>
              <a:rPr lang="en-US" altLang="en-US" dirty="0"/>
              <a:t>Discussion</a:t>
            </a:r>
          </a:p>
        </p:txBody>
      </p:sp>
      <p:sp>
        <p:nvSpPr>
          <p:cNvPr id="56325" name="Rectangle 16"/>
          <p:cNvSpPr>
            <a:spLocks noGrp="1" noChangeArrowheads="1"/>
          </p:cNvSpPr>
          <p:nvPr>
            <p:ph idx="1"/>
          </p:nvPr>
        </p:nvSpPr>
        <p:spPr/>
        <p:txBody>
          <a:bodyPr/>
          <a:lstStyle/>
          <a:p>
            <a:pPr>
              <a:buFontTx/>
              <a:buNone/>
            </a:pPr>
            <a:r>
              <a:rPr lang="en-US" altLang="en-US" dirty="0"/>
              <a:t>In small groups: </a:t>
            </a:r>
          </a:p>
          <a:p>
            <a:r>
              <a:rPr lang="en-US" altLang="en-US" dirty="0"/>
              <a:t>What does your organization have to celebrate?</a:t>
            </a:r>
          </a:p>
          <a:p>
            <a:r>
              <a:rPr lang="en-US" altLang="en-US" dirty="0"/>
              <a:t>How can your organization improve?</a:t>
            </a:r>
          </a:p>
          <a:p>
            <a:r>
              <a:rPr lang="en-US" altLang="en-US" dirty="0"/>
              <a:t>What are your next steps?</a:t>
            </a:r>
          </a:p>
        </p:txBody>
      </p:sp>
      <p:sp>
        <p:nvSpPr>
          <p:cNvPr id="8" name="Text Box 8"/>
          <p:cNvSpPr txBox="1">
            <a:spLocks noChangeArrowheads="1"/>
          </p:cNvSpPr>
          <p:nvPr/>
        </p:nvSpPr>
        <p:spPr bwMode="auto">
          <a:xfrm>
            <a:off x="164292" y="6220033"/>
            <a:ext cx="2293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 </a:t>
            </a:r>
            <a:endParaRPr lang="en-US" altLang="en-US" sz="2400" dirty="0">
              <a:solidFill>
                <a:schemeClr val="accent1"/>
              </a:solidFill>
              <a:latin typeface="Times New Roman" pitchFamily="18" charset="0"/>
            </a:endParaRPr>
          </a:p>
        </p:txBody>
      </p:sp>
      <p:pic>
        <p:nvPicPr>
          <p:cNvPr id="3" name="Picture 2">
            <a:extLst>
              <a:ext uri="{FF2B5EF4-FFF2-40B4-BE49-F238E27FC236}">
                <a16:creationId xmlns:a16="http://schemas.microsoft.com/office/drawing/2014/main" id="{BE432507-B118-41EF-AB87-4D1D823883A3}"/>
              </a:ext>
            </a:extLst>
          </p:cNvPr>
          <p:cNvPicPr>
            <a:picLocks noChangeAspect="1"/>
          </p:cNvPicPr>
          <p:nvPr/>
        </p:nvPicPr>
        <p:blipFill rotWithShape="1">
          <a:blip r:embed="rId3">
            <a:extLst>
              <a:ext uri="{28A0092B-C50C-407E-A947-70E740481C1C}">
                <a14:useLocalDpi xmlns:a14="http://schemas.microsoft.com/office/drawing/2010/main" val="0"/>
              </a:ext>
            </a:extLst>
          </a:blip>
          <a:srcRect t="16193" b="21077"/>
          <a:stretch/>
        </p:blipFill>
        <p:spPr>
          <a:xfrm>
            <a:off x="2457450" y="4268438"/>
            <a:ext cx="4229100" cy="1765649"/>
          </a:xfrm>
          <a:prstGeom prst="rect">
            <a:avLst/>
          </a:prstGeom>
        </p:spPr>
      </p:pic>
    </p:spTree>
    <p:extLst>
      <p:ext uri="{BB962C8B-B14F-4D97-AF65-F5344CB8AC3E}">
        <p14:creationId xmlns:p14="http://schemas.microsoft.com/office/powerpoint/2010/main" val="267008372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57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2756" y="1683638"/>
            <a:ext cx="8218488" cy="3490723"/>
          </a:xfrm>
        </p:spPr>
        <p:txBody>
          <a:bodyPr/>
          <a:lstStyle/>
          <a:p>
            <a:r>
              <a:rPr lang="en-US" sz="3200" b="1" dirty="0">
                <a:solidFill>
                  <a:srgbClr val="00B0F0"/>
                </a:solidFill>
                <a:latin typeface="Arial" charset="0"/>
                <a:cs typeface="Arial" charset="0"/>
              </a:rPr>
              <a:t>Thank you!</a:t>
            </a:r>
            <a:endParaRPr lang="en-US" sz="3200" b="1" dirty="0">
              <a:solidFill>
                <a:srgbClr val="00B0F0"/>
              </a:solidFill>
            </a:endParaRPr>
          </a:p>
        </p:txBody>
      </p:sp>
    </p:spTree>
    <p:extLst>
      <p:ext uri="{BB962C8B-B14F-4D97-AF65-F5344CB8AC3E}">
        <p14:creationId xmlns:p14="http://schemas.microsoft.com/office/powerpoint/2010/main" val="368478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11"/>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Session Overview</a:t>
            </a:r>
          </a:p>
        </p:txBody>
      </p:sp>
      <p:sp>
        <p:nvSpPr>
          <p:cNvPr id="51204" name="Rectangle 12"/>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2060"/>
                </a:solidFill>
                <a:latin typeface="Arial" charset="0"/>
                <a:cs typeface="Arial" charset="0"/>
              </a:rPr>
              <a:t>Fiduciary duties</a:t>
            </a:r>
            <a:endParaRPr lang="en-US" altLang="en-US" sz="2800" dirty="0">
              <a:solidFill>
                <a:srgbClr val="002060"/>
              </a:solidFill>
              <a:latin typeface="Arial" charset="0"/>
              <a:cs typeface="Arial" charset="0"/>
            </a:endParaRPr>
          </a:p>
          <a:p>
            <a:r>
              <a:rPr lang="en-US" altLang="en-US" sz="2800" dirty="0">
                <a:solidFill>
                  <a:srgbClr val="002060"/>
                </a:solidFill>
                <a:latin typeface="Arial" charset="0"/>
                <a:cs typeface="Arial" charset="0"/>
              </a:rPr>
              <a:t>Board member responsibilities</a:t>
            </a:r>
            <a:endParaRPr lang="en-US" altLang="en-US" dirty="0">
              <a:solidFill>
                <a:srgbClr val="002060"/>
              </a:solidFill>
              <a:latin typeface="Arial" charset="0"/>
              <a:cs typeface="Arial" charset="0"/>
            </a:endParaRPr>
          </a:p>
          <a:p>
            <a:r>
              <a:rPr lang="en-US" altLang="en-US" dirty="0">
                <a:solidFill>
                  <a:srgbClr val="002060"/>
                </a:solidFill>
                <a:latin typeface="Arial" charset="0"/>
                <a:cs typeface="Arial" charset="0"/>
              </a:rPr>
              <a:t>Discussion</a:t>
            </a:r>
            <a:endParaRPr lang="en-US" altLang="en-US" sz="2800" dirty="0">
              <a:solidFill>
                <a:srgbClr val="002060"/>
              </a:solidFill>
              <a:latin typeface="Arial" charset="0"/>
              <a:cs typeface="Arial" charset="0"/>
            </a:endParaRPr>
          </a:p>
        </p:txBody>
      </p:sp>
    </p:spTree>
    <p:extLst>
      <p:ext uri="{BB962C8B-B14F-4D97-AF65-F5344CB8AC3E}">
        <p14:creationId xmlns:p14="http://schemas.microsoft.com/office/powerpoint/2010/main" val="287970931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B1299-9B08-411B-A913-74A0BDCA68A2}"/>
              </a:ext>
            </a:extLst>
          </p:cNvPr>
          <p:cNvSpPr>
            <a:spLocks noGrp="1"/>
          </p:cNvSpPr>
          <p:nvPr>
            <p:ph sz="quarter" idx="10"/>
          </p:nvPr>
        </p:nvSpPr>
        <p:spPr/>
        <p:txBody>
          <a:bodyPr/>
          <a:lstStyle/>
          <a:p>
            <a:r>
              <a:rPr lang="en-US" altLang="en-US" dirty="0">
                <a:solidFill>
                  <a:srgbClr val="002060"/>
                </a:solidFill>
              </a:rPr>
              <a:t>Fiduciary = Involving Confidence or Trust</a:t>
            </a:r>
          </a:p>
          <a:p>
            <a:r>
              <a:rPr lang="en-US" altLang="en-US" dirty="0">
                <a:solidFill>
                  <a:srgbClr val="002060"/>
                </a:solidFill>
                <a:latin typeface="Arial" charset="0"/>
                <a:cs typeface="Arial" charset="0"/>
              </a:rPr>
              <a:t>Board members must exercise </a:t>
            </a:r>
            <a:r>
              <a:rPr lang="en-US" altLang="en-US" b="1" dirty="0">
                <a:solidFill>
                  <a:srgbClr val="002060"/>
                </a:solidFill>
                <a:latin typeface="Arial" charset="0"/>
                <a:cs typeface="Arial" charset="0"/>
              </a:rPr>
              <a:t>duty of care </a:t>
            </a:r>
            <a:r>
              <a:rPr lang="en-US" altLang="en-US" dirty="0">
                <a:solidFill>
                  <a:srgbClr val="002060"/>
                </a:solidFill>
                <a:latin typeface="Arial" charset="0"/>
                <a:cs typeface="Arial" charset="0"/>
              </a:rPr>
              <a:t>that “an ordinarily prudent person…would exercise…” </a:t>
            </a:r>
          </a:p>
          <a:p>
            <a:pPr lvl="2"/>
            <a:r>
              <a:rPr lang="en-US" altLang="en-US" dirty="0">
                <a:solidFill>
                  <a:srgbClr val="002060"/>
                </a:solidFill>
                <a:latin typeface="Arial" charset="0"/>
                <a:cs typeface="Arial" charset="0"/>
              </a:rPr>
              <a:t>Active participation</a:t>
            </a:r>
          </a:p>
          <a:p>
            <a:pPr lvl="2"/>
            <a:r>
              <a:rPr lang="en-US" altLang="en-US" dirty="0">
                <a:solidFill>
                  <a:srgbClr val="002060"/>
                </a:solidFill>
                <a:latin typeface="Arial" charset="0"/>
                <a:cs typeface="Arial" charset="0"/>
              </a:rPr>
              <a:t>Committees</a:t>
            </a:r>
          </a:p>
          <a:p>
            <a:pPr lvl="2"/>
            <a:r>
              <a:rPr lang="en-US" altLang="en-US" dirty="0">
                <a:solidFill>
                  <a:srgbClr val="002060"/>
                </a:solidFill>
                <a:latin typeface="Arial" charset="0"/>
                <a:cs typeface="Arial" charset="0"/>
              </a:rPr>
              <a:t>Board actions</a:t>
            </a:r>
          </a:p>
          <a:p>
            <a:pPr lvl="2"/>
            <a:r>
              <a:rPr lang="en-US" altLang="en-US" dirty="0">
                <a:solidFill>
                  <a:srgbClr val="002060"/>
                </a:solidFill>
                <a:latin typeface="Arial" charset="0"/>
                <a:cs typeface="Arial" charset="0"/>
              </a:rPr>
              <a:t>Minutes</a:t>
            </a:r>
          </a:p>
          <a:p>
            <a:pPr lvl="2"/>
            <a:r>
              <a:rPr lang="en-US" altLang="en-US" dirty="0">
                <a:solidFill>
                  <a:srgbClr val="002060"/>
                </a:solidFill>
                <a:latin typeface="Arial" charset="0"/>
                <a:cs typeface="Arial" charset="0"/>
              </a:rPr>
              <a:t>Books and records</a:t>
            </a:r>
          </a:p>
        </p:txBody>
      </p:sp>
      <p:sp>
        <p:nvSpPr>
          <p:cNvPr id="3" name="Title 2">
            <a:extLst>
              <a:ext uri="{FF2B5EF4-FFF2-40B4-BE49-F238E27FC236}">
                <a16:creationId xmlns:a16="http://schemas.microsoft.com/office/drawing/2014/main" id="{33EE0B06-16C4-425E-AA65-00EA579E62B2}"/>
              </a:ext>
            </a:extLst>
          </p:cNvPr>
          <p:cNvSpPr>
            <a:spLocks noGrp="1"/>
          </p:cNvSpPr>
          <p:nvPr>
            <p:ph type="title"/>
          </p:nvPr>
        </p:nvSpPr>
        <p:spPr/>
        <p:txBody>
          <a:bodyPr/>
          <a:lstStyle/>
          <a:p>
            <a:r>
              <a:rPr lang="en-US" dirty="0">
                <a:solidFill>
                  <a:srgbClr val="002060"/>
                </a:solidFill>
              </a:rPr>
              <a:t>You’re Legally Bound! Fiduciary Duties</a:t>
            </a:r>
          </a:p>
        </p:txBody>
      </p:sp>
      <p:sp>
        <p:nvSpPr>
          <p:cNvPr id="5" name="TextBox 4">
            <a:extLst>
              <a:ext uri="{FF2B5EF4-FFF2-40B4-BE49-F238E27FC236}">
                <a16:creationId xmlns:a16="http://schemas.microsoft.com/office/drawing/2014/main" id="{B9D8DD38-92FA-4C22-99D0-208802473136}"/>
              </a:ext>
            </a:extLst>
          </p:cNvPr>
          <p:cNvSpPr txBox="1"/>
          <p:nvPr/>
        </p:nvSpPr>
        <p:spPr>
          <a:xfrm>
            <a:off x="3730430" y="3429000"/>
            <a:ext cx="4793300" cy="2077492"/>
          </a:xfrm>
          <a:prstGeom prst="rect">
            <a:avLst/>
          </a:prstGeom>
          <a:noFill/>
        </p:spPr>
        <p:txBody>
          <a:bodyPr wrap="none" rtlCol="0">
            <a:spAutoFit/>
          </a:bodyPr>
          <a:lstStyle/>
          <a:p>
            <a:pPr marL="1257300" lvl="2" indent="-342900">
              <a:spcBef>
                <a:spcPts val="576"/>
              </a:spcBef>
              <a:buFont typeface="Arial" panose="020B0604020202020204" pitchFamily="34" charset="0"/>
              <a:buChar char="•"/>
            </a:pPr>
            <a:r>
              <a:rPr lang="en-US" altLang="en-US" sz="2400" dirty="0">
                <a:solidFill>
                  <a:srgbClr val="002060"/>
                </a:solidFill>
                <a:latin typeface="Arial" panose="020B0604020202020204" pitchFamily="34" charset="0"/>
                <a:cs typeface="Arial" panose="020B0604020202020204" pitchFamily="34" charset="0"/>
              </a:rPr>
              <a:t>Accurate record keeping</a:t>
            </a:r>
          </a:p>
          <a:p>
            <a:pPr marL="1257300" lvl="2" indent="-342900">
              <a:spcBef>
                <a:spcPts val="576"/>
              </a:spcBef>
              <a:buFont typeface="Arial" panose="020B0604020202020204" pitchFamily="34" charset="0"/>
              <a:buChar char="•"/>
            </a:pPr>
            <a:r>
              <a:rPr lang="en-US" altLang="en-US" sz="2400" dirty="0">
                <a:solidFill>
                  <a:srgbClr val="002060"/>
                </a:solidFill>
                <a:latin typeface="Arial" panose="020B0604020202020204" pitchFamily="34" charset="0"/>
                <a:cs typeface="Arial" panose="020B0604020202020204" pitchFamily="34" charset="0"/>
              </a:rPr>
              <a:t>Charitable assets</a:t>
            </a:r>
          </a:p>
          <a:p>
            <a:pPr marL="1257300" lvl="2" indent="-342900">
              <a:spcBef>
                <a:spcPts val="576"/>
              </a:spcBef>
              <a:buFont typeface="Arial" panose="020B0604020202020204" pitchFamily="34" charset="0"/>
              <a:buChar char="•"/>
            </a:pPr>
            <a:r>
              <a:rPr lang="en-US" altLang="en-US" sz="2400" dirty="0">
                <a:solidFill>
                  <a:srgbClr val="002060"/>
                </a:solidFill>
                <a:latin typeface="Arial" panose="020B0604020202020204" pitchFamily="34" charset="0"/>
                <a:cs typeface="Arial" panose="020B0604020202020204" pitchFamily="34" charset="0"/>
              </a:rPr>
              <a:t>Resources</a:t>
            </a:r>
          </a:p>
          <a:p>
            <a:pPr marL="1257300" lvl="2" indent="-342900">
              <a:spcBef>
                <a:spcPts val="576"/>
              </a:spcBef>
              <a:buFont typeface="Arial" panose="020B0604020202020204" pitchFamily="34" charset="0"/>
              <a:buChar char="•"/>
            </a:pPr>
            <a:r>
              <a:rPr lang="en-US" altLang="en-US" sz="2400" dirty="0">
                <a:solidFill>
                  <a:srgbClr val="002060"/>
                </a:solidFill>
                <a:latin typeface="Arial" panose="020B0604020202020204" pitchFamily="34" charset="0"/>
                <a:cs typeface="Arial" panose="020B0604020202020204" pitchFamily="34" charset="0"/>
              </a:rPr>
              <a:t>Investigations</a:t>
            </a:r>
          </a:p>
          <a:p>
            <a:endParaRPr lang="en-US" dirty="0"/>
          </a:p>
        </p:txBody>
      </p:sp>
      <p:sp>
        <p:nvSpPr>
          <p:cNvPr id="6" name="Text Box 8">
            <a:extLst>
              <a:ext uri="{FF2B5EF4-FFF2-40B4-BE49-F238E27FC236}">
                <a16:creationId xmlns:a16="http://schemas.microsoft.com/office/drawing/2014/main" id="{B29EA452-097F-43D8-ABA6-888C3830D163}"/>
              </a:ext>
            </a:extLst>
          </p:cNvPr>
          <p:cNvSpPr txBox="1">
            <a:spLocks noChangeArrowheads="1"/>
          </p:cNvSpPr>
          <p:nvPr/>
        </p:nvSpPr>
        <p:spPr bwMode="auto">
          <a:xfrm>
            <a:off x="164292" y="6220033"/>
            <a:ext cx="2263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14 </a:t>
            </a:r>
            <a:endParaRPr lang="en-US" altLang="en-US" sz="2400" dirty="0">
              <a:solidFill>
                <a:schemeClr val="accent1"/>
              </a:solidFill>
              <a:latin typeface="Times New Roman" pitchFamily="18" charset="0"/>
            </a:endParaRPr>
          </a:p>
        </p:txBody>
      </p:sp>
      <p:sp>
        <p:nvSpPr>
          <p:cNvPr id="7" name="Text Box 6">
            <a:extLst>
              <a:ext uri="{FF2B5EF4-FFF2-40B4-BE49-F238E27FC236}">
                <a16:creationId xmlns:a16="http://schemas.microsoft.com/office/drawing/2014/main" id="{461D305F-3CA4-4BEE-AA51-8297820D960D}"/>
              </a:ext>
            </a:extLst>
          </p:cNvPr>
          <p:cNvSpPr txBox="1">
            <a:spLocks noChangeArrowheads="1"/>
          </p:cNvSpPr>
          <p:nvPr/>
        </p:nvSpPr>
        <p:spPr bwMode="auto">
          <a:xfrm>
            <a:off x="4710724" y="6127700"/>
            <a:ext cx="4011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r" eaLnBrk="1" hangingPunct="1">
              <a:spcBef>
                <a:spcPct val="50000"/>
              </a:spcBef>
              <a:buClr>
                <a:schemeClr val="folHlink"/>
              </a:buClr>
              <a:buFont typeface="Wingdings" pitchFamily="2" charset="2"/>
              <a:buNone/>
            </a:pPr>
            <a:r>
              <a:rPr lang="en-US" altLang="en-US" sz="1200" dirty="0">
                <a:solidFill>
                  <a:schemeClr val="accent1"/>
                </a:solidFill>
              </a:rPr>
              <a:t>From the Office of Minnesota Attorney General, Fiduciary Duties of Directors of Charitable Organizations</a:t>
            </a:r>
          </a:p>
        </p:txBody>
      </p:sp>
    </p:spTree>
    <p:extLst>
      <p:ext uri="{BB962C8B-B14F-4D97-AF65-F5344CB8AC3E}">
        <p14:creationId xmlns:p14="http://schemas.microsoft.com/office/powerpoint/2010/main" val="225351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B1299-9B08-411B-A913-74A0BDCA68A2}"/>
              </a:ext>
            </a:extLst>
          </p:cNvPr>
          <p:cNvSpPr>
            <a:spLocks noGrp="1"/>
          </p:cNvSpPr>
          <p:nvPr>
            <p:ph sz="quarter" idx="10"/>
          </p:nvPr>
        </p:nvSpPr>
        <p:spPr/>
        <p:txBody>
          <a:bodyPr/>
          <a:lstStyle/>
          <a:p>
            <a:r>
              <a:rPr lang="en-US" altLang="en-US" dirty="0">
                <a:solidFill>
                  <a:srgbClr val="002060"/>
                </a:solidFill>
                <a:latin typeface="Arial" charset="0"/>
                <a:cs typeface="Arial" charset="0"/>
              </a:rPr>
              <a:t>Board members must exercise </a:t>
            </a:r>
            <a:r>
              <a:rPr lang="en-US" altLang="en-US" b="1" dirty="0">
                <a:solidFill>
                  <a:srgbClr val="002060"/>
                </a:solidFill>
                <a:latin typeface="Arial" charset="0"/>
                <a:cs typeface="Arial" charset="0"/>
              </a:rPr>
              <a:t>duty of loyalty </a:t>
            </a:r>
            <a:r>
              <a:rPr lang="en-US" altLang="en-US" dirty="0">
                <a:solidFill>
                  <a:srgbClr val="002060"/>
                </a:solidFill>
                <a:latin typeface="Arial" charset="0"/>
                <a:cs typeface="Arial" charset="0"/>
              </a:rPr>
              <a:t>– the director must put the good of the organization first</a:t>
            </a:r>
          </a:p>
          <a:p>
            <a:pPr lvl="2"/>
            <a:r>
              <a:rPr lang="en-US" altLang="en-US" dirty="0">
                <a:solidFill>
                  <a:srgbClr val="002060"/>
                </a:solidFill>
                <a:latin typeface="Arial" charset="0"/>
                <a:cs typeface="Arial" charset="0"/>
              </a:rPr>
              <a:t>Conflicts of interest</a:t>
            </a:r>
          </a:p>
          <a:p>
            <a:pPr lvl="2"/>
            <a:r>
              <a:rPr lang="en-US" altLang="en-US" dirty="0">
                <a:solidFill>
                  <a:srgbClr val="002060"/>
                </a:solidFill>
                <a:latin typeface="Arial" charset="0"/>
                <a:cs typeface="Arial" charset="0"/>
              </a:rPr>
              <a:t>Written policy</a:t>
            </a:r>
          </a:p>
          <a:p>
            <a:pPr lvl="2"/>
            <a:r>
              <a:rPr lang="en-US" altLang="en-US" dirty="0">
                <a:solidFill>
                  <a:srgbClr val="002060"/>
                </a:solidFill>
                <a:latin typeface="Arial" charset="0"/>
                <a:cs typeface="Arial" charset="0"/>
              </a:rPr>
              <a:t>Loans</a:t>
            </a:r>
          </a:p>
          <a:p>
            <a:pPr lvl="2"/>
            <a:r>
              <a:rPr lang="en-US" altLang="en-US" dirty="0">
                <a:solidFill>
                  <a:srgbClr val="002060"/>
                </a:solidFill>
                <a:latin typeface="Arial" charset="0"/>
                <a:cs typeface="Arial" charset="0"/>
              </a:rPr>
              <a:t>Corporate opportunity</a:t>
            </a:r>
          </a:p>
          <a:p>
            <a:pPr lvl="2"/>
            <a:r>
              <a:rPr lang="en-US" altLang="en-US" dirty="0">
                <a:solidFill>
                  <a:srgbClr val="002060"/>
                </a:solidFill>
                <a:latin typeface="Arial" charset="0"/>
                <a:cs typeface="Arial" charset="0"/>
              </a:rPr>
              <a:t>Internal Revenue Code </a:t>
            </a:r>
          </a:p>
        </p:txBody>
      </p:sp>
      <p:sp>
        <p:nvSpPr>
          <p:cNvPr id="3" name="Title 2">
            <a:extLst>
              <a:ext uri="{FF2B5EF4-FFF2-40B4-BE49-F238E27FC236}">
                <a16:creationId xmlns:a16="http://schemas.microsoft.com/office/drawing/2014/main" id="{33EE0B06-16C4-425E-AA65-00EA579E62B2}"/>
              </a:ext>
            </a:extLst>
          </p:cNvPr>
          <p:cNvSpPr>
            <a:spLocks noGrp="1"/>
          </p:cNvSpPr>
          <p:nvPr>
            <p:ph type="title"/>
          </p:nvPr>
        </p:nvSpPr>
        <p:spPr/>
        <p:txBody>
          <a:bodyPr/>
          <a:lstStyle/>
          <a:p>
            <a:r>
              <a:rPr lang="en-US" dirty="0">
                <a:solidFill>
                  <a:srgbClr val="002060"/>
                </a:solidFill>
              </a:rPr>
              <a:t>You’re Legally Bound! Fiduciary Duties</a:t>
            </a:r>
          </a:p>
        </p:txBody>
      </p:sp>
      <p:sp>
        <p:nvSpPr>
          <p:cNvPr id="6" name="Text Box 8">
            <a:extLst>
              <a:ext uri="{FF2B5EF4-FFF2-40B4-BE49-F238E27FC236}">
                <a16:creationId xmlns:a16="http://schemas.microsoft.com/office/drawing/2014/main" id="{B29EA452-097F-43D8-ABA6-888C3830D163}"/>
              </a:ext>
            </a:extLst>
          </p:cNvPr>
          <p:cNvSpPr txBox="1">
            <a:spLocks noChangeArrowheads="1"/>
          </p:cNvSpPr>
          <p:nvPr/>
        </p:nvSpPr>
        <p:spPr bwMode="auto">
          <a:xfrm>
            <a:off x="164292" y="6220033"/>
            <a:ext cx="2263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1C355D"/>
                </a:solidFill>
                <a:effectLst/>
                <a:uLnTx/>
                <a:uFillTx/>
                <a:latin typeface="Arial" charset="0"/>
                <a:ea typeface="+mn-ea"/>
                <a:cs typeface="+mn-cs"/>
              </a:rPr>
              <a:t>Workbook Page 14 </a:t>
            </a:r>
            <a:endParaRPr kumimoji="0" lang="en-US" altLang="en-US" sz="2400" b="0" i="0" u="none" strike="noStrike" kern="1200" cap="none" spc="0" normalizeH="0" baseline="0" noProof="0" dirty="0">
              <a:ln>
                <a:noFill/>
              </a:ln>
              <a:solidFill>
                <a:srgbClr val="1C355D"/>
              </a:solidFill>
              <a:effectLst/>
              <a:uLnTx/>
              <a:uFillTx/>
              <a:latin typeface="Times New Roman" pitchFamily="18" charset="0"/>
              <a:ea typeface="+mn-ea"/>
              <a:cs typeface="+mn-cs"/>
            </a:endParaRPr>
          </a:p>
        </p:txBody>
      </p:sp>
      <p:sp>
        <p:nvSpPr>
          <p:cNvPr id="7" name="Text Box 6">
            <a:extLst>
              <a:ext uri="{FF2B5EF4-FFF2-40B4-BE49-F238E27FC236}">
                <a16:creationId xmlns:a16="http://schemas.microsoft.com/office/drawing/2014/main" id="{461D305F-3CA4-4BEE-AA51-8297820D960D}"/>
              </a:ext>
            </a:extLst>
          </p:cNvPr>
          <p:cNvSpPr txBox="1">
            <a:spLocks noChangeArrowheads="1"/>
          </p:cNvSpPr>
          <p:nvPr/>
        </p:nvSpPr>
        <p:spPr bwMode="auto">
          <a:xfrm>
            <a:off x="4710724" y="6127700"/>
            <a:ext cx="4011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marL="0" marR="0" lvl="0" indent="0" algn="r" defTabSz="914400" rtl="0" eaLnBrk="1" fontAlgn="auto" latinLnBrk="0" hangingPunct="1">
              <a:lnSpc>
                <a:spcPct val="100000"/>
              </a:lnSpc>
              <a:spcBef>
                <a:spcPct val="50000"/>
              </a:spcBef>
              <a:spcAft>
                <a:spcPts val="0"/>
              </a:spcAft>
              <a:buClr>
                <a:srgbClr val="000000"/>
              </a:buClr>
              <a:buSzTx/>
              <a:buFont typeface="Wingdings" pitchFamily="2" charset="2"/>
              <a:buNone/>
              <a:tabLst/>
              <a:defRPr/>
            </a:pPr>
            <a:r>
              <a:rPr kumimoji="0" lang="en-US" altLang="en-US" sz="1200" b="0" i="0" u="none" strike="noStrike" kern="1200" cap="none" spc="0" normalizeH="0" baseline="0" noProof="0" dirty="0">
                <a:ln>
                  <a:noFill/>
                </a:ln>
                <a:solidFill>
                  <a:srgbClr val="1C355D"/>
                </a:solidFill>
                <a:effectLst/>
                <a:uLnTx/>
                <a:uFillTx/>
                <a:latin typeface="Arial" charset="0"/>
                <a:ea typeface="+mn-ea"/>
                <a:cs typeface="+mn-cs"/>
              </a:rPr>
              <a:t>From the Office of Minnesota Attorney General, Fiduciary Duties of Directors of Charitable Organizations</a:t>
            </a:r>
          </a:p>
        </p:txBody>
      </p:sp>
    </p:spTree>
    <p:extLst>
      <p:ext uri="{BB962C8B-B14F-4D97-AF65-F5344CB8AC3E}">
        <p14:creationId xmlns:p14="http://schemas.microsoft.com/office/powerpoint/2010/main" val="82266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B1299-9B08-411B-A913-74A0BDCA68A2}"/>
              </a:ext>
            </a:extLst>
          </p:cNvPr>
          <p:cNvSpPr>
            <a:spLocks noGrp="1"/>
          </p:cNvSpPr>
          <p:nvPr>
            <p:ph sz="quarter" idx="10"/>
          </p:nvPr>
        </p:nvSpPr>
        <p:spPr/>
        <p:txBody>
          <a:bodyPr/>
          <a:lstStyle/>
          <a:p>
            <a:r>
              <a:rPr lang="en-US" altLang="en-US" dirty="0">
                <a:solidFill>
                  <a:srgbClr val="002060"/>
                </a:solidFill>
                <a:latin typeface="Arial" charset="0"/>
                <a:cs typeface="Arial" charset="0"/>
              </a:rPr>
              <a:t>Board members must exercise </a:t>
            </a:r>
            <a:r>
              <a:rPr lang="en-US" altLang="en-US" b="1" dirty="0">
                <a:solidFill>
                  <a:srgbClr val="002060"/>
                </a:solidFill>
                <a:latin typeface="Arial" charset="0"/>
                <a:cs typeface="Arial" charset="0"/>
              </a:rPr>
              <a:t>duty of obedience</a:t>
            </a:r>
            <a:r>
              <a:rPr lang="en-US" altLang="en-US" dirty="0">
                <a:solidFill>
                  <a:srgbClr val="002060"/>
                </a:solidFill>
                <a:latin typeface="Arial" charset="0"/>
                <a:cs typeface="Arial" charset="0"/>
              </a:rPr>
              <a:t> – the director must follow governing documents, carry out mission, and assure funds are used correctly. </a:t>
            </a:r>
          </a:p>
          <a:p>
            <a:pPr lvl="2"/>
            <a:r>
              <a:rPr lang="en-US" altLang="en-US" dirty="0">
                <a:solidFill>
                  <a:srgbClr val="002060"/>
                </a:solidFill>
                <a:latin typeface="Arial" charset="0"/>
                <a:cs typeface="Arial" charset="0"/>
              </a:rPr>
              <a:t>State and federal statues</a:t>
            </a:r>
          </a:p>
          <a:p>
            <a:pPr lvl="2"/>
            <a:r>
              <a:rPr lang="en-US" altLang="en-US" dirty="0">
                <a:solidFill>
                  <a:srgbClr val="002060"/>
                </a:solidFill>
                <a:latin typeface="Arial" charset="0"/>
                <a:cs typeface="Arial" charset="0"/>
              </a:rPr>
              <a:t>Filing requirements</a:t>
            </a:r>
          </a:p>
          <a:p>
            <a:pPr lvl="2"/>
            <a:r>
              <a:rPr lang="en-US" altLang="en-US" dirty="0">
                <a:solidFill>
                  <a:srgbClr val="002060"/>
                </a:solidFill>
                <a:latin typeface="Arial" charset="0"/>
                <a:cs typeface="Arial" charset="0"/>
              </a:rPr>
              <a:t>Governing documents</a:t>
            </a:r>
          </a:p>
          <a:p>
            <a:pPr lvl="2"/>
            <a:r>
              <a:rPr lang="en-US" altLang="en-US" dirty="0">
                <a:solidFill>
                  <a:srgbClr val="002060"/>
                </a:solidFill>
                <a:latin typeface="Arial" charset="0"/>
                <a:cs typeface="Arial" charset="0"/>
              </a:rPr>
              <a:t>Board training</a:t>
            </a:r>
          </a:p>
          <a:p>
            <a:pPr lvl="2"/>
            <a:r>
              <a:rPr lang="en-US" altLang="en-US" dirty="0">
                <a:solidFill>
                  <a:srgbClr val="002060"/>
                </a:solidFill>
                <a:latin typeface="Arial" charset="0"/>
                <a:cs typeface="Arial" charset="0"/>
              </a:rPr>
              <a:t>Outside help</a:t>
            </a:r>
          </a:p>
        </p:txBody>
      </p:sp>
      <p:sp>
        <p:nvSpPr>
          <p:cNvPr id="3" name="Title 2">
            <a:extLst>
              <a:ext uri="{FF2B5EF4-FFF2-40B4-BE49-F238E27FC236}">
                <a16:creationId xmlns:a16="http://schemas.microsoft.com/office/drawing/2014/main" id="{33EE0B06-16C4-425E-AA65-00EA579E62B2}"/>
              </a:ext>
            </a:extLst>
          </p:cNvPr>
          <p:cNvSpPr>
            <a:spLocks noGrp="1"/>
          </p:cNvSpPr>
          <p:nvPr>
            <p:ph type="title"/>
          </p:nvPr>
        </p:nvSpPr>
        <p:spPr/>
        <p:txBody>
          <a:bodyPr/>
          <a:lstStyle/>
          <a:p>
            <a:r>
              <a:rPr lang="en-US" dirty="0">
                <a:solidFill>
                  <a:srgbClr val="002060"/>
                </a:solidFill>
              </a:rPr>
              <a:t>You’re Legally Bound! Fiduciary Duties</a:t>
            </a:r>
          </a:p>
        </p:txBody>
      </p:sp>
      <p:sp>
        <p:nvSpPr>
          <p:cNvPr id="6" name="Text Box 8">
            <a:extLst>
              <a:ext uri="{FF2B5EF4-FFF2-40B4-BE49-F238E27FC236}">
                <a16:creationId xmlns:a16="http://schemas.microsoft.com/office/drawing/2014/main" id="{B29EA452-097F-43D8-ABA6-888C3830D163}"/>
              </a:ext>
            </a:extLst>
          </p:cNvPr>
          <p:cNvSpPr txBox="1">
            <a:spLocks noChangeArrowheads="1"/>
          </p:cNvSpPr>
          <p:nvPr/>
        </p:nvSpPr>
        <p:spPr bwMode="auto">
          <a:xfrm>
            <a:off x="164292" y="6220033"/>
            <a:ext cx="2263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1C355D"/>
                </a:solidFill>
                <a:effectLst/>
                <a:uLnTx/>
                <a:uFillTx/>
                <a:latin typeface="Arial" charset="0"/>
                <a:ea typeface="+mn-ea"/>
                <a:cs typeface="+mn-cs"/>
              </a:rPr>
              <a:t>Workbook Page 14 </a:t>
            </a:r>
            <a:endParaRPr kumimoji="0" lang="en-US" altLang="en-US" sz="2400" b="0" i="0" u="none" strike="noStrike" kern="1200" cap="none" spc="0" normalizeH="0" baseline="0" noProof="0" dirty="0">
              <a:ln>
                <a:noFill/>
              </a:ln>
              <a:solidFill>
                <a:srgbClr val="1C355D"/>
              </a:solidFill>
              <a:effectLst/>
              <a:uLnTx/>
              <a:uFillTx/>
              <a:latin typeface="Times New Roman" pitchFamily="18" charset="0"/>
              <a:ea typeface="+mn-ea"/>
              <a:cs typeface="+mn-cs"/>
            </a:endParaRPr>
          </a:p>
        </p:txBody>
      </p:sp>
      <p:sp>
        <p:nvSpPr>
          <p:cNvPr id="7" name="Text Box 6">
            <a:extLst>
              <a:ext uri="{FF2B5EF4-FFF2-40B4-BE49-F238E27FC236}">
                <a16:creationId xmlns:a16="http://schemas.microsoft.com/office/drawing/2014/main" id="{461D305F-3CA4-4BEE-AA51-8297820D960D}"/>
              </a:ext>
            </a:extLst>
          </p:cNvPr>
          <p:cNvSpPr txBox="1">
            <a:spLocks noChangeArrowheads="1"/>
          </p:cNvSpPr>
          <p:nvPr/>
        </p:nvSpPr>
        <p:spPr bwMode="auto">
          <a:xfrm>
            <a:off x="4710724" y="6127700"/>
            <a:ext cx="4011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marL="0" marR="0" lvl="0" indent="0" algn="r" defTabSz="914400" rtl="0" eaLnBrk="1" fontAlgn="auto" latinLnBrk="0" hangingPunct="1">
              <a:lnSpc>
                <a:spcPct val="100000"/>
              </a:lnSpc>
              <a:spcBef>
                <a:spcPct val="50000"/>
              </a:spcBef>
              <a:spcAft>
                <a:spcPts val="0"/>
              </a:spcAft>
              <a:buClr>
                <a:srgbClr val="000000"/>
              </a:buClr>
              <a:buSzTx/>
              <a:buFont typeface="Wingdings" pitchFamily="2" charset="2"/>
              <a:buNone/>
              <a:tabLst/>
              <a:defRPr/>
            </a:pPr>
            <a:r>
              <a:rPr kumimoji="0" lang="en-US" altLang="en-US" sz="1200" b="0" i="0" u="none" strike="noStrike" kern="1200" cap="none" spc="0" normalizeH="0" baseline="0" noProof="0" dirty="0">
                <a:ln>
                  <a:noFill/>
                </a:ln>
                <a:solidFill>
                  <a:srgbClr val="1C355D"/>
                </a:solidFill>
                <a:effectLst/>
                <a:uLnTx/>
                <a:uFillTx/>
                <a:latin typeface="Arial" charset="0"/>
                <a:ea typeface="+mn-ea"/>
                <a:cs typeface="+mn-cs"/>
              </a:rPr>
              <a:t>From the Office of Minnesota Attorney General, Fiduciary Duties of Directors of Charitable Organizations</a:t>
            </a:r>
          </a:p>
        </p:txBody>
      </p:sp>
    </p:spTree>
    <p:extLst>
      <p:ext uri="{BB962C8B-B14F-4D97-AF65-F5344CB8AC3E}">
        <p14:creationId xmlns:p14="http://schemas.microsoft.com/office/powerpoint/2010/main" val="82434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Board Member Responsibilities</a:t>
            </a:r>
            <a:br>
              <a:rPr lang="en-US" altLang="en-US" dirty="0"/>
            </a:br>
            <a:endParaRPr lang="en-US" dirty="0"/>
          </a:p>
        </p:txBody>
      </p:sp>
      <p:pic>
        <p:nvPicPr>
          <p:cNvPr id="5" name="Picture 4">
            <a:extLst>
              <a:ext uri="{FF2B5EF4-FFF2-40B4-BE49-F238E27FC236}">
                <a16:creationId xmlns:a16="http://schemas.microsoft.com/office/drawing/2014/main" id="{274C94D5-84C9-444B-9D2E-8156C7719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870" y="1317811"/>
            <a:ext cx="5522259" cy="5522259"/>
          </a:xfrm>
          <a:prstGeom prst="rect">
            <a:avLst/>
          </a:prstGeom>
        </p:spPr>
      </p:pic>
      <p:sp>
        <p:nvSpPr>
          <p:cNvPr id="11" name="Text Box 8"/>
          <p:cNvSpPr txBox="1">
            <a:spLocks noChangeArrowheads="1"/>
          </p:cNvSpPr>
          <p:nvPr/>
        </p:nvSpPr>
        <p:spPr bwMode="auto">
          <a:xfrm>
            <a:off x="164292" y="6220033"/>
            <a:ext cx="2239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17 </a:t>
            </a:r>
            <a:endParaRPr lang="en-US" altLang="en-US" sz="2400" dirty="0">
              <a:solidFill>
                <a:schemeClr val="accent1"/>
              </a:solidFill>
              <a:latin typeface="Times New Roman" pitchFamily="18" charset="0"/>
            </a:endParaRPr>
          </a:p>
        </p:txBody>
      </p:sp>
    </p:spTree>
    <p:extLst>
      <p:ext uri="{BB962C8B-B14F-4D97-AF65-F5344CB8AC3E}">
        <p14:creationId xmlns:p14="http://schemas.microsoft.com/office/powerpoint/2010/main" val="2869163118"/>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21"/>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2060"/>
                </a:solidFill>
              </a:rPr>
              <a:t>Lead Strategically </a:t>
            </a:r>
          </a:p>
        </p:txBody>
      </p:sp>
      <p:sp>
        <p:nvSpPr>
          <p:cNvPr id="103446" name="Rectangle 22"/>
          <p:cNvSpPr>
            <a:spLocks noGrp="1" noChangeArrowheads="1"/>
          </p:cNvSpPr>
          <p:nvPr>
            <p:ph idx="1"/>
          </p:nvPr>
        </p:nvSpPr>
        <p:spPr bwMode="auto">
          <a:xfrm>
            <a:off x="457201" y="1600200"/>
            <a:ext cx="4114799"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chemeClr val="folHlink"/>
              </a:buClr>
              <a:buSzPct val="85000"/>
            </a:pPr>
            <a:r>
              <a:rPr lang="en-US" altLang="en-US" sz="2800" dirty="0">
                <a:solidFill>
                  <a:srgbClr val="002060"/>
                </a:solidFill>
                <a:latin typeface="Arial" charset="0"/>
                <a:cs typeface="Arial" charset="0"/>
              </a:rPr>
              <a:t>Ensure strategic planning/thinking</a:t>
            </a:r>
          </a:p>
          <a:p>
            <a:pPr eaLnBrk="1" hangingPunct="1">
              <a:lnSpc>
                <a:spcPct val="90000"/>
              </a:lnSpc>
              <a:buClr>
                <a:schemeClr val="folHlink"/>
              </a:buClr>
              <a:buSzPct val="85000"/>
            </a:pPr>
            <a:r>
              <a:rPr lang="en-US" altLang="en-US" sz="2800" dirty="0">
                <a:solidFill>
                  <a:srgbClr val="002060"/>
                </a:solidFill>
                <a:latin typeface="Arial" charset="0"/>
                <a:cs typeface="Arial" charset="0"/>
              </a:rPr>
              <a:t>Monitor and evaluate programs, outcomes, impact, and performance</a:t>
            </a:r>
            <a:endParaRPr lang="en-US" altLang="en-US" dirty="0">
              <a:solidFill>
                <a:srgbClr val="002060"/>
              </a:solidFill>
              <a:latin typeface="Arial" charset="0"/>
              <a:cs typeface="Arial" charset="0"/>
            </a:endParaRPr>
          </a:p>
          <a:p>
            <a:pPr eaLnBrk="1" hangingPunct="1">
              <a:lnSpc>
                <a:spcPct val="90000"/>
              </a:lnSpc>
              <a:buClr>
                <a:schemeClr val="folHlink"/>
              </a:buClr>
              <a:buSzPct val="85000"/>
            </a:pPr>
            <a:r>
              <a:rPr lang="en-US" altLang="en-US" sz="2800" dirty="0">
                <a:solidFill>
                  <a:srgbClr val="002060"/>
                </a:solidFill>
                <a:latin typeface="Arial" charset="0"/>
                <a:cs typeface="Arial" charset="0"/>
              </a:rPr>
              <a:t>Create robust meetings</a:t>
            </a:r>
          </a:p>
        </p:txBody>
      </p:sp>
      <p:sp>
        <p:nvSpPr>
          <p:cNvPr id="11" name="Text Box 8"/>
          <p:cNvSpPr txBox="1">
            <a:spLocks noChangeArrowheads="1"/>
          </p:cNvSpPr>
          <p:nvPr/>
        </p:nvSpPr>
        <p:spPr bwMode="auto">
          <a:xfrm>
            <a:off x="164292" y="6220033"/>
            <a:ext cx="2870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spcBef>
                <a:spcPct val="50000"/>
              </a:spcBef>
            </a:pPr>
            <a:r>
              <a:rPr lang="en-US" altLang="en-US" sz="1800" b="1" dirty="0">
                <a:solidFill>
                  <a:schemeClr val="accent1"/>
                </a:solidFill>
              </a:rPr>
              <a:t>Workbook Page 19-21 </a:t>
            </a:r>
            <a:endParaRPr lang="en-US" altLang="en-US" sz="2400" dirty="0">
              <a:solidFill>
                <a:schemeClr val="accent1"/>
              </a:solidFill>
              <a:latin typeface="Times New Roman" pitchFamily="18" charset="0"/>
            </a:endParaRPr>
          </a:p>
        </p:txBody>
      </p:sp>
      <p:pic>
        <p:nvPicPr>
          <p:cNvPr id="7" name="Picture 6">
            <a:extLst>
              <a:ext uri="{FF2B5EF4-FFF2-40B4-BE49-F238E27FC236}">
                <a16:creationId xmlns:a16="http://schemas.microsoft.com/office/drawing/2014/main" id="{CEFDAB7E-1EE3-491E-A5E1-3348CFB1A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00200"/>
            <a:ext cx="3973692" cy="4170307"/>
          </a:xfrm>
          <a:prstGeom prst="rect">
            <a:avLst/>
          </a:prstGeom>
        </p:spPr>
      </p:pic>
    </p:spTree>
    <p:extLst>
      <p:ext uri="{BB962C8B-B14F-4D97-AF65-F5344CB8AC3E}">
        <p14:creationId xmlns:p14="http://schemas.microsoft.com/office/powerpoint/2010/main" val="212804312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446">
                                            <p:txEl>
                                              <p:pRg st="0" end="0"/>
                                            </p:txEl>
                                          </p:spTgt>
                                        </p:tgtEl>
                                        <p:attrNameLst>
                                          <p:attrName>style.visibility</p:attrName>
                                        </p:attrNameLst>
                                      </p:cBhvr>
                                      <p:to>
                                        <p:strVal val="visible"/>
                                      </p:to>
                                    </p:set>
                                    <p:animEffect transition="in" filter="fade">
                                      <p:cBhvr>
                                        <p:cTn id="7" dur="1000"/>
                                        <p:tgtEl>
                                          <p:spTgt spid="103446">
                                            <p:txEl>
                                              <p:pRg st="0" end="0"/>
                                            </p:txEl>
                                          </p:spTgt>
                                        </p:tgtEl>
                                      </p:cBhvr>
                                    </p:animEffect>
                                    <p:anim calcmode="lin" valueType="num">
                                      <p:cBhvr>
                                        <p:cTn id="8" dur="1000" fill="hold"/>
                                        <p:tgtEl>
                                          <p:spTgt spid="1034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4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446">
                                            <p:txEl>
                                              <p:pRg st="1" end="1"/>
                                            </p:txEl>
                                          </p:spTgt>
                                        </p:tgtEl>
                                        <p:attrNameLst>
                                          <p:attrName>style.visibility</p:attrName>
                                        </p:attrNameLst>
                                      </p:cBhvr>
                                      <p:to>
                                        <p:strVal val="visible"/>
                                      </p:to>
                                    </p:set>
                                    <p:animEffect transition="in" filter="fade">
                                      <p:cBhvr>
                                        <p:cTn id="14" dur="1000"/>
                                        <p:tgtEl>
                                          <p:spTgt spid="103446">
                                            <p:txEl>
                                              <p:pRg st="1" end="1"/>
                                            </p:txEl>
                                          </p:spTgt>
                                        </p:tgtEl>
                                      </p:cBhvr>
                                    </p:animEffect>
                                    <p:anim calcmode="lin" valueType="num">
                                      <p:cBhvr>
                                        <p:cTn id="15" dur="1000" fill="hold"/>
                                        <p:tgtEl>
                                          <p:spTgt spid="10344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34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3446">
                                            <p:txEl>
                                              <p:pRg st="2" end="2"/>
                                            </p:txEl>
                                          </p:spTgt>
                                        </p:tgtEl>
                                        <p:attrNameLst>
                                          <p:attrName>style.visibility</p:attrName>
                                        </p:attrNameLst>
                                      </p:cBhvr>
                                      <p:to>
                                        <p:strVal val="visible"/>
                                      </p:to>
                                    </p:set>
                                    <p:animEffect transition="in" filter="fade">
                                      <p:cBhvr>
                                        <p:cTn id="25" dur="1000"/>
                                        <p:tgtEl>
                                          <p:spTgt spid="103446">
                                            <p:txEl>
                                              <p:pRg st="2" end="2"/>
                                            </p:txEl>
                                          </p:spTgt>
                                        </p:tgtEl>
                                      </p:cBhvr>
                                    </p:animEffect>
                                    <p:anim calcmode="lin" valueType="num">
                                      <p:cBhvr>
                                        <p:cTn id="26" dur="1000" fill="hold"/>
                                        <p:tgtEl>
                                          <p:spTgt spid="10344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034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6"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Ensure Financial Stability</a:t>
            </a:r>
          </a:p>
        </p:txBody>
      </p:sp>
      <p:sp>
        <p:nvSpPr>
          <p:cNvPr id="6" name="TextBox 5"/>
          <p:cNvSpPr txBox="1">
            <a:spLocks noChangeArrowheads="1"/>
          </p:cNvSpPr>
          <p:nvPr/>
        </p:nvSpPr>
        <p:spPr bwMode="auto">
          <a:xfrm>
            <a:off x="8534400" y="6581774"/>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A4A44"/>
                </a:solidFill>
                <a:effectLst/>
                <a:uLnTx/>
                <a:uFillTx/>
                <a:latin typeface="Arial" charset="0"/>
                <a:ea typeface="+mn-ea"/>
                <a:cs typeface="Arial" charset="0"/>
              </a:rPr>
              <a:t>8</a:t>
            </a:r>
          </a:p>
        </p:txBody>
      </p:sp>
      <p:sp>
        <p:nvSpPr>
          <p:cNvPr id="13" name="Freeform 12"/>
          <p:cNvSpPr/>
          <p:nvPr/>
        </p:nvSpPr>
        <p:spPr>
          <a:xfrm>
            <a:off x="2856359" y="1318745"/>
            <a:ext cx="2532866" cy="2532866"/>
          </a:xfrm>
          <a:custGeom>
            <a:avLst/>
            <a:gdLst>
              <a:gd name="connsiteX0" fmla="*/ 1547432 w 2068076"/>
              <a:gd name="connsiteY0" fmla="*/ 523791 h 2068076"/>
              <a:gd name="connsiteX1" fmla="*/ 1852543 w 2068076"/>
              <a:gd name="connsiteY1" fmla="*/ 431836 h 2068076"/>
              <a:gd name="connsiteX2" fmla="*/ 1964812 w 2068076"/>
              <a:gd name="connsiteY2" fmla="*/ 626293 h 2068076"/>
              <a:gd name="connsiteX3" fmla="*/ 1732622 w 2068076"/>
              <a:gd name="connsiteY3" fmla="*/ 844550 h 2068076"/>
              <a:gd name="connsiteX4" fmla="*/ 1732622 w 2068076"/>
              <a:gd name="connsiteY4" fmla="*/ 1223527 h 2068076"/>
              <a:gd name="connsiteX5" fmla="*/ 1964812 w 2068076"/>
              <a:gd name="connsiteY5" fmla="*/ 1441783 h 2068076"/>
              <a:gd name="connsiteX6" fmla="*/ 1852543 w 2068076"/>
              <a:gd name="connsiteY6" fmla="*/ 1636240 h 2068076"/>
              <a:gd name="connsiteX7" fmla="*/ 1547432 w 2068076"/>
              <a:gd name="connsiteY7" fmla="*/ 1544285 h 2068076"/>
              <a:gd name="connsiteX8" fmla="*/ 1219228 w 2068076"/>
              <a:gd name="connsiteY8" fmla="*/ 1733774 h 2068076"/>
              <a:gd name="connsiteX9" fmla="*/ 1146308 w 2068076"/>
              <a:gd name="connsiteY9" fmla="*/ 2043985 h 2068076"/>
              <a:gd name="connsiteX10" fmla="*/ 921768 w 2068076"/>
              <a:gd name="connsiteY10" fmla="*/ 2043985 h 2068076"/>
              <a:gd name="connsiteX11" fmla="*/ 848848 w 2068076"/>
              <a:gd name="connsiteY11" fmla="*/ 1733773 h 2068076"/>
              <a:gd name="connsiteX12" fmla="*/ 520644 w 2068076"/>
              <a:gd name="connsiteY12" fmla="*/ 1544284 h 2068076"/>
              <a:gd name="connsiteX13" fmla="*/ 215533 w 2068076"/>
              <a:gd name="connsiteY13" fmla="*/ 1636240 h 2068076"/>
              <a:gd name="connsiteX14" fmla="*/ 103264 w 2068076"/>
              <a:gd name="connsiteY14" fmla="*/ 1441783 h 2068076"/>
              <a:gd name="connsiteX15" fmla="*/ 335454 w 2068076"/>
              <a:gd name="connsiteY15" fmla="*/ 1223526 h 2068076"/>
              <a:gd name="connsiteX16" fmla="*/ 335454 w 2068076"/>
              <a:gd name="connsiteY16" fmla="*/ 844549 h 2068076"/>
              <a:gd name="connsiteX17" fmla="*/ 103264 w 2068076"/>
              <a:gd name="connsiteY17" fmla="*/ 626293 h 2068076"/>
              <a:gd name="connsiteX18" fmla="*/ 215533 w 2068076"/>
              <a:gd name="connsiteY18" fmla="*/ 431836 h 2068076"/>
              <a:gd name="connsiteX19" fmla="*/ 520644 w 2068076"/>
              <a:gd name="connsiteY19" fmla="*/ 523791 h 2068076"/>
              <a:gd name="connsiteX20" fmla="*/ 848848 w 2068076"/>
              <a:gd name="connsiteY20" fmla="*/ 334302 h 2068076"/>
              <a:gd name="connsiteX21" fmla="*/ 921768 w 2068076"/>
              <a:gd name="connsiteY21" fmla="*/ 24091 h 2068076"/>
              <a:gd name="connsiteX22" fmla="*/ 1146308 w 2068076"/>
              <a:gd name="connsiteY22" fmla="*/ 24091 h 2068076"/>
              <a:gd name="connsiteX23" fmla="*/ 1219228 w 2068076"/>
              <a:gd name="connsiteY23" fmla="*/ 334303 h 2068076"/>
              <a:gd name="connsiteX24" fmla="*/ 1547432 w 2068076"/>
              <a:gd name="connsiteY24" fmla="*/ 523792 h 2068076"/>
              <a:gd name="connsiteX25" fmla="*/ 1547432 w 2068076"/>
              <a:gd name="connsiteY25" fmla="*/ 523791 h 206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8076" h="2068076">
                <a:moveTo>
                  <a:pt x="1331111" y="523126"/>
                </a:moveTo>
                <a:lnTo>
                  <a:pt x="1552312" y="386126"/>
                </a:lnTo>
                <a:lnTo>
                  <a:pt x="1681950" y="515764"/>
                </a:lnTo>
                <a:lnTo>
                  <a:pt x="1544950" y="736965"/>
                </a:lnTo>
                <a:cubicBezTo>
                  <a:pt x="1597717" y="827715"/>
                  <a:pt x="1625360" y="930881"/>
                  <a:pt x="1625037" y="1035855"/>
                </a:cubicBezTo>
                <a:lnTo>
                  <a:pt x="1854283" y="1158921"/>
                </a:lnTo>
                <a:lnTo>
                  <a:pt x="1806833" y="1336009"/>
                </a:lnTo>
                <a:lnTo>
                  <a:pt x="1546767" y="1327964"/>
                </a:lnTo>
                <a:cubicBezTo>
                  <a:pt x="1494559" y="1419036"/>
                  <a:pt x="1419037" y="1494559"/>
                  <a:pt x="1327964" y="1546767"/>
                </a:cubicBezTo>
                <a:lnTo>
                  <a:pt x="1336009" y="1806832"/>
                </a:lnTo>
                <a:lnTo>
                  <a:pt x="1158920" y="1854283"/>
                </a:lnTo>
                <a:lnTo>
                  <a:pt x="1035855" y="1625037"/>
                </a:lnTo>
                <a:cubicBezTo>
                  <a:pt x="930881" y="1625359"/>
                  <a:pt x="827714" y="1597716"/>
                  <a:pt x="736965" y="1544949"/>
                </a:cubicBezTo>
                <a:lnTo>
                  <a:pt x="515764" y="1681950"/>
                </a:lnTo>
                <a:lnTo>
                  <a:pt x="386126" y="1552312"/>
                </a:lnTo>
                <a:lnTo>
                  <a:pt x="523126" y="1331111"/>
                </a:lnTo>
                <a:cubicBezTo>
                  <a:pt x="470359" y="1240361"/>
                  <a:pt x="442716" y="1137195"/>
                  <a:pt x="443039" y="1032221"/>
                </a:cubicBezTo>
                <a:lnTo>
                  <a:pt x="213793" y="909155"/>
                </a:lnTo>
                <a:lnTo>
                  <a:pt x="261243" y="732067"/>
                </a:lnTo>
                <a:lnTo>
                  <a:pt x="521309" y="740112"/>
                </a:lnTo>
                <a:cubicBezTo>
                  <a:pt x="573517" y="649040"/>
                  <a:pt x="649039" y="573517"/>
                  <a:pt x="740112" y="521309"/>
                </a:cubicBezTo>
                <a:lnTo>
                  <a:pt x="732067" y="261244"/>
                </a:lnTo>
                <a:lnTo>
                  <a:pt x="909156" y="213793"/>
                </a:lnTo>
                <a:lnTo>
                  <a:pt x="1032221" y="443039"/>
                </a:lnTo>
                <a:cubicBezTo>
                  <a:pt x="1137195" y="442717"/>
                  <a:pt x="1240362" y="470360"/>
                  <a:pt x="1331111" y="523127"/>
                </a:cubicBezTo>
                <a:lnTo>
                  <a:pt x="1331111" y="523126"/>
                </a:lnTo>
                <a:close/>
              </a:path>
            </a:pathLst>
          </a:cu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711385" tIns="711385" rIns="711384" bIns="711384" spcCol="1270" anchor="ctr"/>
          <a:lstStyle/>
          <a:p>
            <a:pPr marL="0" marR="0" lvl="0" indent="0" algn="ctr" defTabSz="889000" rtl="0" eaLnBrk="0" fontAlgn="auto" latinLnBrk="0" hangingPunct="0">
              <a:lnSpc>
                <a:spcPct val="90000"/>
              </a:lnSpc>
              <a:spcBef>
                <a:spcPts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Program costs</a:t>
            </a:r>
          </a:p>
        </p:txBody>
      </p:sp>
      <p:sp>
        <p:nvSpPr>
          <p:cNvPr id="14" name="Freeform 13"/>
          <p:cNvSpPr/>
          <p:nvPr/>
        </p:nvSpPr>
        <p:spPr>
          <a:xfrm rot="277657">
            <a:off x="1642226" y="3057045"/>
            <a:ext cx="2110722" cy="2110722"/>
          </a:xfrm>
          <a:custGeom>
            <a:avLst/>
            <a:gdLst>
              <a:gd name="connsiteX0" fmla="*/ 1579341 w 2110722"/>
              <a:gd name="connsiteY0" fmla="*/ 534592 h 2110722"/>
              <a:gd name="connsiteX1" fmla="*/ 1890744 w 2110722"/>
              <a:gd name="connsiteY1" fmla="*/ 440741 h 2110722"/>
              <a:gd name="connsiteX2" fmla="*/ 2005329 w 2110722"/>
              <a:gd name="connsiteY2" fmla="*/ 639208 h 2110722"/>
              <a:gd name="connsiteX3" fmla="*/ 1768350 w 2110722"/>
              <a:gd name="connsiteY3" fmla="*/ 861965 h 2110722"/>
              <a:gd name="connsiteX4" fmla="*/ 1768350 w 2110722"/>
              <a:gd name="connsiteY4" fmla="*/ 1248757 h 2110722"/>
              <a:gd name="connsiteX5" fmla="*/ 2005329 w 2110722"/>
              <a:gd name="connsiteY5" fmla="*/ 1471514 h 2110722"/>
              <a:gd name="connsiteX6" fmla="*/ 1890744 w 2110722"/>
              <a:gd name="connsiteY6" fmla="*/ 1669981 h 2110722"/>
              <a:gd name="connsiteX7" fmla="*/ 1579341 w 2110722"/>
              <a:gd name="connsiteY7" fmla="*/ 1576130 h 2110722"/>
              <a:gd name="connsiteX8" fmla="*/ 1244369 w 2110722"/>
              <a:gd name="connsiteY8" fmla="*/ 1769526 h 2110722"/>
              <a:gd name="connsiteX9" fmla="*/ 1169946 w 2110722"/>
              <a:gd name="connsiteY9" fmla="*/ 2086134 h 2110722"/>
              <a:gd name="connsiteX10" fmla="*/ 940776 w 2110722"/>
              <a:gd name="connsiteY10" fmla="*/ 2086134 h 2110722"/>
              <a:gd name="connsiteX11" fmla="*/ 866352 w 2110722"/>
              <a:gd name="connsiteY11" fmla="*/ 1769526 h 2110722"/>
              <a:gd name="connsiteX12" fmla="*/ 531380 w 2110722"/>
              <a:gd name="connsiteY12" fmla="*/ 1576130 h 2110722"/>
              <a:gd name="connsiteX13" fmla="*/ 219978 w 2110722"/>
              <a:gd name="connsiteY13" fmla="*/ 1669981 h 2110722"/>
              <a:gd name="connsiteX14" fmla="*/ 105393 w 2110722"/>
              <a:gd name="connsiteY14" fmla="*/ 1471514 h 2110722"/>
              <a:gd name="connsiteX15" fmla="*/ 342372 w 2110722"/>
              <a:gd name="connsiteY15" fmla="*/ 1248757 h 2110722"/>
              <a:gd name="connsiteX16" fmla="*/ 342372 w 2110722"/>
              <a:gd name="connsiteY16" fmla="*/ 861965 h 2110722"/>
              <a:gd name="connsiteX17" fmla="*/ 105393 w 2110722"/>
              <a:gd name="connsiteY17" fmla="*/ 639208 h 2110722"/>
              <a:gd name="connsiteX18" fmla="*/ 219978 w 2110722"/>
              <a:gd name="connsiteY18" fmla="*/ 440741 h 2110722"/>
              <a:gd name="connsiteX19" fmla="*/ 531381 w 2110722"/>
              <a:gd name="connsiteY19" fmla="*/ 534592 h 2110722"/>
              <a:gd name="connsiteX20" fmla="*/ 866353 w 2110722"/>
              <a:gd name="connsiteY20" fmla="*/ 341196 h 2110722"/>
              <a:gd name="connsiteX21" fmla="*/ 940776 w 2110722"/>
              <a:gd name="connsiteY21" fmla="*/ 24588 h 2110722"/>
              <a:gd name="connsiteX22" fmla="*/ 1169946 w 2110722"/>
              <a:gd name="connsiteY22" fmla="*/ 24588 h 2110722"/>
              <a:gd name="connsiteX23" fmla="*/ 1244370 w 2110722"/>
              <a:gd name="connsiteY23" fmla="*/ 341196 h 2110722"/>
              <a:gd name="connsiteX24" fmla="*/ 1579342 w 2110722"/>
              <a:gd name="connsiteY24" fmla="*/ 534592 h 2110722"/>
              <a:gd name="connsiteX25" fmla="*/ 1579341 w 2110722"/>
              <a:gd name="connsiteY25" fmla="*/ 534592 h 21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0722" h="2110722">
                <a:moveTo>
                  <a:pt x="1579341" y="534592"/>
                </a:moveTo>
                <a:lnTo>
                  <a:pt x="1890744" y="440741"/>
                </a:lnTo>
                <a:lnTo>
                  <a:pt x="2005329" y="639208"/>
                </a:lnTo>
                <a:lnTo>
                  <a:pt x="1768350" y="861965"/>
                </a:lnTo>
                <a:cubicBezTo>
                  <a:pt x="1802701" y="988608"/>
                  <a:pt x="1802701" y="1122115"/>
                  <a:pt x="1768350" y="1248757"/>
                </a:cubicBezTo>
                <a:lnTo>
                  <a:pt x="2005329" y="1471514"/>
                </a:lnTo>
                <a:lnTo>
                  <a:pt x="1890744" y="1669981"/>
                </a:lnTo>
                <a:lnTo>
                  <a:pt x="1579341" y="1576130"/>
                </a:lnTo>
                <a:cubicBezTo>
                  <a:pt x="1486841" y="1669200"/>
                  <a:pt x="1371221" y="1735954"/>
                  <a:pt x="1244369" y="1769526"/>
                </a:cubicBezTo>
                <a:lnTo>
                  <a:pt x="1169946" y="2086134"/>
                </a:lnTo>
                <a:lnTo>
                  <a:pt x="940776" y="2086134"/>
                </a:lnTo>
                <a:lnTo>
                  <a:pt x="866352" y="1769526"/>
                </a:lnTo>
                <a:cubicBezTo>
                  <a:pt x="739501" y="1735954"/>
                  <a:pt x="623880" y="1669200"/>
                  <a:pt x="531380" y="1576130"/>
                </a:cubicBezTo>
                <a:lnTo>
                  <a:pt x="219978" y="1669981"/>
                </a:lnTo>
                <a:lnTo>
                  <a:pt x="105393" y="1471514"/>
                </a:lnTo>
                <a:lnTo>
                  <a:pt x="342372" y="1248757"/>
                </a:lnTo>
                <a:cubicBezTo>
                  <a:pt x="308021" y="1122114"/>
                  <a:pt x="308021" y="988607"/>
                  <a:pt x="342372" y="861965"/>
                </a:cubicBezTo>
                <a:lnTo>
                  <a:pt x="105393" y="639208"/>
                </a:lnTo>
                <a:lnTo>
                  <a:pt x="219978" y="440741"/>
                </a:lnTo>
                <a:lnTo>
                  <a:pt x="531381" y="534592"/>
                </a:lnTo>
                <a:cubicBezTo>
                  <a:pt x="623881" y="441522"/>
                  <a:pt x="739501" y="374768"/>
                  <a:pt x="866353" y="341196"/>
                </a:cubicBezTo>
                <a:lnTo>
                  <a:pt x="940776" y="24588"/>
                </a:lnTo>
                <a:lnTo>
                  <a:pt x="1169946" y="24588"/>
                </a:lnTo>
                <a:lnTo>
                  <a:pt x="1244370" y="341196"/>
                </a:lnTo>
                <a:cubicBezTo>
                  <a:pt x="1371221" y="374768"/>
                  <a:pt x="1486842" y="441522"/>
                  <a:pt x="1579342" y="534592"/>
                </a:cubicBezTo>
                <a:lnTo>
                  <a:pt x="1579341" y="534592"/>
                </a:lnTo>
                <a:close/>
              </a:path>
            </a:pathLst>
          </a:custGeom>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556781" tIns="559992" rIns="556781" bIns="559992" spcCol="1270" anchor="ctr"/>
          <a:lstStyle/>
          <a:p>
            <a:pPr marL="0" marR="0" lvl="0" indent="0" algn="ctr" defTabSz="889000" rtl="0" eaLnBrk="0" fontAlgn="auto" latinLnBrk="0" hangingPunct="0">
              <a:lnSpc>
                <a:spcPct val="90000"/>
              </a:lnSpc>
              <a:spcBef>
                <a:spcPts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Infra-structure</a:t>
            </a:r>
          </a:p>
        </p:txBody>
      </p:sp>
      <p:sp>
        <p:nvSpPr>
          <p:cNvPr id="15" name="Shape 14"/>
          <p:cNvSpPr/>
          <p:nvPr/>
        </p:nvSpPr>
        <p:spPr>
          <a:xfrm rot="20542621">
            <a:off x="3228515" y="4361138"/>
            <a:ext cx="2274847" cy="2142194"/>
          </a:xfrm>
          <a:prstGeom prst="gear6">
            <a:avLst/>
          </a:prstGeom>
          <a:solidFill>
            <a:srgbClr val="002060"/>
          </a:solid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Capital Structure</a:t>
            </a:r>
          </a:p>
        </p:txBody>
      </p:sp>
      <p:sp>
        <p:nvSpPr>
          <p:cNvPr id="17" name="Shape 16"/>
          <p:cNvSpPr/>
          <p:nvPr/>
        </p:nvSpPr>
        <p:spPr>
          <a:xfrm rot="13431654" flipH="1">
            <a:off x="775029" y="2995713"/>
            <a:ext cx="3276272" cy="258429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Circular Arrow 17"/>
          <p:cNvSpPr/>
          <p:nvPr/>
        </p:nvSpPr>
        <p:spPr>
          <a:xfrm rot="15383852" flipH="1">
            <a:off x="1603392" y="2098361"/>
            <a:ext cx="4696437" cy="3196111"/>
          </a:xfrm>
          <a:prstGeom prst="circularArrow">
            <a:avLst>
              <a:gd name="adj1" fmla="val 5984"/>
              <a:gd name="adj2" fmla="val 394124"/>
              <a:gd name="adj3" fmla="val 13313824"/>
              <a:gd name="adj4" fmla="val 10508221"/>
              <a:gd name="adj5" fmla="val 6981"/>
            </a:avLst>
          </a:pr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Freeform 20"/>
          <p:cNvSpPr/>
          <p:nvPr/>
        </p:nvSpPr>
        <p:spPr>
          <a:xfrm>
            <a:off x="4572000" y="2362200"/>
            <a:ext cx="3441400" cy="3202690"/>
          </a:xfrm>
          <a:custGeom>
            <a:avLst/>
            <a:gdLst>
              <a:gd name="connsiteX0" fmla="*/ 1547432 w 2068076"/>
              <a:gd name="connsiteY0" fmla="*/ 523791 h 2068076"/>
              <a:gd name="connsiteX1" fmla="*/ 1852543 w 2068076"/>
              <a:gd name="connsiteY1" fmla="*/ 431836 h 2068076"/>
              <a:gd name="connsiteX2" fmla="*/ 1964812 w 2068076"/>
              <a:gd name="connsiteY2" fmla="*/ 626293 h 2068076"/>
              <a:gd name="connsiteX3" fmla="*/ 1732622 w 2068076"/>
              <a:gd name="connsiteY3" fmla="*/ 844550 h 2068076"/>
              <a:gd name="connsiteX4" fmla="*/ 1732622 w 2068076"/>
              <a:gd name="connsiteY4" fmla="*/ 1223527 h 2068076"/>
              <a:gd name="connsiteX5" fmla="*/ 1964812 w 2068076"/>
              <a:gd name="connsiteY5" fmla="*/ 1441783 h 2068076"/>
              <a:gd name="connsiteX6" fmla="*/ 1852543 w 2068076"/>
              <a:gd name="connsiteY6" fmla="*/ 1636240 h 2068076"/>
              <a:gd name="connsiteX7" fmla="*/ 1547432 w 2068076"/>
              <a:gd name="connsiteY7" fmla="*/ 1544285 h 2068076"/>
              <a:gd name="connsiteX8" fmla="*/ 1219228 w 2068076"/>
              <a:gd name="connsiteY8" fmla="*/ 1733774 h 2068076"/>
              <a:gd name="connsiteX9" fmla="*/ 1146308 w 2068076"/>
              <a:gd name="connsiteY9" fmla="*/ 2043985 h 2068076"/>
              <a:gd name="connsiteX10" fmla="*/ 921768 w 2068076"/>
              <a:gd name="connsiteY10" fmla="*/ 2043985 h 2068076"/>
              <a:gd name="connsiteX11" fmla="*/ 848848 w 2068076"/>
              <a:gd name="connsiteY11" fmla="*/ 1733773 h 2068076"/>
              <a:gd name="connsiteX12" fmla="*/ 520644 w 2068076"/>
              <a:gd name="connsiteY12" fmla="*/ 1544284 h 2068076"/>
              <a:gd name="connsiteX13" fmla="*/ 215533 w 2068076"/>
              <a:gd name="connsiteY13" fmla="*/ 1636240 h 2068076"/>
              <a:gd name="connsiteX14" fmla="*/ 103264 w 2068076"/>
              <a:gd name="connsiteY14" fmla="*/ 1441783 h 2068076"/>
              <a:gd name="connsiteX15" fmla="*/ 335454 w 2068076"/>
              <a:gd name="connsiteY15" fmla="*/ 1223526 h 2068076"/>
              <a:gd name="connsiteX16" fmla="*/ 335454 w 2068076"/>
              <a:gd name="connsiteY16" fmla="*/ 844549 h 2068076"/>
              <a:gd name="connsiteX17" fmla="*/ 103264 w 2068076"/>
              <a:gd name="connsiteY17" fmla="*/ 626293 h 2068076"/>
              <a:gd name="connsiteX18" fmla="*/ 215533 w 2068076"/>
              <a:gd name="connsiteY18" fmla="*/ 431836 h 2068076"/>
              <a:gd name="connsiteX19" fmla="*/ 520644 w 2068076"/>
              <a:gd name="connsiteY19" fmla="*/ 523791 h 2068076"/>
              <a:gd name="connsiteX20" fmla="*/ 848848 w 2068076"/>
              <a:gd name="connsiteY20" fmla="*/ 334302 h 2068076"/>
              <a:gd name="connsiteX21" fmla="*/ 921768 w 2068076"/>
              <a:gd name="connsiteY21" fmla="*/ 24091 h 2068076"/>
              <a:gd name="connsiteX22" fmla="*/ 1146308 w 2068076"/>
              <a:gd name="connsiteY22" fmla="*/ 24091 h 2068076"/>
              <a:gd name="connsiteX23" fmla="*/ 1219228 w 2068076"/>
              <a:gd name="connsiteY23" fmla="*/ 334303 h 2068076"/>
              <a:gd name="connsiteX24" fmla="*/ 1547432 w 2068076"/>
              <a:gd name="connsiteY24" fmla="*/ 523792 h 2068076"/>
              <a:gd name="connsiteX25" fmla="*/ 1547432 w 2068076"/>
              <a:gd name="connsiteY25" fmla="*/ 523791 h 206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8076" h="2068076">
                <a:moveTo>
                  <a:pt x="1331111" y="523126"/>
                </a:moveTo>
                <a:lnTo>
                  <a:pt x="1552312" y="386126"/>
                </a:lnTo>
                <a:lnTo>
                  <a:pt x="1681950" y="515764"/>
                </a:lnTo>
                <a:lnTo>
                  <a:pt x="1544950" y="736965"/>
                </a:lnTo>
                <a:cubicBezTo>
                  <a:pt x="1597717" y="827715"/>
                  <a:pt x="1625360" y="930881"/>
                  <a:pt x="1625037" y="1035855"/>
                </a:cubicBezTo>
                <a:lnTo>
                  <a:pt x="1854283" y="1158921"/>
                </a:lnTo>
                <a:lnTo>
                  <a:pt x="1806833" y="1336009"/>
                </a:lnTo>
                <a:lnTo>
                  <a:pt x="1546767" y="1327964"/>
                </a:lnTo>
                <a:cubicBezTo>
                  <a:pt x="1494559" y="1419036"/>
                  <a:pt x="1419037" y="1494559"/>
                  <a:pt x="1327964" y="1546767"/>
                </a:cubicBezTo>
                <a:lnTo>
                  <a:pt x="1336009" y="1806832"/>
                </a:lnTo>
                <a:lnTo>
                  <a:pt x="1158920" y="1854283"/>
                </a:lnTo>
                <a:lnTo>
                  <a:pt x="1035855" y="1625037"/>
                </a:lnTo>
                <a:cubicBezTo>
                  <a:pt x="930881" y="1625359"/>
                  <a:pt x="827714" y="1597716"/>
                  <a:pt x="736965" y="1544949"/>
                </a:cubicBezTo>
                <a:lnTo>
                  <a:pt x="515764" y="1681950"/>
                </a:lnTo>
                <a:lnTo>
                  <a:pt x="386126" y="1552312"/>
                </a:lnTo>
                <a:lnTo>
                  <a:pt x="523126" y="1331111"/>
                </a:lnTo>
                <a:cubicBezTo>
                  <a:pt x="470359" y="1240361"/>
                  <a:pt x="442716" y="1137195"/>
                  <a:pt x="443039" y="1032221"/>
                </a:cubicBezTo>
                <a:lnTo>
                  <a:pt x="213793" y="909155"/>
                </a:lnTo>
                <a:lnTo>
                  <a:pt x="261243" y="732067"/>
                </a:lnTo>
                <a:lnTo>
                  <a:pt x="521309" y="740112"/>
                </a:lnTo>
                <a:cubicBezTo>
                  <a:pt x="573517" y="649040"/>
                  <a:pt x="649039" y="573517"/>
                  <a:pt x="740112" y="521309"/>
                </a:cubicBezTo>
                <a:lnTo>
                  <a:pt x="732067" y="261244"/>
                </a:lnTo>
                <a:lnTo>
                  <a:pt x="909156" y="213793"/>
                </a:lnTo>
                <a:lnTo>
                  <a:pt x="1032221" y="443039"/>
                </a:lnTo>
                <a:cubicBezTo>
                  <a:pt x="1137195" y="442717"/>
                  <a:pt x="1240362" y="470360"/>
                  <a:pt x="1331111" y="523127"/>
                </a:cubicBezTo>
                <a:lnTo>
                  <a:pt x="1331111" y="523126"/>
                </a:lnTo>
                <a:close/>
              </a:path>
            </a:pathLst>
          </a:custGeom>
          <a:solidFill>
            <a:schemeClr val="accent6"/>
          </a:solidFill>
          <a:ln>
            <a:noFill/>
          </a:ln>
          <a:effectLst/>
        </p:spPr>
        <p:txBody>
          <a:bodyPr lIns="711385" tIns="711385" rIns="711384" bIns="711384" spcCol="1270" anchor="ctr"/>
          <a:lstStyle/>
          <a:p>
            <a:pPr marL="0" marR="0" lvl="0" indent="0" algn="ctr" defTabSz="889000" rtl="0" eaLnBrk="0" fontAlgn="base" latinLnBrk="0" hangingPunct="0">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Revenue Mix</a:t>
            </a:r>
          </a:p>
        </p:txBody>
      </p:sp>
      <p:sp>
        <p:nvSpPr>
          <p:cNvPr id="22" name="Circular Arrow 21"/>
          <p:cNvSpPr/>
          <p:nvPr/>
        </p:nvSpPr>
        <p:spPr>
          <a:xfrm>
            <a:off x="4489641" y="1826631"/>
            <a:ext cx="3714870" cy="4779033"/>
          </a:xfrm>
          <a:prstGeom prst="circularArrow">
            <a:avLst>
              <a:gd name="adj1" fmla="val 4687"/>
              <a:gd name="adj2" fmla="val 299029"/>
              <a:gd name="adj3" fmla="val 2537115"/>
              <a:gd name="adj4" fmla="val 15816864"/>
              <a:gd name="adj5" fmla="val 5469"/>
            </a:avLst>
          </a:prstGeom>
          <a:solidFill>
            <a:schemeClr val="accent6"/>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 Box 8">
            <a:extLst>
              <a:ext uri="{FF2B5EF4-FFF2-40B4-BE49-F238E27FC236}">
                <a16:creationId xmlns:a16="http://schemas.microsoft.com/office/drawing/2014/main" id="{FFAF3D26-51F0-4F06-990F-D02B7E9B15DB}"/>
              </a:ext>
            </a:extLst>
          </p:cNvPr>
          <p:cNvSpPr txBox="1">
            <a:spLocks noChangeArrowheads="1"/>
          </p:cNvSpPr>
          <p:nvPr/>
        </p:nvSpPr>
        <p:spPr bwMode="auto">
          <a:xfrm>
            <a:off x="164292" y="6220033"/>
            <a:ext cx="3010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a:ln>
                  <a:noFill/>
                </a:ln>
                <a:solidFill>
                  <a:srgbClr val="1C355D"/>
                </a:solidFill>
                <a:effectLst/>
                <a:uLnTx/>
                <a:uFillTx/>
                <a:latin typeface="Arial" charset="0"/>
              </a:rPr>
              <a:t>Workbook Page 26-27 </a:t>
            </a:r>
            <a:endParaRPr kumimoji="0" lang="en-US" altLang="en-US" sz="2400" b="0" i="0" u="none" strike="noStrike" kern="0" cap="none" spc="0" normalizeH="0" baseline="0" noProof="0" dirty="0">
              <a:ln>
                <a:noFill/>
              </a:ln>
              <a:solidFill>
                <a:srgbClr val="1C355D"/>
              </a:solidFill>
              <a:effectLst/>
              <a:uLnTx/>
              <a:uFillTx/>
              <a:latin typeface="Times New Roman" pitchFamily="18" charset="0"/>
            </a:endParaRPr>
          </a:p>
        </p:txBody>
      </p:sp>
      <p:sp>
        <p:nvSpPr>
          <p:cNvPr id="2" name="TextBox 1">
            <a:extLst>
              <a:ext uri="{FF2B5EF4-FFF2-40B4-BE49-F238E27FC236}">
                <a16:creationId xmlns:a16="http://schemas.microsoft.com/office/drawing/2014/main" id="{F2C9C087-D64D-4A42-87C8-642C6769006D}"/>
              </a:ext>
            </a:extLst>
          </p:cNvPr>
          <p:cNvSpPr txBox="1"/>
          <p:nvPr/>
        </p:nvSpPr>
        <p:spPr>
          <a:xfrm>
            <a:off x="457200" y="1520575"/>
            <a:ext cx="1885035" cy="954107"/>
          </a:xfrm>
          <a:prstGeom prst="rect">
            <a:avLst/>
          </a:prstGeom>
          <a:solidFill>
            <a:schemeClr val="accent1"/>
          </a:solidFill>
        </p:spPr>
        <p:txBody>
          <a:bodyPr wrap="square" rtlCol="0">
            <a:spAutoFit/>
          </a:bodyPr>
          <a:lstStyle/>
          <a:p>
            <a:r>
              <a:rPr lang="en-US" sz="2800" b="1" dirty="0">
                <a:solidFill>
                  <a:schemeClr val="bg2"/>
                </a:solidFill>
              </a:rPr>
              <a:t>Business Model</a:t>
            </a:r>
          </a:p>
        </p:txBody>
      </p:sp>
    </p:spTree>
    <p:extLst>
      <p:ext uri="{BB962C8B-B14F-4D97-AF65-F5344CB8AC3E}">
        <p14:creationId xmlns:p14="http://schemas.microsoft.com/office/powerpoint/2010/main" val="24079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43200000">
                                      <p:cBhvr>
                                        <p:cTn id="6" dur="60000" fill="hold"/>
                                        <p:tgtEl>
                                          <p:spTgt spid="21"/>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10250" fill="hold"/>
                                        <p:tgtEl>
                                          <p:spTgt spid="13"/>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6500" fill="hold"/>
                                        <p:tgtEl>
                                          <p:spTgt spid="14"/>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pel_powerpoint_template (2)">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E8A05A78-A245-7F4B-B469-B55EA0DD9287}"/>
    </a:ext>
  </a:extLst>
</a:theme>
</file>

<file path=ppt/theme/theme10.xml><?xml version="1.0" encoding="utf-8"?>
<a:theme xmlns:a="http://schemas.openxmlformats.org/drawingml/2006/main" name="1_Green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8EC07686-DBB1-574F-B561-7524BBA93DD6}"/>
    </a:ext>
  </a:extLst>
</a:theme>
</file>

<file path=ppt/theme/theme11.xml><?xml version="1.0" encoding="utf-8"?>
<a:theme xmlns:a="http://schemas.openxmlformats.org/drawingml/2006/main" name="Propel_PowerPointTemplate_final (2)">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5DBA1CD-CC54-4640-B012-C211486D0EA5}" vid="{AECA7508-53D1-9E44-871D-43A29801C535}"/>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0F106394-236C-214B-A4B6-3721FCCD2C25}"/>
    </a:ext>
  </a:extLst>
</a:theme>
</file>

<file path=ppt/theme/theme3.xml><?xml version="1.0" encoding="utf-8"?>
<a:theme xmlns:a="http://schemas.openxmlformats.org/drawingml/2006/main" name="Photo">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C72916C9-5A6D-8B4A-A0D5-5795DEF98384}"/>
    </a:ext>
  </a:extLst>
</a:theme>
</file>

<file path=ppt/theme/theme4.xml><?xml version="1.0" encoding="utf-8"?>
<a:theme xmlns:a="http://schemas.openxmlformats.org/drawingml/2006/main" name="Green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3D4EDCD9-C26D-C047-8345-E29550754753}"/>
    </a:ext>
  </a:extLst>
</a:theme>
</file>

<file path=ppt/theme/theme5.xml><?xml version="1.0" encoding="utf-8"?>
<a:theme xmlns:a="http://schemas.openxmlformats.org/drawingml/2006/main" name="Blue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1C3FF457-3F6B-B848-A7D2-81AD7E651638}"/>
    </a:ext>
  </a:extLst>
</a:theme>
</file>

<file path=ppt/theme/theme6.xml><?xml version="1.0" encoding="utf-8"?>
<a:theme xmlns:a="http://schemas.openxmlformats.org/drawingml/2006/main" name="Orange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1E97B635-2C94-5143-AD19-C569172ADC22}"/>
    </a:ext>
  </a:extLst>
</a:theme>
</file>

<file path=ppt/theme/theme7.xml><?xml version="1.0" encoding="utf-8"?>
<a:theme xmlns:a="http://schemas.openxmlformats.org/drawingml/2006/main" name="Purple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BBBC6D4E-C1B9-5848-BD34-A66B90E3F3B6}"/>
    </a:ext>
  </a:extLst>
</a:theme>
</file>

<file path=ppt/theme/theme8.xml><?xml version="1.0" encoding="utf-8"?>
<a:theme xmlns:a="http://schemas.openxmlformats.org/drawingml/2006/main" name="Maroon Interior">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F5F64A4B-A176-2249-9FD2-CDB4F983C77D}"/>
    </a:ext>
  </a:extLst>
</a:theme>
</file>

<file path=ppt/theme/theme9.xml><?xml version="1.0" encoding="utf-8"?>
<a:theme xmlns:a="http://schemas.openxmlformats.org/drawingml/2006/main" name="1_NAF PowerPoint Template 2014">
  <a:themeElements>
    <a:clrScheme name="Propel Colors">
      <a:dk1>
        <a:srgbClr val="4A4A44"/>
      </a:dk1>
      <a:lt1>
        <a:srgbClr val="FFFFFF"/>
      </a:lt1>
      <a:dk2>
        <a:srgbClr val="000000"/>
      </a:dk2>
      <a:lt2>
        <a:srgbClr val="FFFFFF"/>
      </a:lt2>
      <a:accent1>
        <a:srgbClr val="1C355D"/>
      </a:accent1>
      <a:accent2>
        <a:srgbClr val="00ADD9"/>
      </a:accent2>
      <a:accent3>
        <a:srgbClr val="D5C527"/>
      </a:accent3>
      <a:accent4>
        <a:srgbClr val="97D6ED"/>
      </a:accent4>
      <a:accent5>
        <a:srgbClr val="00B2A8"/>
      </a:accent5>
      <a:accent6>
        <a:srgbClr val="978B8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pel_powerpoint_template" id="{11A49A41-3CDF-784E-9CD1-F70209F6CA3F}" vid="{4CF7BDBC-B8EB-384E-AD23-61A5EEC3ED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94BCE4D78E244B15A3C049E7972C8" ma:contentTypeVersion="14" ma:contentTypeDescription="Create a new document." ma:contentTypeScope="" ma:versionID="dd33e338f54985bc2be74e19487ad925">
  <xsd:schema xmlns:xsd="http://www.w3.org/2001/XMLSchema" xmlns:xs="http://www.w3.org/2001/XMLSchema" xmlns:p="http://schemas.microsoft.com/office/2006/metadata/properties" xmlns:ns2="b6460c4c-5abb-428b-9428-17d2fade1728" xmlns:ns3="7207902c-c1af-43d7-9692-fc89e4f0cc2f" targetNamespace="http://schemas.microsoft.com/office/2006/metadata/properties" ma:root="true" ma:fieldsID="e08a619b8e94cca2008a0c987701b4ef" ns2:_="" ns3:_="">
    <xsd:import namespace="b6460c4c-5abb-428b-9428-17d2fade1728"/>
    <xsd:import namespace="7207902c-c1af-43d7-9692-fc89e4f0cc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igrationSourceURL" minOccurs="0"/>
                <xsd:element ref="ns2:MediaServiceDateTaken" minOccurs="0"/>
                <xsd:element ref="ns2:MediaServiceAutoTags" minOccurs="0"/>
                <xsd:element ref="ns2:MediaServiceOCR" minOccurs="0"/>
                <xsd:element ref="ns2:MediaServiceLocation" minOccurs="0"/>
                <xsd:element ref="ns2:Hyperlink"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60c4c-5abb-428b-9428-17d2fade1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igrationSourceURL" ma:index="12" nillable="true" ma:displayName="MigrationSourceURL" ma:internalName="MigrationSourceURL">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07902c-c1af-43d7-9692-fc89e4f0cc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SourceURL xmlns="b6460c4c-5abb-428b-9428-17d2fade1728" xsi:nil="true"/>
    <Hyperlink xmlns="b6460c4c-5abb-428b-9428-17d2fade1728">
      <Url xsi:nil="true"/>
      <Description xsi:nil="true"/>
    </Hyper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841254-8C50-443C-BC61-0B8B61FF0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60c4c-5abb-428b-9428-17d2fade1728"/>
    <ds:schemaRef ds:uri="7207902c-c1af-43d7-9692-fc89e4f0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9FED9-0C19-44FC-B4C1-FA873DC910D4}">
  <ds:schemaRefs>
    <ds:schemaRef ds:uri="http://schemas.microsoft.com/office/2006/metadata/properties"/>
    <ds:schemaRef ds:uri="http://schemas.microsoft.com/office/infopath/2007/PartnerControls"/>
    <ds:schemaRef ds:uri="b6460c4c-5abb-428b-9428-17d2fade1728"/>
  </ds:schemaRefs>
</ds:datastoreItem>
</file>

<file path=customXml/itemProps3.xml><?xml version="1.0" encoding="utf-8"?>
<ds:datastoreItem xmlns:ds="http://schemas.openxmlformats.org/officeDocument/2006/customXml" ds:itemID="{76762704-4A06-45F0-AE6E-34177CF21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propel_powerpoint_template (2)</Template>
  <TotalTime>1591</TotalTime>
  <Words>1363</Words>
  <Application>Microsoft Office PowerPoint</Application>
  <PresentationFormat>On-screen Show (4:3)</PresentationFormat>
  <Paragraphs>304</Paragraphs>
  <Slides>20</Slides>
  <Notes>20</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41" baseType="lpstr">
      <vt:lpstr>Arial</vt:lpstr>
      <vt:lpstr>Arial</vt:lpstr>
      <vt:lpstr>Arial Black</vt:lpstr>
      <vt:lpstr>Calibri</vt:lpstr>
      <vt:lpstr>Frutiger LT 57 Cn</vt:lpstr>
      <vt:lpstr>Frutiger LT 67 BoldCn</vt:lpstr>
      <vt:lpstr>Gill Sans MT</vt:lpstr>
      <vt:lpstr>Times New Roman</vt:lpstr>
      <vt:lpstr>Wingdings</vt:lpstr>
      <vt:lpstr>propel_powerpoint_template (2)</vt:lpstr>
      <vt:lpstr>Subtitle</vt:lpstr>
      <vt:lpstr>Photo</vt:lpstr>
      <vt:lpstr>Green Interior</vt:lpstr>
      <vt:lpstr>Blue Interior</vt:lpstr>
      <vt:lpstr>Orange Interior</vt:lpstr>
      <vt:lpstr>Purple Interior</vt:lpstr>
      <vt:lpstr>Maroon Interior</vt:lpstr>
      <vt:lpstr>1_NAF PowerPoint Template 2014</vt:lpstr>
      <vt:lpstr>1_Green Interior</vt:lpstr>
      <vt:lpstr>Propel_PowerPointTemplate_final (2)</vt:lpstr>
      <vt:lpstr>Worksheet</vt:lpstr>
      <vt:lpstr>Board Member Roles &amp; Responsibilities </vt:lpstr>
      <vt:lpstr>PowerPoint Presentation</vt:lpstr>
      <vt:lpstr>Session Overview</vt:lpstr>
      <vt:lpstr>You’re Legally Bound! Fiduciary Duties</vt:lpstr>
      <vt:lpstr>You’re Legally Bound! Fiduciary Duties</vt:lpstr>
      <vt:lpstr>You’re Legally Bound! Fiduciary Duties</vt:lpstr>
      <vt:lpstr>Board Member Responsibilities </vt:lpstr>
      <vt:lpstr>Lead Strategically </vt:lpstr>
      <vt:lpstr>Ensure Financial Stability</vt:lpstr>
      <vt:lpstr>Be An Ambassador &amp; Build Relationships </vt:lpstr>
      <vt:lpstr>Participate in Fundraising</vt:lpstr>
      <vt:lpstr>Make a Personal Gift</vt:lpstr>
      <vt:lpstr>Supervise and Support Executive Director  </vt:lpstr>
      <vt:lpstr>Ensure Healthy Governance </vt:lpstr>
      <vt:lpstr>Develop Cultural Competency</vt:lpstr>
      <vt:lpstr>Encourage Effective Structure</vt:lpstr>
      <vt:lpstr>Recruit &amp; Orient Board Members</vt:lpstr>
      <vt:lpstr>Continuously Develop Board </vt:lpstr>
      <vt:lpstr>Discussion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Glyn Northington</dc:creator>
  <cp:lastModifiedBy>Koa Mirai</cp:lastModifiedBy>
  <cp:revision>119</cp:revision>
  <cp:lastPrinted>2018-10-08T22:51:06Z</cp:lastPrinted>
  <dcterms:created xsi:type="dcterms:W3CDTF">2017-09-29T20:39:40Z</dcterms:created>
  <dcterms:modified xsi:type="dcterms:W3CDTF">2020-03-03T12:44:22Z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0x01010075894BCE4D78E244B15A3C049E7972C8</vt:lpwstr>
  </property>
  <property fmtid="{D5CDD505-2E9C-101B-9397-08002B2CF9AE}" pid="3" name="Order">
    <vt:r8>31668000</vt:r8>
  </property>
</Properties>
</file>