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8"/>
  </p:notesMasterIdLst>
  <p:handoutMasterIdLst>
    <p:handoutMasterId r:id="rId29"/>
  </p:handoutMasterIdLst>
  <p:sldIdLst>
    <p:sldId id="744" r:id="rId3"/>
    <p:sldId id="714" r:id="rId4"/>
    <p:sldId id="750" r:id="rId5"/>
    <p:sldId id="756" r:id="rId6"/>
    <p:sldId id="754" r:id="rId7"/>
    <p:sldId id="757" r:id="rId8"/>
    <p:sldId id="755" r:id="rId9"/>
    <p:sldId id="758" r:id="rId10"/>
    <p:sldId id="753" r:id="rId11"/>
    <p:sldId id="759" r:id="rId12"/>
    <p:sldId id="752" r:id="rId13"/>
    <p:sldId id="760" r:id="rId14"/>
    <p:sldId id="745" r:id="rId15"/>
    <p:sldId id="746" r:id="rId16"/>
    <p:sldId id="265" r:id="rId17"/>
    <p:sldId id="747" r:id="rId18"/>
    <p:sldId id="762" r:id="rId19"/>
    <p:sldId id="748" r:id="rId20"/>
    <p:sldId id="256" r:id="rId21"/>
    <p:sldId id="763" r:id="rId22"/>
    <p:sldId id="258" r:id="rId23"/>
    <p:sldId id="259" r:id="rId24"/>
    <p:sldId id="260" r:id="rId25"/>
    <p:sldId id="761" r:id="rId26"/>
    <p:sldId id="75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9BB6F4-E8BE-4B8D-8A00-B01B81533778}">
          <p14:sldIdLst>
            <p14:sldId id="744"/>
            <p14:sldId id="714"/>
            <p14:sldId id="750"/>
            <p14:sldId id="756"/>
            <p14:sldId id="754"/>
            <p14:sldId id="757"/>
            <p14:sldId id="755"/>
            <p14:sldId id="758"/>
            <p14:sldId id="753"/>
            <p14:sldId id="759"/>
            <p14:sldId id="752"/>
            <p14:sldId id="760"/>
            <p14:sldId id="745"/>
            <p14:sldId id="746"/>
            <p14:sldId id="265"/>
            <p14:sldId id="747"/>
            <p14:sldId id="762"/>
            <p14:sldId id="748"/>
            <p14:sldId id="256"/>
            <p14:sldId id="763"/>
            <p14:sldId id="258"/>
            <p14:sldId id="259"/>
            <p14:sldId id="260"/>
            <p14:sldId id="761"/>
            <p14:sldId id="7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eney, Kimberly (ACF)" initials="FK(" lastIdx="5" clrIdx="0">
    <p:extLst>
      <p:ext uri="{19B8F6BF-5375-455C-9EA6-DF929625EA0E}">
        <p15:presenceInfo xmlns:p15="http://schemas.microsoft.com/office/powerpoint/2012/main" userId="S-1-5-21-1747495209-1248221918-2216747781-154966" providerId="AD"/>
      </p:ext>
    </p:extLst>
  </p:cmAuthor>
  <p:cmAuthor id="2" name="Pinero, Brian (ACF)" initials="PB(" lastIdx="1" clrIdx="1">
    <p:extLst>
      <p:ext uri="{19B8F6BF-5375-455C-9EA6-DF929625EA0E}">
        <p15:presenceInfo xmlns:p15="http://schemas.microsoft.com/office/powerpoint/2012/main" userId="S-1-5-21-1747495209-1248221918-2216747781-219638" providerId="AD"/>
      </p:ext>
    </p:extLst>
  </p:cmAuthor>
  <p:cmAuthor id="3" name="PCS ADMIN" initials="PA" lastIdx="1" clrIdx="2">
    <p:extLst>
      <p:ext uri="{19B8F6BF-5375-455C-9EA6-DF929625EA0E}">
        <p15:presenceInfo xmlns:p15="http://schemas.microsoft.com/office/powerpoint/2012/main" userId="0d27b8dc88b190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3"/>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0" autoAdjust="0"/>
    <p:restoredTop sz="94681"/>
  </p:normalViewPr>
  <p:slideViewPr>
    <p:cSldViewPr snapToGrid="0">
      <p:cViewPr varScale="1">
        <p:scale>
          <a:sx n="107" d="100"/>
          <a:sy n="107" d="100"/>
        </p:scale>
        <p:origin x="400" y="17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383CD-E89B-415B-93A0-89592E503327}" type="datetimeFigureOut">
              <a:rPr lang="en-US" smtClean="0"/>
              <a:t>6/18/20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819D4B-116E-43EF-AE32-65D32D66174C}" type="slidenum">
              <a:rPr lang="en-US" smtClean="0"/>
              <a:t>‹#›</a:t>
            </a:fld>
            <a:endParaRPr lang="en-US"/>
          </a:p>
        </p:txBody>
      </p:sp>
    </p:spTree>
    <p:extLst>
      <p:ext uri="{BB962C8B-B14F-4D97-AF65-F5344CB8AC3E}">
        <p14:creationId xmlns:p14="http://schemas.microsoft.com/office/powerpoint/2010/main" val="3207219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A6A53-EDFE-4838-9A11-24636D40C656}" type="datetimeFigureOut">
              <a:rPr lang="en-US" smtClean="0"/>
              <a:t>6/18/20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7C57E-ED01-43BC-AD9D-E36E2A2DE44A}" type="slidenum">
              <a:rPr lang="en-US" smtClean="0"/>
              <a:t>‹#›</a:t>
            </a:fld>
            <a:endParaRPr lang="en-US"/>
          </a:p>
        </p:txBody>
      </p:sp>
    </p:spTree>
    <p:extLst>
      <p:ext uri="{BB962C8B-B14F-4D97-AF65-F5344CB8AC3E}">
        <p14:creationId xmlns:p14="http://schemas.microsoft.com/office/powerpoint/2010/main" val="94346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37FF5-5391-40DC-8E8D-3A3FFFF3CAFB}" type="slidenum">
              <a:rPr lang="en-US" smtClean="0"/>
              <a:t>1</a:t>
            </a:fld>
            <a:endParaRPr lang="en-US"/>
          </a:p>
        </p:txBody>
      </p:sp>
    </p:spTree>
    <p:extLst>
      <p:ext uri="{BB962C8B-B14F-4D97-AF65-F5344CB8AC3E}">
        <p14:creationId xmlns:p14="http://schemas.microsoft.com/office/powerpoint/2010/main" val="309386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7C57E-ED01-43BC-AD9D-E36E2A2DE44A}" type="slidenum">
              <a:rPr lang="en-US" smtClean="0"/>
              <a:t>21</a:t>
            </a:fld>
            <a:endParaRPr lang="en-US"/>
          </a:p>
        </p:txBody>
      </p:sp>
    </p:spTree>
    <p:extLst>
      <p:ext uri="{BB962C8B-B14F-4D97-AF65-F5344CB8AC3E}">
        <p14:creationId xmlns:p14="http://schemas.microsoft.com/office/powerpoint/2010/main" val="1703028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558204"/>
            <a:ext cx="9144000" cy="299796"/>
          </a:xfrm>
          <a:prstGeom prst="rect">
            <a:avLst/>
          </a:prstGeom>
          <a:solidFill>
            <a:srgbClr val="006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p:cNvSpPr txBox="1">
            <a:spLocks/>
          </p:cNvSpPr>
          <p:nvPr userDrawn="1"/>
        </p:nvSpPr>
        <p:spPr>
          <a:xfrm>
            <a:off x="-1" y="6527800"/>
            <a:ext cx="3438525"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 Asian Pacific</a:t>
            </a:r>
            <a:r>
              <a:rPr lang="en-US" baseline="0" dirty="0"/>
              <a:t> Institute on Gender-Based Violence</a:t>
            </a:r>
            <a:endParaRPr lang="en-US" dirty="0"/>
          </a:p>
        </p:txBody>
      </p:sp>
      <p:grpSp>
        <p:nvGrpSpPr>
          <p:cNvPr id="2" name="Group 1"/>
          <p:cNvGrpSpPr/>
          <p:nvPr userDrawn="1"/>
        </p:nvGrpSpPr>
        <p:grpSpPr>
          <a:xfrm>
            <a:off x="-4763" y="0"/>
            <a:ext cx="9149640" cy="1509513"/>
            <a:chOff x="-4763" y="0"/>
            <a:chExt cx="9149640" cy="1509513"/>
          </a:xfrm>
        </p:grpSpPr>
        <p:grpSp>
          <p:nvGrpSpPr>
            <p:cNvPr id="9" name="Group 8"/>
            <p:cNvGrpSpPr/>
            <p:nvPr userDrawn="1"/>
          </p:nvGrpSpPr>
          <p:grpSpPr>
            <a:xfrm>
              <a:off x="-4763" y="0"/>
              <a:ext cx="3946522" cy="1509513"/>
              <a:chOff x="5816" y="495804"/>
              <a:chExt cx="9138185" cy="3495283"/>
            </a:xfrm>
          </p:grpSpPr>
          <p:pic>
            <p:nvPicPr>
              <p:cNvPr id="7" name="Picture 6"/>
              <p:cNvPicPr>
                <a:picLocks noChangeAspect="1"/>
              </p:cNvPicPr>
              <p:nvPr userDrawn="1"/>
            </p:nvPicPr>
            <p:blipFill rotWithShape="1">
              <a:blip r:embed="rId2"/>
              <a:srcRect l="7375"/>
              <a:stretch/>
            </p:blipFill>
            <p:spPr>
              <a:xfrm>
                <a:off x="5816" y="495804"/>
                <a:ext cx="9138185" cy="3495283"/>
              </a:xfrm>
              <a:prstGeom prst="rect">
                <a:avLst/>
              </a:prstGeom>
            </p:spPr>
          </p:pic>
          <p:sp>
            <p:nvSpPr>
              <p:cNvPr id="8" name="Rectangle 7"/>
              <p:cNvSpPr/>
              <p:nvPr userDrawn="1"/>
            </p:nvSpPr>
            <p:spPr>
              <a:xfrm>
                <a:off x="2248348" y="1656678"/>
                <a:ext cx="6078071" cy="1355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userDrawn="1"/>
          </p:nvSpPr>
          <p:spPr>
            <a:xfrm>
              <a:off x="1218406" y="1183637"/>
              <a:ext cx="7926471" cy="15424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itle 1"/>
          <p:cNvSpPr>
            <a:spLocks noGrp="1"/>
          </p:cNvSpPr>
          <p:nvPr>
            <p:ph type="title" hasCustomPrompt="1"/>
          </p:nvPr>
        </p:nvSpPr>
        <p:spPr>
          <a:xfrm>
            <a:off x="1111250" y="91974"/>
            <a:ext cx="7886700" cy="1325563"/>
          </a:xfrm>
        </p:spPr>
        <p:txBody>
          <a:bodyPr>
            <a:normAutofit/>
          </a:bodyPr>
          <a:lstStyle>
            <a:lvl1pPr>
              <a:defRPr sz="4400" b="1">
                <a:solidFill>
                  <a:srgbClr val="006893"/>
                </a:solidFill>
                <a:latin typeface="Source Sans Pro" panose="020B0503030403020204" pitchFamily="34" charset="0"/>
                <a:ea typeface="Source Sans Pro" panose="020B0503030403020204" pitchFamily="34" charset="0"/>
              </a:defRPr>
            </a:lvl1pPr>
          </a:lstStyle>
          <a:p>
            <a:r>
              <a:rPr lang="en-US" dirty="0"/>
              <a:t>Title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t>
            </a:r>
          </a:p>
        </p:txBody>
      </p:sp>
      <p:sp>
        <p:nvSpPr>
          <p:cNvPr id="14" name="Content Placeholder 2"/>
          <p:cNvSpPr>
            <a:spLocks noGrp="1"/>
          </p:cNvSpPr>
          <p:nvPr>
            <p:ph idx="1"/>
          </p:nvPr>
        </p:nvSpPr>
        <p:spPr>
          <a:xfrm>
            <a:off x="628650" y="1825625"/>
            <a:ext cx="7886700" cy="4351338"/>
          </a:xfrm>
        </p:spPr>
        <p:txBody>
          <a:bodyPr>
            <a:normAutofit/>
          </a:bodyPr>
          <a:lstStyle>
            <a:lvl1pPr marL="342900" indent="-342900">
              <a:buClr>
                <a:srgbClr val="EF7A00"/>
              </a:buClr>
              <a:buFont typeface="Wingdings" panose="05000000000000000000" pitchFamily="2" charset="2"/>
              <a:buChar char="§"/>
              <a:defRPr sz="2400">
                <a:latin typeface="Candara" panose="020E0502030303020204" pitchFamily="34" charset="0"/>
              </a:defRPr>
            </a:lvl1pPr>
            <a:lvl2pPr marL="514350" indent="-171450">
              <a:buClr>
                <a:srgbClr val="EF7A00"/>
              </a:buClr>
              <a:buFont typeface="Courier New" panose="02070309020205020404" pitchFamily="49" charset="0"/>
              <a:buChar char="o"/>
              <a:defRPr sz="2400">
                <a:latin typeface="Candara" panose="020E0502030303020204" pitchFamily="34" charset="0"/>
              </a:defRPr>
            </a:lvl2pPr>
            <a:lvl3pPr marL="857250" indent="-171450">
              <a:buClr>
                <a:srgbClr val="EF7A00"/>
              </a:buClr>
              <a:buFont typeface="Courier New" panose="02070309020205020404" pitchFamily="49" charset="0"/>
              <a:buChar char="o"/>
              <a:defRPr sz="2400">
                <a:latin typeface="Candara" panose="020E0502030303020204" pitchFamily="34" charset="0"/>
              </a:defRPr>
            </a:lvl3pPr>
            <a:lvl4pPr>
              <a:defRPr sz="2400">
                <a:latin typeface="Candara" panose="020E0502030303020204" pitchFamily="34" charset="0"/>
              </a:defRPr>
            </a:lvl4pPr>
            <a:lvl5pPr>
              <a:defRPr sz="2400">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txBox="1">
            <a:spLocks/>
          </p:cNvSpPr>
          <p:nvPr userDrawn="1"/>
        </p:nvSpPr>
        <p:spPr>
          <a:xfrm>
            <a:off x="5705475" y="6527800"/>
            <a:ext cx="3438525"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8D67498-BE06-482D-9284-5C7326BCBCCB}" type="slidenum">
              <a:rPr lang="en-US" smtClean="0"/>
              <a:pPr algn="r"/>
              <a:t>‹#›</a:t>
            </a:fld>
            <a:endParaRPr lang="en-US" dirty="0"/>
          </a:p>
        </p:txBody>
      </p:sp>
    </p:spTree>
    <p:extLst>
      <p:ext uri="{BB962C8B-B14F-4D97-AF65-F5344CB8AC3E}">
        <p14:creationId xmlns:p14="http://schemas.microsoft.com/office/powerpoint/2010/main" val="268574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112401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409118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274098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278450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 unorder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905397"/>
            <a:ext cx="8229600" cy="3992563"/>
          </a:xfrm>
        </p:spPr>
        <p:txBody>
          <a:bodyPr anchor="t" anchorCtr="0"/>
          <a:lstStyle>
            <a:lvl1pPr marL="342900" indent="-342900">
              <a:buClr>
                <a:srgbClr val="F47A20"/>
              </a:buClr>
              <a:buFont typeface="Lucida Grande"/>
              <a:buChar char="▸"/>
              <a:defRPr b="0" i="0">
                <a:latin typeface="Constantia"/>
                <a:cs typeface="Constantia"/>
              </a:defRPr>
            </a:lvl1pPr>
            <a:lvl2pPr marL="742950" indent="-285750">
              <a:buClr>
                <a:srgbClr val="F47A20"/>
              </a:buClr>
              <a:buFont typeface="Wingdings" panose="05000000000000000000" pitchFamily="2" charset="2"/>
              <a:buChar char="§"/>
              <a:defRPr b="0" i="0">
                <a:latin typeface="Constantia"/>
                <a:cs typeface="Constantia"/>
              </a:defRPr>
            </a:lvl2pPr>
            <a:lvl3pPr>
              <a:buClr>
                <a:srgbClr val="F47A20"/>
              </a:buClr>
              <a:defRPr b="0" i="0">
                <a:latin typeface="Constantia"/>
                <a:cs typeface="Constantia"/>
              </a:defRPr>
            </a:lvl3pPr>
            <a:lvl4pPr marL="1600200" indent="-228600">
              <a:buClr>
                <a:srgbClr val="F47A20"/>
              </a:buClr>
              <a:buFont typeface="Wingdings" panose="05000000000000000000" pitchFamily="2" charset="2"/>
              <a:buChar char="§"/>
              <a:defRPr b="0" i="0">
                <a:latin typeface="Constantia"/>
                <a:cs typeface="Constantia"/>
              </a:defRPr>
            </a:lvl4pPr>
            <a:lvl5pPr marL="2057400" indent="-228600">
              <a:buClr>
                <a:srgbClr val="F47A20"/>
              </a:buClr>
              <a:buFont typeface="Wingdings" panose="05000000000000000000" pitchFamily="2" charset="2"/>
              <a:buChar char="§"/>
              <a:defRPr b="0" i="0">
                <a:latin typeface="Constantia"/>
                <a:cs typeface="Constant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i="0">
                <a:latin typeface="Constantia"/>
                <a:cs typeface="Constantia"/>
              </a:defRPr>
            </a:lvl1pPr>
          </a:lstStyle>
          <a:p>
            <a:fld id="{56D2E3DF-B015-8A4D-AF34-4CE7DD0C4D80}" type="slidenum">
              <a:rPr lang="en-US" smtClean="0"/>
              <a:pPr/>
              <a:t>‹#›</a:t>
            </a:fld>
            <a:endParaRPr lang="en-US" dirty="0"/>
          </a:p>
        </p:txBody>
      </p:sp>
      <p:sp>
        <p:nvSpPr>
          <p:cNvPr id="8" name="Text Placeholder 13"/>
          <p:cNvSpPr>
            <a:spLocks noGrp="1"/>
          </p:cNvSpPr>
          <p:nvPr>
            <p:ph type="body" sz="quarter" idx="14" hasCustomPrompt="1"/>
          </p:nvPr>
        </p:nvSpPr>
        <p:spPr>
          <a:xfrm>
            <a:off x="457200" y="0"/>
            <a:ext cx="8229600" cy="533400"/>
          </a:xfrm>
        </p:spPr>
        <p:txBody>
          <a:bodyPr anchor="ctr" anchorCtr="0">
            <a:normAutofit/>
          </a:bodyPr>
          <a:lstStyle>
            <a:lvl1pPr marL="0" indent="0" algn="r">
              <a:buNone/>
              <a:defRPr sz="1800" b="0" i="0">
                <a:solidFill>
                  <a:schemeClr val="bg1"/>
                </a:solidFill>
                <a:latin typeface="Candara"/>
                <a:cs typeface="Candara"/>
              </a:defRPr>
            </a:lvl1pPr>
            <a:lvl2pPr marL="457200" indent="0">
              <a:buNone/>
              <a:defRPr/>
            </a:lvl2pPr>
            <a:lvl3pPr marL="914400" indent="0">
              <a:buNone/>
              <a:defRPr/>
            </a:lvl3pPr>
            <a:lvl4pPr marL="1371600" indent="0">
              <a:buNone/>
              <a:defRPr/>
            </a:lvl4pPr>
            <a:lvl5pPr marL="1828800" indent="0">
              <a:buNone/>
              <a:defRPr/>
            </a:lvl5pPr>
          </a:lstStyle>
          <a:p>
            <a:pPr algn="r"/>
            <a:r>
              <a:rPr lang="en-US" dirty="0">
                <a:solidFill>
                  <a:schemeClr val="bg1"/>
                </a:solidFill>
                <a:latin typeface="Candara" panose="020E0502030303020204" pitchFamily="34" charset="0"/>
              </a:rPr>
              <a:t>Breadcrumb (I. Introduction | Asians)</a:t>
            </a:r>
            <a:endParaRPr lang="en-US" dirty="0">
              <a:solidFill>
                <a:schemeClr val="bg1"/>
              </a:solidFill>
            </a:endParaRPr>
          </a:p>
        </p:txBody>
      </p:sp>
      <p:sp>
        <p:nvSpPr>
          <p:cNvPr id="7" name="TextBox 6"/>
          <p:cNvSpPr txBox="1"/>
          <p:nvPr userDrawn="1"/>
        </p:nvSpPr>
        <p:spPr>
          <a:xfrm>
            <a:off x="152400" y="6581001"/>
            <a:ext cx="3733800" cy="276999"/>
          </a:xfrm>
          <a:prstGeom prst="rect">
            <a:avLst/>
          </a:prstGeom>
          <a:noFill/>
        </p:spPr>
        <p:txBody>
          <a:bodyPr wrap="square" rtlCol="0">
            <a:spAutoFit/>
          </a:bodyPr>
          <a:lstStyle/>
          <a:p>
            <a:r>
              <a:rPr lang="en-US" sz="1200" dirty="0">
                <a:solidFill>
                  <a:srgbClr val="006893"/>
                </a:solidFill>
                <a:latin typeface="Constantia" panose="02030602050306030303" pitchFamily="18" charset="0"/>
              </a:rPr>
              <a:t>© Asian Pacific</a:t>
            </a:r>
            <a:r>
              <a:rPr lang="en-US" sz="1200" baseline="0" dirty="0">
                <a:solidFill>
                  <a:srgbClr val="006893"/>
                </a:solidFill>
                <a:latin typeface="Constantia" panose="02030602050306030303" pitchFamily="18" charset="0"/>
              </a:rPr>
              <a:t> Institute on Gender-Based Violence</a:t>
            </a:r>
            <a:endParaRPr lang="en-US" sz="1200" dirty="0">
              <a:solidFill>
                <a:srgbClr val="006893"/>
              </a:solidFill>
              <a:latin typeface="Constantia" panose="02030602050306030303" pitchFamily="18" charset="0"/>
            </a:endParaRPr>
          </a:p>
        </p:txBody>
      </p:sp>
    </p:spTree>
    <p:extLst>
      <p:ext uri="{BB962C8B-B14F-4D97-AF65-F5344CB8AC3E}">
        <p14:creationId xmlns:p14="http://schemas.microsoft.com/office/powerpoint/2010/main" val="259279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1447800"/>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685800" y="2971801"/>
            <a:ext cx="7772400" cy="457200"/>
          </a:xfrm>
        </p:spPr>
        <p:txBody>
          <a:bodyPr anchor="ctr" anchorCtr="0">
            <a:normAutofit/>
          </a:bodyPr>
          <a:lstStyle>
            <a:lvl1pPr marL="0" indent="0" algn="ctr">
              <a:buNone/>
              <a:defRPr sz="2400" b="1" i="0">
                <a:solidFill>
                  <a:srgbClr val="F47A20"/>
                </a:solidFill>
                <a:latin typeface="Candara"/>
                <a:cs typeface="Candar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Subtitle 2"/>
          <p:cNvSpPr txBox="1">
            <a:spLocks/>
          </p:cNvSpPr>
          <p:nvPr userDrawn="1"/>
        </p:nvSpPr>
        <p:spPr>
          <a:xfrm>
            <a:off x="685800" y="3429000"/>
            <a:ext cx="7772400" cy="2895600"/>
          </a:xfrm>
          <a:prstGeom prst="rect">
            <a:avLst/>
          </a:prstGeom>
        </p:spPr>
        <p:txBody>
          <a:bodyPr vert="horz" lIns="91440" tIns="45720" rIns="91440" bIns="45720" rtlCol="0" anchor="ctr" anchorCtr="0">
            <a:normAutofit/>
          </a:bodyPr>
          <a:lstStyle>
            <a:lvl1pPr marL="0" indent="0" algn="ctr" defTabSz="457200" rtl="0" eaLnBrk="1" latinLnBrk="0" hangingPunct="1">
              <a:spcBef>
                <a:spcPct val="20000"/>
              </a:spcBef>
              <a:buFont typeface="Arial"/>
              <a:buNone/>
              <a:defRPr sz="2400" b="1" i="0" kern="1200">
                <a:solidFill>
                  <a:srgbClr val="F47A20"/>
                </a:solidFill>
                <a:latin typeface="Candara"/>
                <a:ea typeface="+mn-ea"/>
                <a:cs typeface="Candara"/>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Candara"/>
                <a:ea typeface="+mn-ea"/>
                <a:cs typeface="Candara"/>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Candara"/>
                <a:ea typeface="+mn-ea"/>
                <a:cs typeface="Candara"/>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Candara"/>
                <a:ea typeface="+mn-ea"/>
                <a:cs typeface="Candara"/>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Candara"/>
                <a:ea typeface="+mn-ea"/>
                <a:cs typeface="Candar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en-US" sz="2400" b="0" i="0" dirty="0">
              <a:solidFill>
                <a:srgbClr val="006893"/>
              </a:solidFill>
              <a:latin typeface="Constantia"/>
              <a:cs typeface="Constantia"/>
            </a:endParaRPr>
          </a:p>
        </p:txBody>
      </p:sp>
      <p:sp>
        <p:nvSpPr>
          <p:cNvPr id="21" name="Content Placeholder 20"/>
          <p:cNvSpPr>
            <a:spLocks noGrp="1"/>
          </p:cNvSpPr>
          <p:nvPr>
            <p:ph sz="quarter" idx="10"/>
          </p:nvPr>
        </p:nvSpPr>
        <p:spPr>
          <a:xfrm>
            <a:off x="685800" y="3429000"/>
            <a:ext cx="7772400" cy="2971800"/>
          </a:xfrm>
        </p:spPr>
        <p:txBody>
          <a:bodyPr anchor="ctr" anchorCtr="0"/>
          <a:lstStyle>
            <a:lvl1pPr marL="0" indent="0" algn="ctr">
              <a:buNone/>
              <a:defRPr b="0" i="0">
                <a:latin typeface="Constantia"/>
                <a:cs typeface="Constantia"/>
              </a:defRPr>
            </a:lvl1pPr>
            <a:lvl2pPr marL="457200" indent="0" algn="ctr">
              <a:buNone/>
              <a:defRPr b="0" i="0">
                <a:latin typeface="Constantia"/>
                <a:cs typeface="Constantia"/>
              </a:defRPr>
            </a:lvl2pPr>
            <a:lvl3pPr marL="914400" indent="0" algn="ctr">
              <a:buNone/>
              <a:defRPr b="0" i="0">
                <a:latin typeface="Constantia"/>
                <a:cs typeface="Constantia"/>
              </a:defRPr>
            </a:lvl3pPr>
            <a:lvl4pPr marL="1371600" indent="0" algn="ctr">
              <a:buNone/>
              <a:defRPr b="0" i="0">
                <a:latin typeface="Constantia"/>
                <a:cs typeface="Constantia"/>
              </a:defRPr>
            </a:lvl4pPr>
            <a:lvl5pPr marL="1828800" indent="0" algn="ctr">
              <a:buNone/>
              <a:defRPr b="0" i="0">
                <a:latin typeface="Constantia"/>
                <a:cs typeface="Constantia"/>
              </a:defRPr>
            </a:lvl5pPr>
          </a:lstStyle>
          <a:p>
            <a:pPr lvl="0"/>
            <a:r>
              <a:rPr lang="en-US" dirty="0"/>
              <a:t>Click to edit Master text styles</a:t>
            </a:r>
          </a:p>
        </p:txBody>
      </p:sp>
    </p:spTree>
    <p:extLst>
      <p:ext uri="{BB962C8B-B14F-4D97-AF65-F5344CB8AC3E}">
        <p14:creationId xmlns:p14="http://schemas.microsoft.com/office/powerpoint/2010/main" val="128787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143000"/>
            <a:ext cx="5181600" cy="4906963"/>
          </a:xfrm>
        </p:spPr>
        <p:txBody>
          <a:bodyPr anchor="ctr" anchorCtr="0"/>
          <a:lstStyle>
            <a:lvl1pPr marL="514350" indent="-514350">
              <a:buFont typeface="+mj-lt"/>
              <a:buAutoNum type="arabicPeriod"/>
              <a:defRPr/>
            </a:lvl1pPr>
            <a:lvl2pPr marL="971550" indent="-514350">
              <a:buFont typeface="+mj-lt"/>
              <a:buAutoNum type="alphaLcPeriod"/>
              <a:defRPr/>
            </a:lvl2pPr>
            <a:lvl3pPr marL="1371600" indent="-457200">
              <a:buFont typeface="+mj-lt"/>
              <a:buAutoNum type="romanLcPeriod"/>
              <a:defRPr/>
            </a:lvl3pPr>
            <a:lvl4pPr marL="1828800" indent="-457200">
              <a:buFont typeface="+mj-lt"/>
              <a:buAutoNum type="arabicParenR"/>
              <a:defRPr/>
            </a:lvl4pPr>
            <a:lvl5pPr marL="2286000" indent="-457200">
              <a:buFont typeface="+mj-lt"/>
              <a:buAutoNum type="alphaLcPare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C29F6C1-2D24-4685-9966-A371B55D8C8C}" type="slidenum">
              <a:rPr lang="en-US" smtClean="0"/>
              <a:t>‹#›</a:t>
            </a:fld>
            <a:endParaRPr lang="en-US" dirty="0"/>
          </a:p>
        </p:txBody>
      </p:sp>
      <p:sp>
        <p:nvSpPr>
          <p:cNvPr id="8" name="Text Placeholder 13"/>
          <p:cNvSpPr>
            <a:spLocks noGrp="1"/>
          </p:cNvSpPr>
          <p:nvPr>
            <p:ph type="body" sz="quarter" idx="13" hasCustomPrompt="1"/>
          </p:nvPr>
        </p:nvSpPr>
        <p:spPr>
          <a:xfrm>
            <a:off x="457200" y="0"/>
            <a:ext cx="8229600" cy="533400"/>
          </a:xfrm>
        </p:spPr>
        <p:txBody>
          <a:bodyPr anchor="ctr" anchorCtr="0">
            <a:normAutofit/>
          </a:bodyPr>
          <a:lstStyle>
            <a:lvl1pPr marL="0" indent="0" algn="r">
              <a:buNone/>
              <a:defRPr sz="1800" b="0" i="0">
                <a:solidFill>
                  <a:schemeClr val="bg1"/>
                </a:solidFill>
                <a:latin typeface="Candara"/>
                <a:cs typeface="Candara"/>
              </a:defRPr>
            </a:lvl1pPr>
            <a:lvl2pPr marL="457200" indent="0">
              <a:buNone/>
              <a:defRPr/>
            </a:lvl2pPr>
            <a:lvl3pPr marL="914400" indent="0">
              <a:buNone/>
              <a:defRPr/>
            </a:lvl3pPr>
            <a:lvl4pPr marL="1371600" indent="0">
              <a:buNone/>
              <a:defRPr/>
            </a:lvl4pPr>
            <a:lvl5pPr marL="1828800" indent="0">
              <a:buNone/>
              <a:defRPr/>
            </a:lvl5pPr>
          </a:lstStyle>
          <a:p>
            <a:pPr algn="r"/>
            <a:r>
              <a:rPr lang="en-US" dirty="0">
                <a:solidFill>
                  <a:schemeClr val="bg1"/>
                </a:solidFill>
                <a:latin typeface="Candara" panose="020E0502030303020204" pitchFamily="34" charset="0"/>
              </a:rPr>
              <a:t>I. Introduction | Asians</a:t>
            </a:r>
            <a:endParaRPr lang="en-US" dirty="0">
              <a:solidFill>
                <a:schemeClr val="bg1"/>
              </a:solidFill>
            </a:endParaRPr>
          </a:p>
        </p:txBody>
      </p:sp>
      <p:sp>
        <p:nvSpPr>
          <p:cNvPr id="10" name="Text Placeholder 9"/>
          <p:cNvSpPr>
            <a:spLocks noGrp="1"/>
          </p:cNvSpPr>
          <p:nvPr>
            <p:ph type="body" sz="quarter" idx="14" hasCustomPrompt="1"/>
          </p:nvPr>
        </p:nvSpPr>
        <p:spPr>
          <a:xfrm>
            <a:off x="3505200" y="533400"/>
            <a:ext cx="5181600" cy="457200"/>
          </a:xfrm>
        </p:spPr>
        <p:txBody>
          <a:bodyPr>
            <a:noAutofit/>
          </a:bodyPr>
          <a:lstStyle>
            <a:lvl1pPr marL="0" indent="0">
              <a:buNone/>
              <a:defRPr sz="2800" b="1" i="0" baseline="0">
                <a:solidFill>
                  <a:srgbClr val="F47A20"/>
                </a:solidFill>
                <a:latin typeface="Candara"/>
                <a:cs typeface="Candara"/>
              </a:defRPr>
            </a:lvl1pPr>
          </a:lstStyle>
          <a:p>
            <a:pPr lvl="0"/>
            <a:r>
              <a:rPr lang="en-US" dirty="0"/>
              <a:t>What Does this Show?</a:t>
            </a:r>
          </a:p>
        </p:txBody>
      </p:sp>
      <p:sp>
        <p:nvSpPr>
          <p:cNvPr id="7" name="TextBox 6"/>
          <p:cNvSpPr txBox="1"/>
          <p:nvPr userDrawn="1"/>
        </p:nvSpPr>
        <p:spPr>
          <a:xfrm>
            <a:off x="381000" y="609600"/>
            <a:ext cx="2667000" cy="323165"/>
          </a:xfrm>
          <a:prstGeom prst="rect">
            <a:avLst/>
          </a:prstGeom>
          <a:noFill/>
        </p:spPr>
        <p:txBody>
          <a:bodyPr wrap="square" rtlCol="0">
            <a:spAutoFit/>
          </a:bodyPr>
          <a:lstStyle/>
          <a:p>
            <a:pPr algn="ctr"/>
            <a:r>
              <a:rPr lang="en-US" sz="1500" dirty="0">
                <a:solidFill>
                  <a:schemeClr val="bg1"/>
                </a:solidFill>
                <a:latin typeface="Univers47-CondensedLight" pitchFamily="34" charset="0"/>
              </a:rPr>
              <a:t>Lifetime Spiral of Gender Violence</a:t>
            </a:r>
          </a:p>
        </p:txBody>
      </p:sp>
    </p:spTree>
    <p:extLst>
      <p:ext uri="{BB962C8B-B14F-4D97-AF65-F5344CB8AC3E}">
        <p14:creationId xmlns:p14="http://schemas.microsoft.com/office/powerpoint/2010/main" val="3765831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706500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2850603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332336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0" name="Group 9"/>
          <p:cNvGrpSpPr/>
          <p:nvPr userDrawn="1"/>
        </p:nvGrpSpPr>
        <p:grpSpPr>
          <a:xfrm>
            <a:off x="-4763" y="0"/>
            <a:ext cx="9149640" cy="1509513"/>
            <a:chOff x="-4763" y="0"/>
            <a:chExt cx="9149640" cy="1509513"/>
          </a:xfrm>
        </p:grpSpPr>
        <p:grpSp>
          <p:nvGrpSpPr>
            <p:cNvPr id="11" name="Group 10"/>
            <p:cNvGrpSpPr/>
            <p:nvPr userDrawn="1"/>
          </p:nvGrpSpPr>
          <p:grpSpPr>
            <a:xfrm>
              <a:off x="-4763" y="0"/>
              <a:ext cx="3946522" cy="1509513"/>
              <a:chOff x="5816" y="495804"/>
              <a:chExt cx="9138185" cy="3495283"/>
            </a:xfrm>
          </p:grpSpPr>
          <p:pic>
            <p:nvPicPr>
              <p:cNvPr id="13" name="Picture 12"/>
              <p:cNvPicPr>
                <a:picLocks noChangeAspect="1"/>
              </p:cNvPicPr>
              <p:nvPr userDrawn="1"/>
            </p:nvPicPr>
            <p:blipFill rotWithShape="1">
              <a:blip r:embed="rId2"/>
              <a:srcRect l="7375"/>
              <a:stretch/>
            </p:blipFill>
            <p:spPr>
              <a:xfrm>
                <a:off x="5816" y="495804"/>
                <a:ext cx="9138185" cy="3495283"/>
              </a:xfrm>
              <a:prstGeom prst="rect">
                <a:avLst/>
              </a:prstGeom>
            </p:spPr>
          </p:pic>
          <p:sp>
            <p:nvSpPr>
              <p:cNvPr id="14" name="Rectangle 13"/>
              <p:cNvSpPr/>
              <p:nvPr userDrawn="1"/>
            </p:nvSpPr>
            <p:spPr>
              <a:xfrm>
                <a:off x="2248348" y="1656678"/>
                <a:ext cx="6078071" cy="1355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userDrawn="1"/>
          </p:nvSpPr>
          <p:spPr>
            <a:xfrm>
              <a:off x="1218406" y="1183637"/>
              <a:ext cx="7926471" cy="15424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title" hasCustomPrompt="1"/>
          </p:nvPr>
        </p:nvSpPr>
        <p:spPr>
          <a:xfrm>
            <a:off x="1111250" y="91974"/>
            <a:ext cx="7886700" cy="1325563"/>
          </a:xfrm>
        </p:spPr>
        <p:txBody>
          <a:bodyPr>
            <a:normAutofit/>
          </a:bodyPr>
          <a:lstStyle>
            <a:lvl1pPr>
              <a:defRPr sz="4400" b="1">
                <a:solidFill>
                  <a:srgbClr val="006893"/>
                </a:solidFill>
                <a:latin typeface="Source Sans Pro" panose="020B0503030403020204" pitchFamily="34" charset="0"/>
                <a:ea typeface="Source Sans Pro" panose="020B0503030403020204" pitchFamily="34" charset="0"/>
              </a:defRPr>
            </a:lvl1pPr>
          </a:lstStyle>
          <a:p>
            <a:r>
              <a:rPr lang="en-US" dirty="0"/>
              <a:t>Title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t>
            </a:r>
          </a:p>
        </p:txBody>
      </p:sp>
      <p:sp>
        <p:nvSpPr>
          <p:cNvPr id="16" name="Content Placeholder 2"/>
          <p:cNvSpPr>
            <a:spLocks noGrp="1"/>
          </p:cNvSpPr>
          <p:nvPr>
            <p:ph idx="1"/>
          </p:nvPr>
        </p:nvSpPr>
        <p:spPr>
          <a:xfrm>
            <a:off x="628650" y="1825625"/>
            <a:ext cx="7886700" cy="4351338"/>
          </a:xfrm>
        </p:spPr>
        <p:txBody>
          <a:bodyPr>
            <a:normAutofit/>
          </a:bodyPr>
          <a:lstStyle>
            <a:lvl1pPr marL="342900" indent="-342900">
              <a:buClr>
                <a:srgbClr val="EF7A00"/>
              </a:buClr>
              <a:buFont typeface="Wingdings" panose="05000000000000000000" pitchFamily="2" charset="2"/>
              <a:buChar char="§"/>
              <a:defRPr sz="2400">
                <a:latin typeface="Candara" panose="020E0502030303020204" pitchFamily="34" charset="0"/>
              </a:defRPr>
            </a:lvl1pPr>
            <a:lvl2pPr marL="514350" indent="-171450">
              <a:buClr>
                <a:srgbClr val="EF7A00"/>
              </a:buClr>
              <a:buFont typeface="Courier New" panose="02070309020205020404" pitchFamily="49" charset="0"/>
              <a:buChar char="o"/>
              <a:defRPr sz="2400">
                <a:latin typeface="Candara" panose="020E0502030303020204" pitchFamily="34" charset="0"/>
              </a:defRPr>
            </a:lvl2pPr>
            <a:lvl3pPr marL="857250" indent="-171450">
              <a:buClr>
                <a:srgbClr val="EF7A00"/>
              </a:buClr>
              <a:buFont typeface="Courier New" panose="02070309020205020404" pitchFamily="49" charset="0"/>
              <a:buChar char="o"/>
              <a:defRPr sz="2400">
                <a:latin typeface="Candara" panose="020E0502030303020204" pitchFamily="34" charset="0"/>
              </a:defRPr>
            </a:lvl3pPr>
            <a:lvl4pPr>
              <a:defRPr sz="2400">
                <a:latin typeface="Candara" panose="020E0502030303020204" pitchFamily="34" charset="0"/>
              </a:defRPr>
            </a:lvl4pPr>
            <a:lvl5pPr>
              <a:defRPr sz="2400">
                <a:latin typeface="Candara" panose="020E05020303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0" y="6558204"/>
            <a:ext cx="9144000" cy="299796"/>
          </a:xfrm>
          <a:prstGeom prst="rect">
            <a:avLst/>
          </a:prstGeom>
          <a:solidFill>
            <a:srgbClr val="006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p:cNvSpPr txBox="1">
            <a:spLocks/>
          </p:cNvSpPr>
          <p:nvPr userDrawn="1"/>
        </p:nvSpPr>
        <p:spPr>
          <a:xfrm>
            <a:off x="-1" y="6527800"/>
            <a:ext cx="3438525"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 Asian Pacific</a:t>
            </a:r>
            <a:r>
              <a:rPr lang="en-US" baseline="0" dirty="0"/>
              <a:t> Institute on Gender-Based Violence</a:t>
            </a:r>
            <a:endParaRPr lang="en-US" dirty="0"/>
          </a:p>
        </p:txBody>
      </p:sp>
      <p:sp>
        <p:nvSpPr>
          <p:cNvPr id="20" name="Slide Number Placeholder 5"/>
          <p:cNvSpPr>
            <a:spLocks noGrp="1"/>
          </p:cNvSpPr>
          <p:nvPr>
            <p:ph type="sldNum" sz="quarter" idx="12"/>
          </p:nvPr>
        </p:nvSpPr>
        <p:spPr>
          <a:xfrm>
            <a:off x="7086600" y="6527800"/>
            <a:ext cx="2057400" cy="365125"/>
          </a:xfrm>
        </p:spPr>
        <p:txBody>
          <a:bodyPr/>
          <a:lstStyle>
            <a:lvl1pPr>
              <a:defRPr>
                <a:solidFill>
                  <a:schemeClr val="bg1"/>
                </a:solidFill>
              </a:defRPr>
            </a:lvl1pPr>
          </a:lstStyle>
          <a:p>
            <a:fld id="{85C20AD3-9116-4517-950A-85CAED1C31EE}" type="slidenum">
              <a:rPr lang="en-US" smtClean="0"/>
              <a:pPr/>
              <a:t>‹#›</a:t>
            </a:fld>
            <a:endParaRPr lang="en-US" dirty="0"/>
          </a:p>
        </p:txBody>
      </p:sp>
    </p:spTree>
    <p:extLst>
      <p:ext uri="{BB962C8B-B14F-4D97-AF65-F5344CB8AC3E}">
        <p14:creationId xmlns:p14="http://schemas.microsoft.com/office/powerpoint/2010/main" val="959664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555220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2927816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2273084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1165720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2640372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842430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853783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858CA-2BDE-407E-BBA3-C1F65D5450BC}" type="slidenum">
              <a:rPr lang="en-US" smtClean="0"/>
              <a:t>‹#›</a:t>
            </a:fld>
            <a:endParaRPr lang="en-US"/>
          </a:p>
        </p:txBody>
      </p:sp>
    </p:spTree>
    <p:extLst>
      <p:ext uri="{BB962C8B-B14F-4D97-AF65-F5344CB8AC3E}">
        <p14:creationId xmlns:p14="http://schemas.microsoft.com/office/powerpoint/2010/main" val="158427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232258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154678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33904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160255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30069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219960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BB7016-3572-45FB-815C-4612C86AA03F}" type="slidenum">
              <a:rPr lang="en-US" smtClean="0"/>
              <a:t>‹#›</a:t>
            </a:fld>
            <a:endParaRPr lang="en-US" dirty="0"/>
          </a:p>
        </p:txBody>
      </p:sp>
    </p:spTree>
    <p:extLst>
      <p:ext uri="{BB962C8B-B14F-4D97-AF65-F5344CB8AC3E}">
        <p14:creationId xmlns:p14="http://schemas.microsoft.com/office/powerpoint/2010/main" val="121958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BB7016-3572-45FB-815C-4612C86AA03F}" type="slidenum">
              <a:rPr lang="en-US" smtClean="0"/>
              <a:t>‹#›</a:t>
            </a:fld>
            <a:endParaRPr lang="en-US" dirty="0"/>
          </a:p>
        </p:txBody>
      </p:sp>
    </p:spTree>
    <p:extLst>
      <p:ext uri="{BB962C8B-B14F-4D97-AF65-F5344CB8AC3E}">
        <p14:creationId xmlns:p14="http://schemas.microsoft.com/office/powerpoint/2010/main" val="98798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74" r:id="rId14"/>
    <p:sldLayoutId id="2147483675" r:id="rId15"/>
    <p:sldLayoutId id="2147483679" r:id="rId1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858CA-2BDE-407E-BBA3-C1F65D5450BC}" type="slidenum">
              <a:rPr lang="en-US" smtClean="0"/>
              <a:t>‹#›</a:t>
            </a:fld>
            <a:endParaRPr lang="en-US"/>
          </a:p>
        </p:txBody>
      </p:sp>
    </p:spTree>
    <p:extLst>
      <p:ext uri="{BB962C8B-B14F-4D97-AF65-F5344CB8AC3E}">
        <p14:creationId xmlns:p14="http://schemas.microsoft.com/office/powerpoint/2010/main" val="16657393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violenceprevention/pdf/NISVS-StateReportBook.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www.api-gbv.org/culturally-specific-advocacy/a-to-z-advocacy-mode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ABEC-F4CD-D047-A748-7606755293FD}"/>
              </a:ext>
            </a:extLst>
          </p:cNvPr>
          <p:cNvSpPr>
            <a:spLocks noGrp="1"/>
          </p:cNvSpPr>
          <p:nvPr>
            <p:ph type="title"/>
          </p:nvPr>
        </p:nvSpPr>
        <p:spPr>
          <a:xfrm>
            <a:off x="545926" y="2682500"/>
            <a:ext cx="8052148" cy="1492999"/>
          </a:xfrm>
          <a:solidFill>
            <a:schemeClr val="bg1"/>
          </a:solidFill>
        </p:spPr>
        <p:txBody>
          <a:bodyPr>
            <a:normAutofit fontScale="90000"/>
          </a:bodyPr>
          <a:lstStyle/>
          <a:p>
            <a:pPr algn="ctr"/>
            <a:r>
              <a:rPr lang="en-US" sz="3600" b="1" dirty="0">
                <a:latin typeface="+mn-lt"/>
              </a:rPr>
              <a:t>Strengthening Community Responses to Gender-Based Violence Asian and Pacific Islander Communities </a:t>
            </a:r>
            <a:endParaRPr lang="en-US" sz="3600" b="1" dirty="0">
              <a:solidFill>
                <a:schemeClr val="accent3"/>
              </a:solidFill>
              <a:latin typeface="+mn-lt"/>
            </a:endParaRPr>
          </a:p>
        </p:txBody>
      </p:sp>
      <p:pic>
        <p:nvPicPr>
          <p:cNvPr id="6" name="Picture 5">
            <a:extLst>
              <a:ext uri="{FF2B5EF4-FFF2-40B4-BE49-F238E27FC236}">
                <a16:creationId xmlns:a16="http://schemas.microsoft.com/office/drawing/2014/main" id="{99739691-E930-6E43-B64D-1CCE434E1B71}"/>
              </a:ext>
            </a:extLst>
          </p:cNvPr>
          <p:cNvPicPr/>
          <p:nvPr/>
        </p:nvPicPr>
        <p:blipFill>
          <a:blip r:embed="rId3" cstate="screen">
            <a:extLst>
              <a:ext uri="{28A0092B-C50C-407E-A947-70E740481C1C}">
                <a14:useLocalDpi xmlns:a14="http://schemas.microsoft.com/office/drawing/2010/main"/>
              </a:ext>
            </a:extLst>
          </a:blip>
          <a:stretch>
            <a:fillRect/>
          </a:stretch>
        </p:blipFill>
        <p:spPr>
          <a:xfrm>
            <a:off x="3247463" y="5373665"/>
            <a:ext cx="2101151" cy="1220243"/>
          </a:xfrm>
          <a:prstGeom prst="rect">
            <a:avLst/>
          </a:prstGeom>
        </p:spPr>
      </p:pic>
      <p:sp>
        <p:nvSpPr>
          <p:cNvPr id="5" name="TextBox 4">
            <a:extLst>
              <a:ext uri="{FF2B5EF4-FFF2-40B4-BE49-F238E27FC236}">
                <a16:creationId xmlns:a16="http://schemas.microsoft.com/office/drawing/2014/main" id="{8F6CA061-1678-8D42-A6C7-90868675A856}"/>
              </a:ext>
            </a:extLst>
          </p:cNvPr>
          <p:cNvSpPr txBox="1"/>
          <p:nvPr/>
        </p:nvSpPr>
        <p:spPr>
          <a:xfrm>
            <a:off x="576198" y="536355"/>
            <a:ext cx="7841292" cy="1938992"/>
          </a:xfrm>
          <a:prstGeom prst="rect">
            <a:avLst/>
          </a:prstGeom>
          <a:noFill/>
        </p:spPr>
        <p:txBody>
          <a:bodyPr wrap="square" rtlCol="0">
            <a:spAutoFit/>
          </a:bodyPr>
          <a:lstStyle/>
          <a:p>
            <a:pPr algn="ctr"/>
            <a:r>
              <a:rPr lang="en-US" sz="4800" b="1" dirty="0">
                <a:solidFill>
                  <a:srgbClr val="006893"/>
                </a:solidFill>
                <a:latin typeface="Source Sans Pro" panose="020B0503030403020204" pitchFamily="34" charset="0"/>
                <a:ea typeface="Source Sans Pro" panose="020B0503030403020204" pitchFamily="34" charset="0"/>
              </a:rPr>
              <a:t>Asian Pacific Institute on Gender-Based Violence</a:t>
            </a:r>
            <a:r>
              <a:rPr lang="en-US" sz="4800" dirty="0">
                <a:latin typeface="Source Sans Pro" panose="020B0503030403020204" pitchFamily="34" charset="0"/>
                <a:ea typeface="Source Sans Pro" panose="020B0503030403020204" pitchFamily="34" charset="0"/>
              </a:rPr>
              <a:t> </a:t>
            </a:r>
          </a:p>
          <a:p>
            <a:pPr algn="ctr"/>
            <a:r>
              <a:rPr lang="en-US" sz="2400" dirty="0"/>
              <a:t>Culturally Specific Resource Center</a:t>
            </a:r>
          </a:p>
        </p:txBody>
      </p:sp>
      <p:sp>
        <p:nvSpPr>
          <p:cNvPr id="4" name="TextBox 3">
            <a:extLst>
              <a:ext uri="{FF2B5EF4-FFF2-40B4-BE49-F238E27FC236}">
                <a16:creationId xmlns:a16="http://schemas.microsoft.com/office/drawing/2014/main" id="{8749BD17-A0F0-774A-9B3C-717484EDBD9F}"/>
              </a:ext>
            </a:extLst>
          </p:cNvPr>
          <p:cNvSpPr txBox="1"/>
          <p:nvPr/>
        </p:nvSpPr>
        <p:spPr>
          <a:xfrm>
            <a:off x="5899758" y="5040453"/>
            <a:ext cx="2823577" cy="1323439"/>
          </a:xfrm>
          <a:prstGeom prst="rect">
            <a:avLst/>
          </a:prstGeom>
          <a:noFill/>
        </p:spPr>
        <p:txBody>
          <a:bodyPr wrap="square" rtlCol="0">
            <a:spAutoFit/>
          </a:bodyPr>
          <a:lstStyle/>
          <a:p>
            <a:r>
              <a:rPr lang="en-US" sz="2000" b="1" dirty="0"/>
              <a:t>Grace  Huang</a:t>
            </a:r>
          </a:p>
          <a:p>
            <a:r>
              <a:rPr lang="en-US" sz="2000" dirty="0"/>
              <a:t>Policy Director</a:t>
            </a:r>
          </a:p>
          <a:p>
            <a:r>
              <a:rPr lang="en-US" sz="2000" dirty="0"/>
              <a:t>(206)420-7369</a:t>
            </a:r>
          </a:p>
          <a:p>
            <a:r>
              <a:rPr lang="en-US" sz="2000" dirty="0" err="1"/>
              <a:t>ghuang@api-gbv.org</a:t>
            </a:r>
            <a:endParaRPr lang="en-US" sz="2000" dirty="0"/>
          </a:p>
        </p:txBody>
      </p:sp>
    </p:spTree>
    <p:extLst>
      <p:ext uri="{BB962C8B-B14F-4D97-AF65-F5344CB8AC3E}">
        <p14:creationId xmlns:p14="http://schemas.microsoft.com/office/powerpoint/2010/main" val="240504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36BD-E89E-C744-B417-FD9F293DFDC9}"/>
              </a:ext>
            </a:extLst>
          </p:cNvPr>
          <p:cNvSpPr>
            <a:spLocks noGrp="1"/>
          </p:cNvSpPr>
          <p:nvPr>
            <p:ph type="title"/>
          </p:nvPr>
        </p:nvSpPr>
        <p:spPr/>
        <p:txBody>
          <a:bodyPr/>
          <a:lstStyle/>
          <a:p>
            <a:r>
              <a:rPr lang="en-US" sz="3600" b="1" dirty="0">
                <a:solidFill>
                  <a:srgbClr val="006893"/>
                </a:solidFill>
                <a:latin typeface="+mn-lt"/>
              </a:rPr>
              <a:t>Facts and Stats on Gender Violence</a:t>
            </a:r>
            <a:endParaRPr lang="en-US" dirty="0">
              <a:latin typeface="+mn-lt"/>
            </a:endParaRPr>
          </a:p>
        </p:txBody>
      </p:sp>
      <p:sp>
        <p:nvSpPr>
          <p:cNvPr id="3" name="Content Placeholder 2">
            <a:extLst>
              <a:ext uri="{FF2B5EF4-FFF2-40B4-BE49-F238E27FC236}">
                <a16:creationId xmlns:a16="http://schemas.microsoft.com/office/drawing/2014/main" id="{44AB4B5D-C875-8046-AA3D-011BD5A4BEE1}"/>
              </a:ext>
            </a:extLst>
          </p:cNvPr>
          <p:cNvSpPr>
            <a:spLocks noGrp="1"/>
          </p:cNvSpPr>
          <p:nvPr>
            <p:ph idx="1"/>
          </p:nvPr>
        </p:nvSpPr>
        <p:spPr/>
        <p:txBody>
          <a:bodyPr/>
          <a:lstStyle/>
          <a:p>
            <a:r>
              <a:rPr lang="en-US" dirty="0"/>
              <a:t>18% of Asian or Pacific Islander women reported experiencing rape, physical violence, and/or stalking by an intimate partner in their lifetime in a national survey, as compared to 48% of American Indians or Alaska Native women, 45% of Black women, 34% of Hispanic women, and 37% of White women.</a:t>
            </a:r>
          </a:p>
          <a:p>
            <a:r>
              <a:rPr lang="en-US" dirty="0"/>
              <a:t>Of API women, 23% experienced some form of contact sexual violence, 10% experienced completed or attempted rape, and 21% had non-contact unwanted sexual experiences during their lifetime.</a:t>
            </a:r>
          </a:p>
          <a:p>
            <a:r>
              <a:rPr lang="en-US" dirty="0"/>
              <a:t>8% of API women experienced stalking in their lifetime</a:t>
            </a:r>
          </a:p>
          <a:p>
            <a:endParaRPr lang="en-US" dirty="0"/>
          </a:p>
          <a:p>
            <a:r>
              <a:rPr lang="en-US" dirty="0"/>
              <a:t> </a:t>
            </a:r>
            <a:r>
              <a:rPr lang="en-US" sz="1600" dirty="0">
                <a:hlinkClick r:id="rId2"/>
              </a:rPr>
              <a:t>CDC: 2010-2012 National Intimate Partner and Sexual Violence Survey (2017)</a:t>
            </a:r>
            <a:endParaRPr lang="en-US" sz="1600" dirty="0"/>
          </a:p>
          <a:p>
            <a:endParaRPr lang="en-US" dirty="0"/>
          </a:p>
        </p:txBody>
      </p:sp>
    </p:spTree>
    <p:extLst>
      <p:ext uri="{BB962C8B-B14F-4D97-AF65-F5344CB8AC3E}">
        <p14:creationId xmlns:p14="http://schemas.microsoft.com/office/powerpoint/2010/main" val="267822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0B61-7ED6-0647-BAB1-500D2CDCFB09}"/>
              </a:ext>
            </a:extLst>
          </p:cNvPr>
          <p:cNvSpPr>
            <a:spLocks noGrp="1"/>
          </p:cNvSpPr>
          <p:nvPr>
            <p:ph type="title"/>
          </p:nvPr>
        </p:nvSpPr>
        <p:spPr>
          <a:xfrm>
            <a:off x="628650" y="177235"/>
            <a:ext cx="7886700" cy="1325563"/>
          </a:xfrm>
        </p:spPr>
        <p:txBody>
          <a:bodyPr>
            <a:normAutofit/>
          </a:bodyPr>
          <a:lstStyle/>
          <a:p>
            <a:pPr algn="ctr"/>
            <a:r>
              <a:rPr lang="en-US" sz="4400" b="1" dirty="0">
                <a:solidFill>
                  <a:srgbClr val="006893"/>
                </a:solidFill>
              </a:rPr>
              <a:t>Facts and Stats on Gender Violence</a:t>
            </a:r>
          </a:p>
        </p:txBody>
      </p:sp>
      <p:pic>
        <p:nvPicPr>
          <p:cNvPr id="5" name="Content Placeholder 4">
            <a:extLst>
              <a:ext uri="{FF2B5EF4-FFF2-40B4-BE49-F238E27FC236}">
                <a16:creationId xmlns:a16="http://schemas.microsoft.com/office/drawing/2014/main" id="{A12A0DC8-F7B7-154C-8740-6D8A6A70F8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418" y="1502798"/>
            <a:ext cx="6703164" cy="5027374"/>
          </a:xfrm>
        </p:spPr>
      </p:pic>
    </p:spTree>
    <p:extLst>
      <p:ext uri="{BB962C8B-B14F-4D97-AF65-F5344CB8AC3E}">
        <p14:creationId xmlns:p14="http://schemas.microsoft.com/office/powerpoint/2010/main" val="122314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66D2287D-3749-BF43-917F-60CE901A8AEF}"/>
              </a:ext>
            </a:extLst>
          </p:cNvPr>
          <p:cNvSpPr>
            <a:spLocks noGrp="1"/>
          </p:cNvSpPr>
          <p:nvPr>
            <p:ph type="subTitle" idx="1"/>
          </p:nvPr>
        </p:nvSpPr>
        <p:spPr>
          <a:xfrm>
            <a:off x="685800" y="300626"/>
            <a:ext cx="7772400" cy="6162804"/>
          </a:xfrm>
        </p:spPr>
        <p:txBody>
          <a:bodyPr>
            <a:normAutofit/>
          </a:bodyPr>
          <a:lstStyle/>
          <a:p>
            <a:r>
              <a:rPr lang="en-US" sz="3600" dirty="0"/>
              <a:t>Training and Technical Assistance Resources </a:t>
            </a:r>
          </a:p>
        </p:txBody>
      </p:sp>
    </p:spTree>
    <p:extLst>
      <p:ext uri="{BB962C8B-B14F-4D97-AF65-F5344CB8AC3E}">
        <p14:creationId xmlns:p14="http://schemas.microsoft.com/office/powerpoint/2010/main" val="419474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D2E3DF-B015-8A4D-AF34-4CE7DD0C4D80}" type="slidenum">
              <a:rPr lang="en-US" smtClean="0"/>
              <a:pPr/>
              <a:t>13</a:t>
            </a:fld>
            <a:endParaRPr lang="en-US" dirty="0"/>
          </a:p>
        </p:txBody>
      </p:sp>
      <p:pic>
        <p:nvPicPr>
          <p:cNvPr id="1026" name="Picture 2" descr="https://s3.amazonaws.com/gbv-wp-uploads/wp-content/uploads/2017/07/25224207/lifetime-spiral-l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8936" t="-1" r="8576" b="159"/>
          <a:stretch/>
        </p:blipFill>
        <p:spPr bwMode="auto">
          <a:xfrm>
            <a:off x="0" y="0"/>
            <a:ext cx="91585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191193" y="417701"/>
            <a:ext cx="3999807" cy="739588"/>
          </a:xfrm>
        </p:spPr>
        <p:txBody>
          <a:bodyPr>
            <a:noAutofit/>
          </a:bodyPr>
          <a:lstStyle/>
          <a:p>
            <a:pPr algn="l"/>
            <a:r>
              <a:rPr lang="en-US" sz="2600" b="1" dirty="0">
                <a:solidFill>
                  <a:srgbClr val="256CC0"/>
                </a:solidFill>
                <a:latin typeface="+mn-lt"/>
              </a:rPr>
              <a:t>Lifetime Spiral </a:t>
            </a:r>
            <a:br>
              <a:rPr lang="en-US" sz="2600" b="1" dirty="0">
                <a:solidFill>
                  <a:srgbClr val="256CC0"/>
                </a:solidFill>
                <a:latin typeface="+mn-lt"/>
              </a:rPr>
            </a:br>
            <a:r>
              <a:rPr lang="en-US" sz="2600" b="1" dirty="0">
                <a:solidFill>
                  <a:srgbClr val="256CC0"/>
                </a:solidFill>
                <a:latin typeface="+mn-lt"/>
              </a:rPr>
              <a:t>of Gender Violence</a:t>
            </a:r>
          </a:p>
        </p:txBody>
      </p:sp>
      <p:sp>
        <p:nvSpPr>
          <p:cNvPr id="11" name="Title 1"/>
          <p:cNvSpPr txBox="1">
            <a:spLocks/>
          </p:cNvSpPr>
          <p:nvPr/>
        </p:nvSpPr>
        <p:spPr>
          <a:xfrm>
            <a:off x="1485900" y="6568167"/>
            <a:ext cx="6172200" cy="38100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000" b="1" i="0" kern="1200">
                <a:solidFill>
                  <a:srgbClr val="F47A20"/>
                </a:solidFill>
                <a:latin typeface="Candara"/>
                <a:ea typeface="+mj-ea"/>
                <a:cs typeface="Candara"/>
              </a:defRPr>
            </a:lvl1pPr>
          </a:lstStyle>
          <a:p>
            <a:r>
              <a:rPr lang="en-US" sz="1400" b="0" dirty="0">
                <a:solidFill>
                  <a:schemeClr val="tx1"/>
                </a:solidFill>
                <a:latin typeface="+mn-lt"/>
              </a:rPr>
              <a:t>© Asian Pacific Institute on Gender-Based Violence</a:t>
            </a:r>
          </a:p>
        </p:txBody>
      </p:sp>
    </p:spTree>
    <p:extLst>
      <p:ext uri="{BB962C8B-B14F-4D97-AF65-F5344CB8AC3E}">
        <p14:creationId xmlns:p14="http://schemas.microsoft.com/office/powerpoint/2010/main" val="314856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D2E3DF-B015-8A4D-AF34-4CE7DD0C4D80}" type="slidenum">
              <a:rPr lang="en-US" smtClean="0"/>
              <a:pPr/>
              <a:t>14</a:t>
            </a:fld>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Tree>
    <p:extLst>
      <p:ext uri="{BB962C8B-B14F-4D97-AF65-F5344CB8AC3E}">
        <p14:creationId xmlns:p14="http://schemas.microsoft.com/office/powerpoint/2010/main" val="302290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t>Violence against women and girls is historical in nature: not accidental, not bad luck, not bad judgment, not a single event</a:t>
            </a:r>
          </a:p>
          <a:p>
            <a:r>
              <a:rPr lang="en-US" dirty="0"/>
              <a:t>There are many types of abuses girls and women are vulnerable to, or may experience at different </a:t>
            </a:r>
            <a:r>
              <a:rPr lang="en-US" dirty="0" err="1"/>
              <a:t>lifecourse</a:t>
            </a:r>
            <a:r>
              <a:rPr lang="en-US" dirty="0"/>
              <a:t> stages </a:t>
            </a:r>
          </a:p>
          <a:p>
            <a:r>
              <a:rPr lang="en-US" dirty="0"/>
              <a:t>Various perpetrators are located across </a:t>
            </a:r>
            <a:r>
              <a:rPr lang="en-US" dirty="0" err="1"/>
              <a:t>lifecourse</a:t>
            </a:r>
            <a:r>
              <a:rPr lang="en-US" dirty="0"/>
              <a:t>: E.g., incest by father in childhood; cyber-stalking by boyfriend in school; sexual harassment by coach in college, clergy in church; forced to disavow sexual orientation by homophobic parents; DV by intimate; elder abuse by care-giver and/or adult children.</a:t>
            </a:r>
          </a:p>
        </p:txBody>
      </p:sp>
      <p:sp>
        <p:nvSpPr>
          <p:cNvPr id="6" name="Text Placeholder 5"/>
          <p:cNvSpPr>
            <a:spLocks noGrp="1"/>
          </p:cNvSpPr>
          <p:nvPr>
            <p:ph type="body" sz="quarter" idx="13"/>
          </p:nvPr>
        </p:nvSpPr>
        <p:spPr/>
        <p:txBody>
          <a:bodyPr/>
          <a:lstStyle/>
          <a:p>
            <a:endParaRPr lang="en-US" dirty="0"/>
          </a:p>
        </p:txBody>
      </p:sp>
      <p:sp>
        <p:nvSpPr>
          <p:cNvPr id="7" name="Text Placeholder 6"/>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31880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611" y="889348"/>
            <a:ext cx="8458200" cy="5939557"/>
          </a:xfrm>
        </p:spPr>
        <p:txBody>
          <a:bodyPr>
            <a:normAutofit/>
          </a:bodyPr>
          <a:lstStyle/>
          <a:p>
            <a:pPr marL="0" indent="0">
              <a:buNone/>
            </a:pPr>
            <a:r>
              <a:rPr lang="en-US" sz="2400" b="1" dirty="0">
                <a:latin typeface="+mn-lt"/>
              </a:rPr>
              <a:t>IMPACT: ASIAN/PACIFIC ISLANDER LIFETIME SPIRAL </a:t>
            </a:r>
          </a:p>
          <a:p>
            <a:r>
              <a:rPr lang="en-US" sz="2400" b="1" dirty="0">
                <a:latin typeface="+mn-lt"/>
              </a:rPr>
              <a:t>Culturally-specific advocacy</a:t>
            </a:r>
            <a:r>
              <a:rPr lang="en-US" sz="2400" dirty="0">
                <a:latin typeface="+mn-lt"/>
              </a:rPr>
              <a:t> for API DV/FV survivors expands to include abusive international marriage, elder abuse, forced marriage, intimate homicide, trafficking, etc. </a:t>
            </a:r>
          </a:p>
          <a:p>
            <a:r>
              <a:rPr lang="en-US" sz="2400" b="1" dirty="0">
                <a:latin typeface="+mn-lt"/>
              </a:rPr>
              <a:t>Prevention tool</a:t>
            </a:r>
            <a:r>
              <a:rPr lang="en-US" sz="2400" dirty="0">
                <a:latin typeface="+mn-lt"/>
              </a:rPr>
              <a:t> used by advocates to raise awareness, address victim-blaming and engage API communities</a:t>
            </a:r>
          </a:p>
          <a:p>
            <a:r>
              <a:rPr lang="en-US" sz="2400" b="1" dirty="0">
                <a:latin typeface="+mn-lt"/>
              </a:rPr>
              <a:t>Systems</a:t>
            </a:r>
            <a:r>
              <a:rPr lang="en-US" sz="2400" dirty="0">
                <a:latin typeface="+mn-lt"/>
              </a:rPr>
              <a:t> integrate cultural trends/dynamics, language access, trauma-informed care to mitigate barriers</a:t>
            </a:r>
          </a:p>
          <a:p>
            <a:pPr marL="0" indent="0">
              <a:buNone/>
            </a:pPr>
            <a:r>
              <a:rPr lang="en-US" sz="2400" b="1" dirty="0">
                <a:latin typeface="+mn-lt"/>
              </a:rPr>
              <a:t>REACH: NATIONAL &amp; INTERNATIONAL </a:t>
            </a:r>
          </a:p>
          <a:p>
            <a:r>
              <a:rPr lang="en-US" sz="2400" dirty="0">
                <a:latin typeface="+mn-lt"/>
              </a:rPr>
              <a:t>State coalitions, youth programs, legal services, courts, interpreters, substance abuse programs, theatre groups, Christian/Muslim faith groups, researchers, housing, federal agencies, CBOs serving APIs, Native, Latinx, other survivors  </a:t>
            </a:r>
          </a:p>
          <a:p>
            <a:r>
              <a:rPr lang="en-US" sz="2400" dirty="0">
                <a:latin typeface="+mn-lt"/>
              </a:rPr>
              <a:t>Australia, China, Japan, Laos, Thailand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6D2E3DF-B015-8A4D-AF34-4CE7DD0C4D80}" type="slidenum">
              <a:rPr lang="en-US" smtClean="0"/>
              <a:pPr/>
              <a:t>16</a:t>
            </a:fld>
            <a:endParaRPr lang="en-US" dirty="0"/>
          </a:p>
        </p:txBody>
      </p:sp>
      <p:sp>
        <p:nvSpPr>
          <p:cNvPr id="10" name="TextBox 9">
            <a:extLst>
              <a:ext uri="{FF2B5EF4-FFF2-40B4-BE49-F238E27FC236}">
                <a16:creationId xmlns:a16="http://schemas.microsoft.com/office/drawing/2014/main" id="{632932EA-0C71-634E-8918-E9721BF505FE}"/>
              </a:ext>
            </a:extLst>
          </p:cNvPr>
          <p:cNvSpPr txBox="1"/>
          <p:nvPr/>
        </p:nvSpPr>
        <p:spPr>
          <a:xfrm>
            <a:off x="261481" y="197144"/>
            <a:ext cx="8621038" cy="584775"/>
          </a:xfrm>
          <a:prstGeom prst="rect">
            <a:avLst/>
          </a:prstGeom>
          <a:noFill/>
        </p:spPr>
        <p:txBody>
          <a:bodyPr wrap="square" rtlCol="0">
            <a:spAutoFit/>
          </a:bodyPr>
          <a:lstStyle/>
          <a:p>
            <a:pPr algn="ctr"/>
            <a:r>
              <a:rPr lang="en-US" sz="3200" b="1" dirty="0">
                <a:solidFill>
                  <a:srgbClr val="006893"/>
                </a:solidFill>
              </a:rPr>
              <a:t>Training and Technical Assistance </a:t>
            </a:r>
          </a:p>
        </p:txBody>
      </p:sp>
    </p:spTree>
    <p:extLst>
      <p:ext uri="{BB962C8B-B14F-4D97-AF65-F5344CB8AC3E}">
        <p14:creationId xmlns:p14="http://schemas.microsoft.com/office/powerpoint/2010/main" val="1972045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43A7-82A6-C64D-96D7-942A940DBE30}"/>
              </a:ext>
            </a:extLst>
          </p:cNvPr>
          <p:cNvSpPr>
            <a:spLocks noGrp="1"/>
          </p:cNvSpPr>
          <p:nvPr>
            <p:ph type="title"/>
          </p:nvPr>
        </p:nvSpPr>
        <p:spPr/>
        <p:txBody>
          <a:bodyPr>
            <a:normAutofit/>
          </a:bodyPr>
          <a:lstStyle/>
          <a:p>
            <a:r>
              <a:rPr lang="en-US" sz="4400" b="1" dirty="0">
                <a:solidFill>
                  <a:srgbClr val="006893"/>
                </a:solidFill>
                <a:latin typeface="+mn-lt"/>
              </a:rPr>
              <a:t>Training &amp; Technical Assistance</a:t>
            </a:r>
          </a:p>
        </p:txBody>
      </p:sp>
      <p:sp>
        <p:nvSpPr>
          <p:cNvPr id="3" name="Content Placeholder 2">
            <a:extLst>
              <a:ext uri="{FF2B5EF4-FFF2-40B4-BE49-F238E27FC236}">
                <a16:creationId xmlns:a16="http://schemas.microsoft.com/office/drawing/2014/main" id="{D310EE8F-9733-D849-A61C-B7C9C5443849}"/>
              </a:ext>
            </a:extLst>
          </p:cNvPr>
          <p:cNvSpPr>
            <a:spLocks noGrp="1"/>
          </p:cNvSpPr>
          <p:nvPr>
            <p:ph idx="1"/>
          </p:nvPr>
        </p:nvSpPr>
        <p:spPr>
          <a:xfrm>
            <a:off x="457200" y="1453019"/>
            <a:ext cx="8229600" cy="5022937"/>
          </a:xfrm>
        </p:spPr>
        <p:txBody>
          <a:bodyPr/>
          <a:lstStyle/>
          <a:p>
            <a:r>
              <a:rPr lang="en-US" sz="2400" b="1" dirty="0">
                <a:solidFill>
                  <a:schemeClr val="accent2">
                    <a:lumMod val="75000"/>
                  </a:schemeClr>
                </a:solidFill>
                <a:latin typeface="+mn-lt"/>
              </a:rPr>
              <a:t>Factors increasing Barriers to Safety for AAPI and immigrant Survivors that abusers can leverage</a:t>
            </a:r>
            <a:br>
              <a:rPr lang="en-US" sz="2400" b="1" dirty="0">
                <a:solidFill>
                  <a:srgbClr val="C00000"/>
                </a:solidFill>
                <a:latin typeface="+mn-lt"/>
              </a:rPr>
            </a:br>
            <a:endParaRPr lang="en-US" sz="2400" b="1" dirty="0">
              <a:solidFill>
                <a:srgbClr val="C00000"/>
              </a:solidFill>
              <a:latin typeface="+mn-lt"/>
            </a:endParaRPr>
          </a:p>
          <a:p>
            <a:pPr lvl="1"/>
            <a:r>
              <a:rPr lang="en-US" sz="2100" dirty="0">
                <a:latin typeface="+mn-lt"/>
              </a:rPr>
              <a:t>Isolation from family and community</a:t>
            </a:r>
          </a:p>
          <a:p>
            <a:pPr lvl="1"/>
            <a:r>
              <a:rPr lang="en-US" sz="2100" dirty="0">
                <a:latin typeface="+mn-lt"/>
              </a:rPr>
              <a:t>Cultural Norms</a:t>
            </a:r>
          </a:p>
          <a:p>
            <a:pPr lvl="1"/>
            <a:r>
              <a:rPr lang="en-US" sz="2100" dirty="0">
                <a:latin typeface="+mn-lt"/>
              </a:rPr>
              <a:t>Language Barriers</a:t>
            </a:r>
          </a:p>
          <a:p>
            <a:pPr lvl="1"/>
            <a:r>
              <a:rPr lang="en-US" sz="2100" dirty="0">
                <a:latin typeface="+mn-lt"/>
              </a:rPr>
              <a:t>Lack of knowledge and misinformation about the U.S. systems and resources</a:t>
            </a:r>
          </a:p>
          <a:p>
            <a:pPr lvl="1"/>
            <a:r>
              <a:rPr lang="en-US" sz="2100" dirty="0">
                <a:latin typeface="+mn-lt"/>
              </a:rPr>
              <a:t>Fears of the Police and Judicial System, of deportation, of social services and child welfare agencies, </a:t>
            </a:r>
            <a:r>
              <a:rPr lang="en-US" sz="2100" dirty="0" err="1">
                <a:latin typeface="+mn-lt"/>
              </a:rPr>
              <a:t>etc</a:t>
            </a:r>
            <a:r>
              <a:rPr lang="en-US" sz="2100" dirty="0">
                <a:latin typeface="+mn-lt"/>
              </a:rPr>
              <a:t>… (fears from experiences in country of origin and U.S. environment)</a:t>
            </a:r>
          </a:p>
          <a:p>
            <a:pPr lvl="1"/>
            <a:r>
              <a:rPr lang="en-US" sz="2100" dirty="0">
                <a:latin typeface="+mn-lt"/>
              </a:rPr>
              <a:t>Discrimination</a:t>
            </a:r>
          </a:p>
          <a:p>
            <a:pPr lvl="1"/>
            <a:r>
              <a:rPr lang="en-US" sz="2100" dirty="0">
                <a:latin typeface="+mn-lt"/>
              </a:rPr>
              <a:t>Economic and Employment challenges</a:t>
            </a:r>
          </a:p>
          <a:p>
            <a:pPr marL="457200" lvl="1" indent="0">
              <a:buNone/>
            </a:pPr>
            <a:endParaRPr lang="en-US" sz="2100" dirty="0">
              <a:latin typeface="+mn-lt"/>
            </a:endParaRPr>
          </a:p>
          <a:p>
            <a:endParaRPr lang="en-US" dirty="0"/>
          </a:p>
        </p:txBody>
      </p:sp>
      <p:sp>
        <p:nvSpPr>
          <p:cNvPr id="4" name="Text Placeholder 3">
            <a:extLst>
              <a:ext uri="{FF2B5EF4-FFF2-40B4-BE49-F238E27FC236}">
                <a16:creationId xmlns:a16="http://schemas.microsoft.com/office/drawing/2014/main" id="{A5638BB8-AA79-8346-BDEF-F2AD8387152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879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73249"/>
            <a:ext cx="8378952" cy="1323188"/>
          </a:xfrm>
        </p:spPr>
        <p:txBody>
          <a:bodyPr>
            <a:normAutofit fontScale="77500" lnSpcReduction="20000"/>
          </a:bodyPr>
          <a:lstStyle/>
          <a:p>
            <a:pPr marL="0" indent="0">
              <a:buNone/>
            </a:pPr>
            <a:r>
              <a:rPr lang="en-US" sz="1500" b="1" i="1" dirty="0">
                <a:latin typeface="+mn-lt"/>
              </a:rPr>
              <a:t>It’s great to learn seemingly common issues in a more eye-opening manner and learn and brainstorm new and better practices on working with our immigrant and refugee survivors of domestic violence.</a:t>
            </a:r>
          </a:p>
          <a:p>
            <a:pPr marL="0" indent="0">
              <a:buNone/>
            </a:pPr>
            <a:endParaRPr lang="en-US" sz="1500" b="1" i="1" dirty="0">
              <a:latin typeface="+mn-lt"/>
            </a:endParaRPr>
          </a:p>
          <a:p>
            <a:pPr marL="0" indent="0">
              <a:buNone/>
            </a:pPr>
            <a:r>
              <a:rPr lang="en-US" sz="1500" b="1" i="1" dirty="0">
                <a:latin typeface="+mn-lt"/>
              </a:rPr>
              <a:t>We help survivors who walk from “I feel worthless” to “I have power”</a:t>
            </a:r>
          </a:p>
          <a:p>
            <a:pPr marL="0" indent="0">
              <a:buNone/>
            </a:pPr>
            <a:endParaRPr lang="en-US" sz="1500" b="1" i="1" dirty="0">
              <a:latin typeface="+mn-lt"/>
            </a:endParaRPr>
          </a:p>
          <a:p>
            <a:pPr marL="0" indent="0">
              <a:buNone/>
            </a:pPr>
            <a:r>
              <a:rPr lang="en-US" sz="1500" b="1" i="1" dirty="0">
                <a:latin typeface="+mn-lt"/>
              </a:rPr>
              <a:t>We young women said: We will be the leaders, we will create a new moral compass for our communities.</a:t>
            </a:r>
          </a:p>
        </p:txBody>
      </p:sp>
      <p:sp>
        <p:nvSpPr>
          <p:cNvPr id="4" name="Slide Number Placeholder 3"/>
          <p:cNvSpPr>
            <a:spLocks noGrp="1"/>
          </p:cNvSpPr>
          <p:nvPr>
            <p:ph type="sldNum" sz="quarter" idx="12"/>
          </p:nvPr>
        </p:nvSpPr>
        <p:spPr/>
        <p:txBody>
          <a:bodyPr/>
          <a:lstStyle/>
          <a:p>
            <a:fld id="{56D2E3DF-B015-8A4D-AF34-4CE7DD0C4D80}" type="slidenum">
              <a:rPr lang="en-US" smtClean="0"/>
              <a:pPr/>
              <a:t>18</a:t>
            </a:fld>
            <a:endParaRPr lang="en-US" dirty="0"/>
          </a:p>
        </p:txBody>
      </p:sp>
      <p:sp>
        <p:nvSpPr>
          <p:cNvPr id="5" name="Text Placeholder 4"/>
          <p:cNvSpPr>
            <a:spLocks noGrp="1"/>
          </p:cNvSpPr>
          <p:nvPr>
            <p:ph type="body" sz="quarter" idx="14"/>
          </p:nvPr>
        </p:nvSpPr>
        <p:spPr/>
        <p:txBody>
          <a:bodyPr/>
          <a:lstStyle/>
          <a:p>
            <a:r>
              <a:rPr lang="en-US" dirty="0"/>
              <a:t>TRAINING &amp; TECHNICAL ASSISTANCE</a:t>
            </a:r>
          </a:p>
        </p:txBody>
      </p:sp>
      <p:sp>
        <p:nvSpPr>
          <p:cNvPr id="6" name="Title 1"/>
          <p:cNvSpPr>
            <a:spLocks noGrp="1"/>
          </p:cNvSpPr>
          <p:nvPr>
            <p:ph type="title"/>
          </p:nvPr>
        </p:nvSpPr>
        <p:spPr>
          <a:xfrm>
            <a:off x="0" y="365859"/>
            <a:ext cx="8981162" cy="914400"/>
          </a:xfrm>
        </p:spPr>
        <p:txBody>
          <a:bodyPr>
            <a:noAutofit/>
          </a:bodyPr>
          <a:lstStyle/>
          <a:p>
            <a:pPr algn="ctr"/>
            <a:r>
              <a:rPr lang="en-US" sz="3600" b="1" dirty="0">
                <a:solidFill>
                  <a:srgbClr val="006893"/>
                </a:solidFill>
                <a:latin typeface="+mn-lt"/>
              </a:rPr>
              <a:t>Networking, Peer-Based learning and Training</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1" y="1588319"/>
            <a:ext cx="4724400" cy="2526481"/>
          </a:xfrm>
          <a:prstGeom prst="rect">
            <a:avLst/>
          </a:prstGeom>
        </p:spPr>
      </p:pic>
      <p:sp>
        <p:nvSpPr>
          <p:cNvPr id="8" name="Rectangle 7"/>
          <p:cNvSpPr/>
          <p:nvPr/>
        </p:nvSpPr>
        <p:spPr>
          <a:xfrm>
            <a:off x="5334000" y="1270280"/>
            <a:ext cx="3647162" cy="3677930"/>
          </a:xfrm>
          <a:prstGeom prst="rect">
            <a:avLst/>
          </a:prstGeom>
        </p:spPr>
        <p:txBody>
          <a:bodyPr wrap="square">
            <a:spAutoFit/>
          </a:bodyPr>
          <a:lstStyle/>
          <a:p>
            <a:pPr algn="ctr">
              <a:spcAft>
                <a:spcPts val="600"/>
              </a:spcAft>
            </a:pPr>
            <a:r>
              <a:rPr lang="en-US" sz="2400" b="1" dirty="0">
                <a:solidFill>
                  <a:srgbClr val="006893"/>
                </a:solidFill>
              </a:rPr>
              <a:t>National Summit 2018 </a:t>
            </a:r>
            <a:r>
              <a:rPr lang="en-US" b="1" dirty="0">
                <a:solidFill>
                  <a:srgbClr val="006893"/>
                </a:solidFill>
              </a:rPr>
              <a:t>Asian Pacific Islander Agents of Change: Disrupting Gender Violence | Defining Gender Democracy: </a:t>
            </a:r>
          </a:p>
          <a:p>
            <a:pPr marL="342900" indent="-342900">
              <a:spcAft>
                <a:spcPts val="600"/>
              </a:spcAft>
              <a:buFont typeface="Wingdings" panose="05000000000000000000" pitchFamily="2" charset="2"/>
              <a:buChar char="ü"/>
            </a:pPr>
            <a:r>
              <a:rPr lang="en-US" sz="2000" dirty="0">
                <a:solidFill>
                  <a:srgbClr val="006893"/>
                </a:solidFill>
              </a:rPr>
              <a:t>200 advocates, policy makers, researchers</a:t>
            </a:r>
          </a:p>
          <a:p>
            <a:pPr marL="342900" indent="-342900">
              <a:spcAft>
                <a:spcPts val="600"/>
              </a:spcAft>
              <a:buFont typeface="Wingdings" panose="05000000000000000000" pitchFamily="2" charset="2"/>
              <a:buChar char="ü"/>
            </a:pPr>
            <a:r>
              <a:rPr lang="en-US" sz="2000" dirty="0">
                <a:solidFill>
                  <a:srgbClr val="006893"/>
                </a:solidFill>
              </a:rPr>
              <a:t>100 agencies represented  </a:t>
            </a:r>
          </a:p>
          <a:p>
            <a:pPr marL="342900" indent="-342900">
              <a:spcAft>
                <a:spcPts val="600"/>
              </a:spcAft>
              <a:buFont typeface="Wingdings" panose="05000000000000000000" pitchFamily="2" charset="2"/>
              <a:buChar char="ü"/>
            </a:pPr>
            <a:r>
              <a:rPr lang="en-US" sz="2000" dirty="0">
                <a:solidFill>
                  <a:srgbClr val="006893"/>
                </a:solidFill>
              </a:rPr>
              <a:t>77 were culturally-specific CBOs serving Asian, Arab, Native Hawaiian, Pacific Islander communities </a:t>
            </a:r>
            <a:endParaRPr lang="en-US" sz="2200" dirty="0">
              <a:solidFill>
                <a:srgbClr val="006893"/>
              </a:solidFill>
            </a:endParaRPr>
          </a:p>
        </p:txBody>
      </p:sp>
    </p:spTree>
    <p:extLst>
      <p:ext uri="{BB962C8B-B14F-4D97-AF65-F5344CB8AC3E}">
        <p14:creationId xmlns:p14="http://schemas.microsoft.com/office/powerpoint/2010/main" val="845157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372"/>
          <a:stretch/>
        </p:blipFill>
        <p:spPr>
          <a:xfrm>
            <a:off x="0" y="3638550"/>
            <a:ext cx="7753350" cy="2965488"/>
          </a:xfrm>
          <a:prstGeom prst="rect">
            <a:avLst/>
          </a:prstGeom>
        </p:spPr>
      </p:pic>
      <p:sp>
        <p:nvSpPr>
          <p:cNvPr id="6" name="TextBox 5"/>
          <p:cNvSpPr txBox="1"/>
          <p:nvPr/>
        </p:nvSpPr>
        <p:spPr>
          <a:xfrm>
            <a:off x="1924050" y="851770"/>
            <a:ext cx="5295900" cy="2308324"/>
          </a:xfrm>
          <a:prstGeom prst="rect">
            <a:avLst/>
          </a:prstGeom>
          <a:noFill/>
        </p:spPr>
        <p:txBody>
          <a:bodyPr wrap="square" rtlCol="0">
            <a:spAutoFit/>
          </a:bodyPr>
          <a:lstStyle/>
          <a:p>
            <a:pPr algn="ctr"/>
            <a:r>
              <a:rPr lang="en-US" sz="4800" b="1" dirty="0">
                <a:solidFill>
                  <a:srgbClr val="006893"/>
                </a:solidFill>
                <a:ea typeface="Source Sans Pro" panose="020B0503030403020204" pitchFamily="34" charset="0"/>
              </a:rPr>
              <a:t>Supporting Culturally Specific Advocacy</a:t>
            </a:r>
            <a:r>
              <a:rPr lang="en-US" sz="4800" dirty="0">
                <a:ea typeface="Source Sans Pro" panose="020B0503030403020204" pitchFamily="34" charset="0"/>
              </a:rPr>
              <a:t> </a:t>
            </a:r>
          </a:p>
        </p:txBody>
      </p:sp>
    </p:spTree>
    <p:extLst>
      <p:ext uri="{BB962C8B-B14F-4D97-AF65-F5344CB8AC3E}">
        <p14:creationId xmlns:p14="http://schemas.microsoft.com/office/powerpoint/2010/main" val="231132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A83F-4733-BE49-9993-C2253AB709E2}"/>
              </a:ext>
            </a:extLst>
          </p:cNvPr>
          <p:cNvSpPr>
            <a:spLocks noGrp="1"/>
          </p:cNvSpPr>
          <p:nvPr>
            <p:ph type="title"/>
          </p:nvPr>
        </p:nvSpPr>
        <p:spPr>
          <a:xfrm>
            <a:off x="301752" y="429894"/>
            <a:ext cx="5565648" cy="758952"/>
          </a:xfrm>
        </p:spPr>
        <p:txBody>
          <a:bodyPr>
            <a:noAutofit/>
          </a:bodyPr>
          <a:lstStyle/>
          <a:p>
            <a:pPr algn="ctr"/>
            <a:r>
              <a:rPr lang="en-US" sz="3600" b="1" dirty="0">
                <a:solidFill>
                  <a:srgbClr val="006893"/>
                </a:solidFill>
                <a:latin typeface="+mn-lt"/>
              </a:rPr>
              <a:t>What We Do </a:t>
            </a:r>
          </a:p>
        </p:txBody>
      </p:sp>
      <p:sp>
        <p:nvSpPr>
          <p:cNvPr id="4" name="TextBox 3">
            <a:extLst>
              <a:ext uri="{FF2B5EF4-FFF2-40B4-BE49-F238E27FC236}">
                <a16:creationId xmlns:a16="http://schemas.microsoft.com/office/drawing/2014/main" id="{8C479285-B4B4-4C40-B107-D8B7C120FCAF}"/>
              </a:ext>
            </a:extLst>
          </p:cNvPr>
          <p:cNvSpPr txBox="1"/>
          <p:nvPr/>
        </p:nvSpPr>
        <p:spPr>
          <a:xfrm>
            <a:off x="457200" y="1524000"/>
            <a:ext cx="8385048" cy="5539978"/>
          </a:xfrm>
          <a:prstGeom prst="rect">
            <a:avLst/>
          </a:prstGeom>
          <a:noFill/>
        </p:spPr>
        <p:txBody>
          <a:bodyPr wrap="square" rtlCol="0">
            <a:spAutoFit/>
          </a:bodyPr>
          <a:lstStyle/>
          <a:p>
            <a:r>
              <a:rPr lang="en-US" sz="2400" dirty="0"/>
              <a:t>Asian Pacific Institute on Gender-Based Violence serves as a resource to advocates, systems, policy makers and CBOs serving 50+ Asian, Middle Eastern, Pacific Islander communities w/75+ languages, by:</a:t>
            </a:r>
          </a:p>
          <a:p>
            <a:endParaRPr lang="en-US" sz="2400" dirty="0"/>
          </a:p>
          <a:p>
            <a:pPr marL="457200" indent="-457200">
              <a:buFont typeface="Wingdings" panose="05000000000000000000" pitchFamily="2" charset="2"/>
              <a:buChar char="ü"/>
            </a:pPr>
            <a:r>
              <a:rPr lang="en-US" sz="2400" dirty="0"/>
              <a:t>Analyzing culturally-specific dynamics and trends</a:t>
            </a:r>
          </a:p>
          <a:p>
            <a:pPr marL="457200" indent="-457200">
              <a:buFont typeface="Wingdings" panose="05000000000000000000" pitchFamily="2" charset="2"/>
              <a:buChar char="ü"/>
            </a:pPr>
            <a:r>
              <a:rPr lang="en-US" sz="2400" dirty="0"/>
              <a:t>Providing training/technical assistance that builds system capacity to be gateways, not barriers, to services</a:t>
            </a:r>
          </a:p>
          <a:p>
            <a:pPr marL="457200" indent="-457200">
              <a:buFont typeface="Wingdings" panose="05000000000000000000" pitchFamily="2" charset="2"/>
              <a:buChar char="ü"/>
            </a:pPr>
            <a:r>
              <a:rPr lang="en-US" sz="2400" dirty="0"/>
              <a:t>Researching and compiling fact sheets, evidence-informed practices, community engagement models</a:t>
            </a:r>
          </a:p>
          <a:p>
            <a:pPr marL="457200" indent="-457200">
              <a:buFont typeface="Wingdings" panose="05000000000000000000" pitchFamily="2" charset="2"/>
              <a:buChar char="ü"/>
            </a:pPr>
            <a:r>
              <a:rPr lang="en-US" sz="2400" dirty="0"/>
              <a:t>Collaborating to influence public policy</a:t>
            </a:r>
          </a:p>
          <a:p>
            <a:pPr marL="457200" indent="-457200">
              <a:buFont typeface="Wingdings" panose="05000000000000000000" pitchFamily="2" charset="2"/>
              <a:buChar char="ü"/>
            </a:pPr>
            <a:r>
              <a:rPr lang="en-US" sz="2400" dirty="0"/>
              <a:t>Supporting Asian and Pacific Islander programs and advocacy networks   </a:t>
            </a:r>
          </a:p>
          <a:p>
            <a:r>
              <a:rPr lang="en-US" sz="2400" dirty="0"/>
              <a:t>  </a:t>
            </a:r>
          </a:p>
          <a:p>
            <a:endParaRPr lang="en-US" dirty="0"/>
          </a:p>
        </p:txBody>
      </p:sp>
    </p:spTree>
    <p:extLst>
      <p:ext uri="{BB962C8B-B14F-4D97-AF65-F5344CB8AC3E}">
        <p14:creationId xmlns:p14="http://schemas.microsoft.com/office/powerpoint/2010/main" val="349513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1EA7-79CF-274D-9B24-5B737386DF65}"/>
              </a:ext>
            </a:extLst>
          </p:cNvPr>
          <p:cNvSpPr>
            <a:spLocks noGrp="1"/>
          </p:cNvSpPr>
          <p:nvPr>
            <p:ph type="title"/>
          </p:nvPr>
        </p:nvSpPr>
        <p:spPr/>
        <p:txBody>
          <a:bodyPr>
            <a:normAutofit/>
          </a:bodyPr>
          <a:lstStyle/>
          <a:p>
            <a:pPr algn="ctr"/>
            <a:r>
              <a:rPr lang="en-US" sz="3600" dirty="0"/>
              <a:t>Culturally relevant and competent safety planning</a:t>
            </a:r>
          </a:p>
        </p:txBody>
      </p:sp>
      <p:sp>
        <p:nvSpPr>
          <p:cNvPr id="3" name="Content Placeholder 2">
            <a:extLst>
              <a:ext uri="{FF2B5EF4-FFF2-40B4-BE49-F238E27FC236}">
                <a16:creationId xmlns:a16="http://schemas.microsoft.com/office/drawing/2014/main" id="{8A8094E0-61CE-E748-9D7E-653896D81552}"/>
              </a:ext>
            </a:extLst>
          </p:cNvPr>
          <p:cNvSpPr>
            <a:spLocks noGrp="1"/>
          </p:cNvSpPr>
          <p:nvPr>
            <p:ph idx="1"/>
          </p:nvPr>
        </p:nvSpPr>
        <p:spPr>
          <a:xfrm>
            <a:off x="350729" y="1825624"/>
            <a:ext cx="8164621" cy="4650331"/>
          </a:xfrm>
        </p:spPr>
        <p:txBody>
          <a:bodyPr>
            <a:normAutofit/>
          </a:bodyPr>
          <a:lstStyle/>
          <a:p>
            <a:r>
              <a:rPr lang="en-US" sz="2000" dirty="0"/>
              <a:t>See, A-Z Inventory of Evidence-Informed Practices :  </a:t>
            </a:r>
            <a:r>
              <a:rPr lang="en-US" sz="2000" dirty="0">
                <a:hlinkClick r:id="rId2"/>
              </a:rPr>
              <a:t>https://www.api-gbv.org/culturally-specific-advocacy/a-to-z-advocacy-model/</a:t>
            </a:r>
            <a:endParaRPr lang="en-US" sz="2000" dirty="0"/>
          </a:p>
          <a:p>
            <a:r>
              <a:rPr lang="en-US" sz="2000" dirty="0"/>
              <a:t>Principles:</a:t>
            </a:r>
          </a:p>
          <a:p>
            <a:pPr lvl="1"/>
            <a:r>
              <a:rPr lang="en-US" sz="1800" dirty="0"/>
              <a:t>Analysis of how power, equality, empowerment of intersectionality of oppressions, including, racism, gender bias &amp; patriarchy, xenophobia</a:t>
            </a:r>
          </a:p>
          <a:p>
            <a:pPr lvl="1"/>
            <a:r>
              <a:rPr lang="en-US" sz="1800" dirty="0"/>
              <a:t>Advocacy addresses building culturally specific interventions, confronting root causes (</a:t>
            </a:r>
            <a:r>
              <a:rPr lang="en-US" sz="1800" dirty="0" err="1"/>
              <a:t>ie</a:t>
            </a:r>
            <a:r>
              <a:rPr lang="en-US" sz="1800" dirty="0"/>
              <a:t> systems &amp; life risks) </a:t>
            </a:r>
          </a:p>
          <a:p>
            <a:pPr lvl="1"/>
            <a:r>
              <a:rPr lang="en-US" sz="1800" dirty="0"/>
              <a:t>Designing services that address ethnic, linguistic diversity, including expanding language services to match changing needs of ethnic communities &amp; providing language access</a:t>
            </a:r>
          </a:p>
          <a:p>
            <a:pPr lvl="1"/>
            <a:r>
              <a:rPr lang="en-US" sz="1800" dirty="0"/>
              <a:t>Survivor centered advocacy based on a culturally specific analysis and definitions of domestic and family violence</a:t>
            </a:r>
          </a:p>
          <a:p>
            <a:pPr lvl="1"/>
            <a:r>
              <a:rPr lang="en-US" sz="1800" dirty="0"/>
              <a:t>Understanding impact of abuse over life course, and negative &amp; positive help-seeking experiences</a:t>
            </a:r>
          </a:p>
          <a:p>
            <a:pPr lvl="1"/>
            <a:r>
              <a:rPr lang="en-US" sz="1800" dirty="0"/>
              <a:t>Engaging in systems advocacy through collaboration, research, policy advocacy</a:t>
            </a:r>
          </a:p>
          <a:p>
            <a:endParaRPr lang="en-US" dirty="0"/>
          </a:p>
        </p:txBody>
      </p:sp>
    </p:spTree>
    <p:extLst>
      <p:ext uri="{BB962C8B-B14F-4D97-AF65-F5344CB8AC3E}">
        <p14:creationId xmlns:p14="http://schemas.microsoft.com/office/powerpoint/2010/main" val="247532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Support Services</a:t>
            </a:r>
          </a:p>
        </p:txBody>
      </p:sp>
      <p:pic>
        <p:nvPicPr>
          <p:cNvPr id="6" name="Picture 5"/>
          <p:cNvPicPr>
            <a:picLocks noChangeAspect="1"/>
          </p:cNvPicPr>
          <p:nvPr/>
        </p:nvPicPr>
        <p:blipFill>
          <a:blip r:embed="rId3"/>
          <a:stretch>
            <a:fillRect/>
          </a:stretch>
        </p:blipFill>
        <p:spPr>
          <a:xfrm>
            <a:off x="628650" y="1825625"/>
            <a:ext cx="7886700" cy="787080"/>
          </a:xfrm>
          <a:prstGeom prst="rect">
            <a:avLst/>
          </a:prstGeom>
        </p:spPr>
      </p:pic>
      <p:pic>
        <p:nvPicPr>
          <p:cNvPr id="12" name="Picture 11"/>
          <p:cNvPicPr>
            <a:picLocks noChangeAspect="1"/>
          </p:cNvPicPr>
          <p:nvPr/>
        </p:nvPicPr>
        <p:blipFill rotWithShape="1">
          <a:blip r:embed="rId4"/>
          <a:srcRect r="3074"/>
          <a:stretch/>
        </p:blipFill>
        <p:spPr>
          <a:xfrm>
            <a:off x="66675" y="3305461"/>
            <a:ext cx="9010650" cy="3262027"/>
          </a:xfrm>
          <a:prstGeom prst="rect">
            <a:avLst/>
          </a:prstGeom>
        </p:spPr>
      </p:pic>
      <p:sp>
        <p:nvSpPr>
          <p:cNvPr id="3" name="TextBox 2"/>
          <p:cNvSpPr txBox="1"/>
          <p:nvPr/>
        </p:nvSpPr>
        <p:spPr>
          <a:xfrm>
            <a:off x="2024743" y="2774417"/>
            <a:ext cx="5094514" cy="384721"/>
          </a:xfrm>
          <a:prstGeom prst="rect">
            <a:avLst/>
          </a:prstGeom>
          <a:noFill/>
        </p:spPr>
        <p:txBody>
          <a:bodyPr wrap="square" rtlCol="0">
            <a:spAutoFit/>
          </a:bodyPr>
          <a:lstStyle/>
          <a:p>
            <a:r>
              <a:rPr lang="en-US" sz="1850" dirty="0">
                <a:latin typeface="Cambria" panose="02040503050406030204" pitchFamily="18" charset="0"/>
                <a:ea typeface="Cambria" panose="02040503050406030204" pitchFamily="18" charset="0"/>
              </a:rPr>
              <a:t>Services provided by these 137 agencies:</a:t>
            </a:r>
          </a:p>
        </p:txBody>
      </p:sp>
    </p:spTree>
    <p:extLst>
      <p:ext uri="{BB962C8B-B14F-4D97-AF65-F5344CB8AC3E}">
        <p14:creationId xmlns:p14="http://schemas.microsoft.com/office/powerpoint/2010/main" val="195373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Language Services</a:t>
            </a:r>
          </a:p>
        </p:txBody>
      </p:sp>
      <p:pic>
        <p:nvPicPr>
          <p:cNvPr id="4" name="Picture 3"/>
          <p:cNvPicPr>
            <a:picLocks noChangeAspect="1"/>
          </p:cNvPicPr>
          <p:nvPr/>
        </p:nvPicPr>
        <p:blipFill>
          <a:blip r:embed="rId2"/>
          <a:stretch>
            <a:fillRect/>
          </a:stretch>
        </p:blipFill>
        <p:spPr>
          <a:xfrm>
            <a:off x="146050" y="2117846"/>
            <a:ext cx="8997950" cy="3273304"/>
          </a:xfrm>
          <a:prstGeom prst="rect">
            <a:avLst/>
          </a:prstGeom>
        </p:spPr>
      </p:pic>
    </p:spTree>
    <p:extLst>
      <p:ext uri="{BB962C8B-B14F-4D97-AF65-F5344CB8AC3E}">
        <p14:creationId xmlns:p14="http://schemas.microsoft.com/office/powerpoint/2010/main" val="136010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Abuses Addressed</a:t>
            </a:r>
          </a:p>
        </p:txBody>
      </p:sp>
      <p:pic>
        <p:nvPicPr>
          <p:cNvPr id="4" name="Picture 3"/>
          <p:cNvPicPr>
            <a:picLocks noChangeAspect="1"/>
          </p:cNvPicPr>
          <p:nvPr/>
        </p:nvPicPr>
        <p:blipFill>
          <a:blip r:embed="rId2"/>
          <a:stretch>
            <a:fillRect/>
          </a:stretch>
        </p:blipFill>
        <p:spPr>
          <a:xfrm>
            <a:off x="0" y="2042841"/>
            <a:ext cx="9144000" cy="3930127"/>
          </a:xfrm>
          <a:prstGeom prst="rect">
            <a:avLst/>
          </a:prstGeom>
        </p:spPr>
      </p:pic>
    </p:spTree>
    <p:extLst>
      <p:ext uri="{BB962C8B-B14F-4D97-AF65-F5344CB8AC3E}">
        <p14:creationId xmlns:p14="http://schemas.microsoft.com/office/powerpoint/2010/main" val="3754561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3326A-DE44-544E-A524-F8BDF5FD6BD4}"/>
              </a:ext>
            </a:extLst>
          </p:cNvPr>
          <p:cNvSpPr>
            <a:spLocks noGrp="1"/>
          </p:cNvSpPr>
          <p:nvPr>
            <p:ph type="title"/>
          </p:nvPr>
        </p:nvSpPr>
        <p:spPr/>
        <p:txBody>
          <a:bodyPr>
            <a:normAutofit/>
          </a:bodyPr>
          <a:lstStyle/>
          <a:p>
            <a:r>
              <a:rPr lang="en-US" b="1" dirty="0">
                <a:solidFill>
                  <a:srgbClr val="006893"/>
                </a:solidFill>
                <a:latin typeface="+mn-lt"/>
              </a:rPr>
              <a:t>Interpretation Technical Assistance Resource Center</a:t>
            </a:r>
            <a:endParaRPr lang="en-US" dirty="0">
              <a:latin typeface="+mn-lt"/>
            </a:endParaRPr>
          </a:p>
        </p:txBody>
      </p:sp>
      <p:sp>
        <p:nvSpPr>
          <p:cNvPr id="5" name="Content Placeholder 4">
            <a:extLst>
              <a:ext uri="{FF2B5EF4-FFF2-40B4-BE49-F238E27FC236}">
                <a16:creationId xmlns:a16="http://schemas.microsoft.com/office/drawing/2014/main" id="{5F02B3F5-B79E-3D41-8DFE-7F3C27A7D437}"/>
              </a:ext>
            </a:extLst>
          </p:cNvPr>
          <p:cNvSpPr>
            <a:spLocks noGrp="1"/>
          </p:cNvSpPr>
          <p:nvPr>
            <p:ph idx="1"/>
          </p:nvPr>
        </p:nvSpPr>
        <p:spPr/>
        <p:txBody>
          <a:bodyPr>
            <a:normAutofit fontScale="85000" lnSpcReduction="20000"/>
          </a:bodyPr>
          <a:lstStyle/>
          <a:p>
            <a:pPr marL="0" indent="0">
              <a:buNone/>
            </a:pPr>
            <a:r>
              <a:rPr lang="en-US" dirty="0"/>
              <a:t>Training and technical assistance for victim service providers and systems partners on providing survivors with limited English proficiency (LEP) meaningful access to programs and services through: </a:t>
            </a:r>
          </a:p>
          <a:p>
            <a:r>
              <a:rPr lang="en-US" dirty="0"/>
              <a:t>developing and implementing effective language access plans, </a:t>
            </a:r>
          </a:p>
          <a:p>
            <a:r>
              <a:rPr lang="en-US" dirty="0"/>
              <a:t>training on working with interpreters, </a:t>
            </a:r>
          </a:p>
          <a:p>
            <a:r>
              <a:rPr lang="en-US" dirty="0"/>
              <a:t>working with law enforcement and courts to improve language access, </a:t>
            </a:r>
          </a:p>
          <a:p>
            <a:r>
              <a:rPr lang="en-US" dirty="0"/>
              <a:t>Title VI compliance, </a:t>
            </a:r>
          </a:p>
          <a:p>
            <a:r>
              <a:rPr lang="en-US" dirty="0"/>
              <a:t>building interpreter pools, </a:t>
            </a:r>
          </a:p>
          <a:p>
            <a:r>
              <a:rPr lang="en-US" dirty="0"/>
              <a:t>interpretation skills training, and </a:t>
            </a:r>
          </a:p>
          <a:p>
            <a:r>
              <a:rPr lang="en-US" dirty="0"/>
              <a:t>systems advocacy.</a:t>
            </a:r>
          </a:p>
          <a:p>
            <a:pPr marL="0" indent="0">
              <a:buNone/>
            </a:pPr>
            <a:endParaRPr lang="en-US" dirty="0"/>
          </a:p>
        </p:txBody>
      </p:sp>
    </p:spTree>
    <p:extLst>
      <p:ext uri="{BB962C8B-B14F-4D97-AF65-F5344CB8AC3E}">
        <p14:creationId xmlns:p14="http://schemas.microsoft.com/office/powerpoint/2010/main" val="3623280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7B1EF8-1485-D941-92BC-C787BC748290}"/>
              </a:ext>
            </a:extLst>
          </p:cNvPr>
          <p:cNvSpPr txBox="1"/>
          <p:nvPr/>
        </p:nvSpPr>
        <p:spPr>
          <a:xfrm>
            <a:off x="499703" y="364722"/>
            <a:ext cx="6400800" cy="1877437"/>
          </a:xfrm>
          <a:prstGeom prst="rect">
            <a:avLst/>
          </a:prstGeom>
          <a:noFill/>
        </p:spPr>
        <p:txBody>
          <a:bodyPr wrap="square" rtlCol="0">
            <a:spAutoFit/>
          </a:bodyPr>
          <a:lstStyle/>
          <a:p>
            <a:endParaRPr lang="en-US" sz="3600" b="1" dirty="0">
              <a:solidFill>
                <a:srgbClr val="F47A20"/>
              </a:solidFill>
              <a:latin typeface="Candara" panose="020E0502030303020204" pitchFamily="34" charset="0"/>
            </a:endParaRPr>
          </a:p>
          <a:p>
            <a:r>
              <a:rPr lang="en-US" sz="4000" b="1" dirty="0">
                <a:solidFill>
                  <a:srgbClr val="F47A20"/>
                </a:solidFill>
                <a:latin typeface="Candara" panose="020E0502030303020204" pitchFamily="34" charset="0"/>
              </a:rPr>
              <a:t>Asian Pacific Institute </a:t>
            </a:r>
          </a:p>
          <a:p>
            <a:r>
              <a:rPr lang="en-US" sz="4000" b="1" dirty="0">
                <a:solidFill>
                  <a:srgbClr val="F47A20"/>
                </a:solidFill>
                <a:latin typeface="Candara" panose="020E0502030303020204" pitchFamily="34" charset="0"/>
              </a:rPr>
              <a:t>on Gender-Based Violence</a:t>
            </a:r>
            <a:endParaRPr lang="en-US" sz="3600" b="1" dirty="0">
              <a:solidFill>
                <a:srgbClr val="F47A20"/>
              </a:solidFill>
              <a:latin typeface="Candara" panose="020E0502030303020204" pitchFamily="34" charset="0"/>
            </a:endParaRPr>
          </a:p>
        </p:txBody>
      </p:sp>
      <p:grpSp>
        <p:nvGrpSpPr>
          <p:cNvPr id="7" name="Group 6">
            <a:extLst>
              <a:ext uri="{FF2B5EF4-FFF2-40B4-BE49-F238E27FC236}">
                <a16:creationId xmlns:a16="http://schemas.microsoft.com/office/drawing/2014/main" id="{2B86A50E-D6E3-F24E-873E-C7DDA5A9B684}"/>
              </a:ext>
            </a:extLst>
          </p:cNvPr>
          <p:cNvGrpSpPr/>
          <p:nvPr/>
        </p:nvGrpSpPr>
        <p:grpSpPr>
          <a:xfrm>
            <a:off x="7240099" y="1493721"/>
            <a:ext cx="1323474" cy="1691241"/>
            <a:chOff x="7663170" y="1600200"/>
            <a:chExt cx="1252230" cy="1600200"/>
          </a:xfrm>
        </p:grpSpPr>
        <p:pic>
          <p:nvPicPr>
            <p:cNvPr id="8" name="Picture 7">
              <a:extLst>
                <a:ext uri="{FF2B5EF4-FFF2-40B4-BE49-F238E27FC236}">
                  <a16:creationId xmlns:a16="http://schemas.microsoft.com/office/drawing/2014/main" id="{75D48D02-D61D-B14D-BD82-766FBC907E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3170" y="1600200"/>
              <a:ext cx="1252230" cy="1600200"/>
            </a:xfrm>
            <a:prstGeom prst="rect">
              <a:avLst/>
            </a:prstGeom>
          </p:spPr>
        </p:pic>
        <p:sp>
          <p:nvSpPr>
            <p:cNvPr id="9" name="Rectangle 8">
              <a:extLst>
                <a:ext uri="{FF2B5EF4-FFF2-40B4-BE49-F238E27FC236}">
                  <a16:creationId xmlns:a16="http://schemas.microsoft.com/office/drawing/2014/main" id="{D0D49288-3210-7641-AA62-5D00C901F657}"/>
                </a:ext>
              </a:extLst>
            </p:cNvPr>
            <p:cNvSpPr/>
            <p:nvPr/>
          </p:nvSpPr>
          <p:spPr>
            <a:xfrm flipH="1">
              <a:off x="8305800" y="1600200"/>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Subtitle 5">
            <a:extLst>
              <a:ext uri="{FF2B5EF4-FFF2-40B4-BE49-F238E27FC236}">
                <a16:creationId xmlns:a16="http://schemas.microsoft.com/office/drawing/2014/main" id="{89FAC5DA-B1ED-914F-B45C-438C762A85F6}"/>
              </a:ext>
            </a:extLst>
          </p:cNvPr>
          <p:cNvSpPr>
            <a:spLocks noGrp="1"/>
          </p:cNvSpPr>
          <p:nvPr>
            <p:ph type="subTitle" idx="1"/>
          </p:nvPr>
        </p:nvSpPr>
        <p:spPr>
          <a:xfrm>
            <a:off x="2630466" y="4049038"/>
            <a:ext cx="4521950" cy="2677437"/>
          </a:xfrm>
        </p:spPr>
        <p:txBody>
          <a:bodyPr>
            <a:noAutofit/>
          </a:bodyPr>
          <a:lstStyle/>
          <a:p>
            <a:pPr algn="l">
              <a:lnSpc>
                <a:spcPct val="100000"/>
              </a:lnSpc>
            </a:pPr>
            <a:r>
              <a:rPr lang="en-US" sz="2400" dirty="0">
                <a:solidFill>
                  <a:schemeClr val="tx1"/>
                </a:solidFill>
                <a:latin typeface="+mn-lt"/>
              </a:rPr>
              <a:t>500 12</a:t>
            </a:r>
            <a:r>
              <a:rPr lang="en-US" sz="2400" baseline="30000" dirty="0">
                <a:solidFill>
                  <a:schemeClr val="tx1"/>
                </a:solidFill>
                <a:latin typeface="+mn-lt"/>
              </a:rPr>
              <a:t>th</a:t>
            </a:r>
            <a:r>
              <a:rPr lang="en-US" sz="2400" dirty="0">
                <a:solidFill>
                  <a:schemeClr val="tx1"/>
                </a:solidFill>
                <a:latin typeface="+mn-lt"/>
              </a:rPr>
              <a:t> Street, #330</a:t>
            </a:r>
          </a:p>
          <a:p>
            <a:pPr algn="l">
              <a:lnSpc>
                <a:spcPct val="100000"/>
              </a:lnSpc>
            </a:pPr>
            <a:r>
              <a:rPr lang="en-US" sz="2400" dirty="0">
                <a:solidFill>
                  <a:schemeClr val="tx1"/>
                </a:solidFill>
                <a:latin typeface="+mn-lt"/>
              </a:rPr>
              <a:t>Oakland, CA 94607</a:t>
            </a:r>
          </a:p>
          <a:p>
            <a:pPr algn="l">
              <a:lnSpc>
                <a:spcPct val="100000"/>
              </a:lnSpc>
            </a:pPr>
            <a:r>
              <a:rPr lang="en-US" sz="2400" dirty="0">
                <a:solidFill>
                  <a:schemeClr val="tx1"/>
                </a:solidFill>
                <a:latin typeface="+mn-lt"/>
              </a:rPr>
              <a:t>415.568.3315</a:t>
            </a:r>
          </a:p>
          <a:p>
            <a:pPr algn="l">
              <a:lnSpc>
                <a:spcPct val="100000"/>
              </a:lnSpc>
            </a:pPr>
            <a:r>
              <a:rPr lang="en-US" sz="2400" dirty="0">
                <a:solidFill>
                  <a:schemeClr val="tx1"/>
                </a:solidFill>
                <a:latin typeface="+mn-lt"/>
              </a:rPr>
              <a:t>info@api-gbv.org</a:t>
            </a:r>
          </a:p>
          <a:p>
            <a:pPr algn="l">
              <a:lnSpc>
                <a:spcPct val="100000"/>
              </a:lnSpc>
            </a:pPr>
            <a:r>
              <a:rPr lang="en-US" sz="2400" dirty="0">
                <a:solidFill>
                  <a:schemeClr val="tx1"/>
                </a:solidFill>
                <a:latin typeface="+mn-lt"/>
              </a:rPr>
              <a:t>www.api-gbv.org </a:t>
            </a:r>
          </a:p>
        </p:txBody>
      </p:sp>
    </p:spTree>
    <p:extLst>
      <p:ext uri="{BB962C8B-B14F-4D97-AF65-F5344CB8AC3E}">
        <p14:creationId xmlns:p14="http://schemas.microsoft.com/office/powerpoint/2010/main" val="185039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131AB727-0698-A743-AC18-D646FE4A9907}"/>
              </a:ext>
            </a:extLst>
          </p:cNvPr>
          <p:cNvSpPr txBox="1">
            <a:spLocks/>
          </p:cNvSpPr>
          <p:nvPr/>
        </p:nvSpPr>
        <p:spPr>
          <a:xfrm>
            <a:off x="551145" y="1590805"/>
            <a:ext cx="8091814" cy="4997885"/>
          </a:xfrm>
          <a:prstGeom prst="rect">
            <a:avLst/>
          </a:prstGeom>
        </p:spPr>
        <p:txBody>
          <a:bodyPr numCol="2">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2400" dirty="0"/>
              <a:t>Culturally Specific Service Delivery</a:t>
            </a:r>
          </a:p>
          <a:p>
            <a:pPr>
              <a:buFont typeface="Wingdings" panose="05000000000000000000" pitchFamily="2" charset="2"/>
              <a:buChar char="§"/>
            </a:pPr>
            <a:r>
              <a:rPr lang="en-US" sz="2400"/>
              <a:t>Community Engagement</a:t>
            </a:r>
          </a:p>
          <a:p>
            <a:pPr>
              <a:buFont typeface="Wingdings" panose="05000000000000000000" pitchFamily="2" charset="2"/>
              <a:buChar char="§"/>
            </a:pPr>
            <a:r>
              <a:rPr lang="en-US" sz="2400" dirty="0"/>
              <a:t>Domestic Violence </a:t>
            </a:r>
          </a:p>
          <a:p>
            <a:pPr>
              <a:buFont typeface="Wingdings" panose="05000000000000000000" pitchFamily="2" charset="2"/>
              <a:buChar char="§"/>
            </a:pPr>
            <a:r>
              <a:rPr lang="en-US" sz="2400" dirty="0"/>
              <a:t>Economic Security </a:t>
            </a:r>
          </a:p>
          <a:p>
            <a:pPr>
              <a:buFont typeface="Wingdings" panose="05000000000000000000" pitchFamily="2" charset="2"/>
              <a:buChar char="§"/>
            </a:pPr>
            <a:r>
              <a:rPr lang="en-US" sz="2400" dirty="0"/>
              <a:t>Engaging Men Transforming Gender Roles</a:t>
            </a:r>
          </a:p>
          <a:p>
            <a:pPr>
              <a:buFont typeface="Wingdings" panose="05000000000000000000" pitchFamily="2" charset="2"/>
              <a:buChar char="§"/>
            </a:pPr>
            <a:r>
              <a:rPr lang="en-US" sz="2400" dirty="0"/>
              <a:t>Facts &amp; Stats </a:t>
            </a:r>
          </a:p>
          <a:p>
            <a:pPr>
              <a:buFont typeface="Wingdings" panose="05000000000000000000" pitchFamily="2" charset="2"/>
              <a:buChar char="§"/>
            </a:pPr>
            <a:r>
              <a:rPr lang="en-US" sz="2400" dirty="0"/>
              <a:t>Forced Marriage </a:t>
            </a:r>
          </a:p>
          <a:p>
            <a:pPr>
              <a:buFont typeface="Wingdings" panose="05000000000000000000" pitchFamily="2" charset="2"/>
              <a:buChar char="§"/>
            </a:pPr>
            <a:r>
              <a:rPr lang="en-US" sz="2400" dirty="0"/>
              <a:t>Homicide and Asian Families</a:t>
            </a:r>
          </a:p>
          <a:p>
            <a:pPr>
              <a:buFont typeface="Wingdings" panose="05000000000000000000" pitchFamily="2" charset="2"/>
              <a:buChar char="§"/>
            </a:pPr>
            <a:r>
              <a:rPr lang="en-US" sz="2400" dirty="0"/>
              <a:t>Immigrant Survivors</a:t>
            </a:r>
          </a:p>
          <a:p>
            <a:pPr>
              <a:buFont typeface="Wingdings" panose="05000000000000000000" pitchFamily="2" charset="2"/>
              <a:buChar char="§"/>
            </a:pPr>
            <a:r>
              <a:rPr lang="en-US" sz="2400" dirty="0"/>
              <a:t>Innovative Strategies  </a:t>
            </a:r>
          </a:p>
          <a:p>
            <a:pPr>
              <a:buFont typeface="Wingdings" panose="05000000000000000000" pitchFamily="2" charset="2"/>
              <a:buChar char="§"/>
            </a:pPr>
            <a:r>
              <a:rPr lang="en-US" sz="2400" dirty="0"/>
              <a:t>Islamic Marriage Contracts  </a:t>
            </a:r>
          </a:p>
          <a:p>
            <a:pPr>
              <a:buFont typeface="Wingdings" panose="05000000000000000000" pitchFamily="2" charset="2"/>
              <a:buChar char="§"/>
            </a:pPr>
            <a:r>
              <a:rPr lang="en-US" sz="2400" dirty="0"/>
              <a:t>Language Access, Interpretation</a:t>
            </a:r>
          </a:p>
          <a:p>
            <a:pPr>
              <a:buFont typeface="Wingdings" panose="05000000000000000000" pitchFamily="2" charset="2"/>
              <a:buChar char="§"/>
            </a:pPr>
            <a:r>
              <a:rPr lang="en-US" sz="2400" dirty="0"/>
              <a:t>Lifetime Spiral of Gender Violence </a:t>
            </a:r>
          </a:p>
          <a:p>
            <a:pPr>
              <a:buFont typeface="Wingdings" panose="05000000000000000000" pitchFamily="2" charset="2"/>
              <a:buChar char="§"/>
            </a:pPr>
            <a:r>
              <a:rPr lang="en-US" sz="2400" dirty="0"/>
              <a:t>Sexual Violence</a:t>
            </a:r>
          </a:p>
          <a:p>
            <a:pPr>
              <a:buFont typeface="Wingdings" panose="05000000000000000000" pitchFamily="2" charset="2"/>
              <a:buChar char="§"/>
            </a:pPr>
            <a:r>
              <a:rPr lang="en-US" sz="2400" dirty="0"/>
              <a:t>Trafficking</a:t>
            </a:r>
          </a:p>
          <a:p>
            <a:pPr>
              <a:buFont typeface="Wingdings" panose="05000000000000000000" pitchFamily="2" charset="2"/>
              <a:buChar char="§"/>
            </a:pPr>
            <a:r>
              <a:rPr lang="en-US" sz="2400" dirty="0"/>
              <a:t>Translated Materials</a:t>
            </a:r>
          </a:p>
        </p:txBody>
      </p:sp>
      <p:sp>
        <p:nvSpPr>
          <p:cNvPr id="6" name="Title 5">
            <a:extLst>
              <a:ext uri="{FF2B5EF4-FFF2-40B4-BE49-F238E27FC236}">
                <a16:creationId xmlns:a16="http://schemas.microsoft.com/office/drawing/2014/main" id="{30F6A9A2-74B6-414D-8F83-2A43613E3A88}"/>
              </a:ext>
            </a:extLst>
          </p:cNvPr>
          <p:cNvSpPr>
            <a:spLocks noGrp="1"/>
          </p:cNvSpPr>
          <p:nvPr>
            <p:ph type="title"/>
          </p:nvPr>
        </p:nvSpPr>
        <p:spPr>
          <a:xfrm>
            <a:off x="628650" y="365126"/>
            <a:ext cx="7886700" cy="1087893"/>
          </a:xfrm>
        </p:spPr>
        <p:txBody>
          <a:bodyPr>
            <a:normAutofit/>
          </a:bodyPr>
          <a:lstStyle/>
          <a:p>
            <a:pPr algn="ctr"/>
            <a:r>
              <a:rPr lang="en-US" sz="4000" b="1" dirty="0">
                <a:solidFill>
                  <a:srgbClr val="006893"/>
                </a:solidFill>
                <a:latin typeface="+mn-lt"/>
              </a:rPr>
              <a:t>Resources</a:t>
            </a:r>
          </a:p>
        </p:txBody>
      </p:sp>
    </p:spTree>
    <p:extLst>
      <p:ext uri="{BB962C8B-B14F-4D97-AF65-F5344CB8AC3E}">
        <p14:creationId xmlns:p14="http://schemas.microsoft.com/office/powerpoint/2010/main" val="849555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116FD6-E910-9949-87C5-F8D7760A8904}"/>
              </a:ext>
            </a:extLst>
          </p:cNvPr>
          <p:cNvSpPr>
            <a:spLocks noGrp="1"/>
          </p:cNvSpPr>
          <p:nvPr>
            <p:ph type="ctrTitle"/>
          </p:nvPr>
        </p:nvSpPr>
        <p:spPr>
          <a:xfrm>
            <a:off x="560540" y="2192055"/>
            <a:ext cx="7772400" cy="1678487"/>
          </a:xfrm>
        </p:spPr>
        <p:txBody>
          <a:bodyPr>
            <a:normAutofit/>
          </a:bodyPr>
          <a:lstStyle/>
          <a:p>
            <a:r>
              <a:rPr lang="en-US" sz="3600" b="1" dirty="0">
                <a:solidFill>
                  <a:srgbClr val="006893"/>
                </a:solidFill>
                <a:latin typeface="Source Sans Pro" panose="020B0503030403020204" pitchFamily="34" charset="0"/>
                <a:ea typeface="Source Sans Pro" panose="020B0503030403020204" pitchFamily="34" charset="0"/>
              </a:rPr>
              <a:t>Facts &amp; Data on AANHPI Communities in the US</a:t>
            </a:r>
            <a:endParaRPr lang="en-US" dirty="0"/>
          </a:p>
        </p:txBody>
      </p:sp>
      <p:sp>
        <p:nvSpPr>
          <p:cNvPr id="7" name="Subtitle 6">
            <a:extLst>
              <a:ext uri="{FF2B5EF4-FFF2-40B4-BE49-F238E27FC236}">
                <a16:creationId xmlns:a16="http://schemas.microsoft.com/office/drawing/2014/main" id="{3BE37822-FE3F-4F48-BE42-CF2EF906E798}"/>
              </a:ext>
            </a:extLst>
          </p:cNvPr>
          <p:cNvSpPr>
            <a:spLocks noGrp="1"/>
          </p:cNvSpPr>
          <p:nvPr>
            <p:ph type="subTitle" idx="1"/>
          </p:nvPr>
        </p:nvSpPr>
        <p:spPr>
          <a:xfrm>
            <a:off x="560540" y="4080355"/>
            <a:ext cx="7772400" cy="457200"/>
          </a:xfrm>
        </p:spPr>
        <p:txBody>
          <a:bodyPr/>
          <a:lstStyle/>
          <a:p>
            <a:r>
              <a:rPr lang="en-US" dirty="0"/>
              <a:t>Implications for Services &amp; Prevention</a:t>
            </a:r>
          </a:p>
        </p:txBody>
      </p:sp>
    </p:spTree>
    <p:extLst>
      <p:ext uri="{BB962C8B-B14F-4D97-AF65-F5344CB8AC3E}">
        <p14:creationId xmlns:p14="http://schemas.microsoft.com/office/powerpoint/2010/main" val="188922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ECF7-65E9-DC4C-8E6F-CE95C5E70BEC}"/>
              </a:ext>
            </a:extLst>
          </p:cNvPr>
          <p:cNvSpPr>
            <a:spLocks noGrp="1"/>
          </p:cNvSpPr>
          <p:nvPr>
            <p:ph type="title"/>
          </p:nvPr>
        </p:nvSpPr>
        <p:spPr/>
        <p:txBody>
          <a:bodyPr>
            <a:normAutofit/>
          </a:bodyPr>
          <a:lstStyle/>
          <a:p>
            <a:r>
              <a:rPr lang="en-US" sz="4000" b="1" dirty="0">
                <a:solidFill>
                  <a:srgbClr val="006893"/>
                </a:solidFill>
                <a:latin typeface="+mn-lt"/>
              </a:rPr>
              <a:t>Who are Asian Americans?*</a:t>
            </a:r>
          </a:p>
        </p:txBody>
      </p:sp>
      <p:sp>
        <p:nvSpPr>
          <p:cNvPr id="3" name="Content Placeholder 2">
            <a:extLst>
              <a:ext uri="{FF2B5EF4-FFF2-40B4-BE49-F238E27FC236}">
                <a16:creationId xmlns:a16="http://schemas.microsoft.com/office/drawing/2014/main" id="{346BFA6F-0544-C648-B5A5-E509A417899E}"/>
              </a:ext>
            </a:extLst>
          </p:cNvPr>
          <p:cNvSpPr>
            <a:spLocks noGrp="1"/>
          </p:cNvSpPr>
          <p:nvPr>
            <p:ph idx="1"/>
          </p:nvPr>
        </p:nvSpPr>
        <p:spPr>
          <a:xfrm>
            <a:off x="628650" y="1327758"/>
            <a:ext cx="7886700" cy="5165116"/>
          </a:xfrm>
        </p:spPr>
        <p:txBody>
          <a:bodyPr>
            <a:normAutofit lnSpcReduction="10000"/>
          </a:bodyPr>
          <a:lstStyle/>
          <a:p>
            <a:r>
              <a:rPr lang="en-US" sz="2400" dirty="0"/>
              <a:t>According to US Census: </a:t>
            </a:r>
          </a:p>
          <a:p>
            <a:pPr lvl="1"/>
            <a:r>
              <a:rPr lang="en-US" sz="2400" dirty="0"/>
              <a:t>People having origins in any of the original peoples of the Far East, Southeast Asia, or the Indian subcontinent</a:t>
            </a:r>
          </a:p>
          <a:p>
            <a:pPr lvl="1"/>
            <a:r>
              <a:rPr lang="en-US" sz="2400" dirty="0"/>
              <a:t>2017 Census Bureau population estimate of 18.2 million Asian Americans living in the US, or approximately 5.6 percentage of the US population</a:t>
            </a:r>
          </a:p>
          <a:p>
            <a:pPr lvl="1"/>
            <a:r>
              <a:rPr lang="en-US" sz="2400" dirty="0"/>
              <a:t>From 2010 to 2017, number of Asian Americans grew  by more than 25%</a:t>
            </a:r>
          </a:p>
          <a:p>
            <a:pPr lvl="1"/>
            <a:r>
              <a:rPr lang="en-US" sz="2400" b="1" dirty="0"/>
              <a:t>2/3 of Asian Americans </a:t>
            </a:r>
            <a:r>
              <a:rPr lang="en-US" sz="2400" dirty="0"/>
              <a:t>born abroad (the largest share of any major racial or demographic group, i.e. even Hispanics are second at 1/3) </a:t>
            </a:r>
          </a:p>
          <a:p>
            <a:pPr lvl="1"/>
            <a:r>
              <a:rPr lang="en-US" sz="2400" dirty="0"/>
              <a:t>US States w/largest Asian American Populations</a:t>
            </a:r>
          </a:p>
          <a:p>
            <a:pPr lvl="2"/>
            <a:r>
              <a:rPr lang="en-US" sz="2000" dirty="0"/>
              <a:t>CA, NY, TX, NJ, IL, WA, FL, VA, HI, MA</a:t>
            </a:r>
          </a:p>
          <a:p>
            <a:endParaRPr lang="en-US" dirty="0"/>
          </a:p>
          <a:p>
            <a:pPr marL="0" indent="0">
              <a:buNone/>
            </a:pPr>
            <a:r>
              <a:rPr lang="en-US" dirty="0"/>
              <a:t>*Data from the 2017 Census</a:t>
            </a:r>
          </a:p>
          <a:p>
            <a:endParaRPr lang="en-US" dirty="0"/>
          </a:p>
          <a:p>
            <a:pPr lvl="1"/>
            <a:endParaRPr lang="en-US" dirty="0"/>
          </a:p>
          <a:p>
            <a:pPr lvl="1"/>
            <a:endParaRPr lang="en-US" dirty="0"/>
          </a:p>
        </p:txBody>
      </p:sp>
    </p:spTree>
    <p:extLst>
      <p:ext uri="{BB962C8B-B14F-4D97-AF65-F5344CB8AC3E}">
        <p14:creationId xmlns:p14="http://schemas.microsoft.com/office/powerpoint/2010/main" val="328748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B1AC-D4C7-CC46-90B4-E494E85F828E}"/>
              </a:ext>
            </a:extLst>
          </p:cNvPr>
          <p:cNvSpPr>
            <a:spLocks noGrp="1"/>
          </p:cNvSpPr>
          <p:nvPr>
            <p:ph type="title"/>
          </p:nvPr>
        </p:nvSpPr>
        <p:spPr>
          <a:xfrm>
            <a:off x="691280" y="106471"/>
            <a:ext cx="7886700" cy="1325563"/>
          </a:xfrm>
        </p:spPr>
        <p:txBody>
          <a:bodyPr>
            <a:normAutofit/>
          </a:bodyPr>
          <a:lstStyle/>
          <a:p>
            <a:r>
              <a:rPr lang="en-US" sz="3600" b="1" dirty="0">
                <a:solidFill>
                  <a:srgbClr val="006893"/>
                </a:solidFill>
                <a:latin typeface="+mn-lt"/>
              </a:rPr>
              <a:t>Who are Native Hawaiians and Pacific Islanders?</a:t>
            </a:r>
            <a:r>
              <a:rPr lang="en-US" sz="3200" b="1" dirty="0">
                <a:solidFill>
                  <a:srgbClr val="006893"/>
                </a:solidFill>
                <a:latin typeface="+mn-lt"/>
              </a:rPr>
              <a:t>*</a:t>
            </a:r>
          </a:p>
        </p:txBody>
      </p:sp>
      <p:sp>
        <p:nvSpPr>
          <p:cNvPr id="3" name="Content Placeholder 2">
            <a:extLst>
              <a:ext uri="{FF2B5EF4-FFF2-40B4-BE49-F238E27FC236}">
                <a16:creationId xmlns:a16="http://schemas.microsoft.com/office/drawing/2014/main" id="{3A7D9DFF-4731-2549-8A95-0455ABAFFCF1}"/>
              </a:ext>
            </a:extLst>
          </p:cNvPr>
          <p:cNvSpPr>
            <a:spLocks noGrp="1"/>
          </p:cNvSpPr>
          <p:nvPr>
            <p:ph idx="1"/>
          </p:nvPr>
        </p:nvSpPr>
        <p:spPr>
          <a:xfrm>
            <a:off x="628650" y="1565754"/>
            <a:ext cx="8339986" cy="5185776"/>
          </a:xfrm>
        </p:spPr>
        <p:txBody>
          <a:bodyPr>
            <a:normAutofit lnSpcReduction="10000"/>
          </a:bodyPr>
          <a:lstStyle/>
          <a:p>
            <a:r>
              <a:rPr lang="en-US" dirty="0"/>
              <a:t>This racial group refers to people having origins in any of the original peoples of Hawaii, Guam, Samoa or other Pacific Islands</a:t>
            </a:r>
          </a:p>
          <a:p>
            <a:r>
              <a:rPr lang="en-US" dirty="0"/>
              <a:t>According to the 2017 U.S. Census Bureau estimate, there are roughly 1.5 million Native Hawaiians/Pacific Islanders alone or in combination with one of more races who reside within the United States.  This group represents about 0.4 percent of the U.S. population.  31.2 percent of this group is under the age of 18, as compared to 18.8 percent of the non-Hispanic white population</a:t>
            </a:r>
          </a:p>
          <a:p>
            <a:r>
              <a:rPr lang="en-US" dirty="0"/>
              <a:t>About 367,000 Native Hawaiians or Pacific Islanders reside in Hawaii</a:t>
            </a:r>
          </a:p>
          <a:p>
            <a:r>
              <a:rPr lang="en-US" dirty="0"/>
              <a:t>2015 populations for the following U.S. Territories are: American Samoa 57,000; Guam 161,700; Northern Mariana Islands 52,300. United Nations population estimates for other territories in 2015 are: Federated States of Micronesia 109,000; Marshall Islands 57,000; Republic of Palau 18,000.</a:t>
            </a:r>
          </a:p>
          <a:p>
            <a:r>
              <a:rPr lang="en-US" dirty="0"/>
              <a:t>In 2017, ten states with the largest Native Hawaiian/Pacific Islander populations were: Hawaii, California, Washington, Texas, Utah, Nevada, Arizona, Florida, Oregon, and New York</a:t>
            </a:r>
            <a:br>
              <a:rPr lang="en-US" dirty="0"/>
            </a:br>
            <a:endParaRPr lang="en-US" dirty="0"/>
          </a:p>
          <a:p>
            <a:pPr marL="0" indent="0">
              <a:buNone/>
            </a:pPr>
            <a:r>
              <a:rPr lang="en-US" sz="1700" dirty="0"/>
              <a:t>*Data from the 2017 Census</a:t>
            </a:r>
          </a:p>
        </p:txBody>
      </p:sp>
    </p:spTree>
    <p:extLst>
      <p:ext uri="{BB962C8B-B14F-4D97-AF65-F5344CB8AC3E}">
        <p14:creationId xmlns:p14="http://schemas.microsoft.com/office/powerpoint/2010/main" val="79356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1B84-536F-9946-9325-EC1243FE2839}"/>
              </a:ext>
            </a:extLst>
          </p:cNvPr>
          <p:cNvSpPr>
            <a:spLocks noGrp="1"/>
          </p:cNvSpPr>
          <p:nvPr>
            <p:ph type="title"/>
          </p:nvPr>
        </p:nvSpPr>
        <p:spPr>
          <a:xfrm>
            <a:off x="628650" y="365126"/>
            <a:ext cx="7886700" cy="1150523"/>
          </a:xfrm>
        </p:spPr>
        <p:txBody>
          <a:bodyPr>
            <a:normAutofit/>
          </a:bodyPr>
          <a:lstStyle/>
          <a:p>
            <a:pPr algn="ctr"/>
            <a:r>
              <a:rPr lang="en-US" sz="3600" b="1" dirty="0">
                <a:solidFill>
                  <a:srgbClr val="006893"/>
                </a:solidFill>
                <a:latin typeface="+mn-lt"/>
              </a:rPr>
              <a:t>Language Fluency</a:t>
            </a:r>
            <a:endParaRPr lang="en-US" sz="3600" dirty="0">
              <a:solidFill>
                <a:srgbClr val="006893"/>
              </a:solidFill>
              <a:latin typeface="+mn-lt"/>
            </a:endParaRPr>
          </a:p>
        </p:txBody>
      </p:sp>
      <p:sp>
        <p:nvSpPr>
          <p:cNvPr id="3" name="Content Placeholder 2">
            <a:extLst>
              <a:ext uri="{FF2B5EF4-FFF2-40B4-BE49-F238E27FC236}">
                <a16:creationId xmlns:a16="http://schemas.microsoft.com/office/drawing/2014/main" id="{26EF9F5B-DBE5-DF40-812C-578DA2E65990}"/>
              </a:ext>
            </a:extLst>
          </p:cNvPr>
          <p:cNvSpPr>
            <a:spLocks noGrp="1"/>
          </p:cNvSpPr>
          <p:nvPr>
            <p:ph idx="1"/>
          </p:nvPr>
        </p:nvSpPr>
        <p:spPr>
          <a:xfrm>
            <a:off x="628650" y="1515649"/>
            <a:ext cx="7886700" cy="4661313"/>
          </a:xfrm>
        </p:spPr>
        <p:txBody>
          <a:bodyPr>
            <a:normAutofit lnSpcReduction="10000"/>
          </a:bodyPr>
          <a:lstStyle/>
          <a:p>
            <a:r>
              <a:rPr lang="en-US" sz="2400" dirty="0"/>
              <a:t>The percentage of Asian American persons 5 years or older who "do not speak English very well" varies among Asian American groups:</a:t>
            </a:r>
          </a:p>
          <a:p>
            <a:pPr lvl="1"/>
            <a:r>
              <a:rPr lang="en-US" sz="2400" dirty="0"/>
              <a:t>48.9 percent of Vietnamese are not fluent in English</a:t>
            </a:r>
          </a:p>
          <a:p>
            <a:pPr lvl="1"/>
            <a:r>
              <a:rPr lang="en-US" sz="2400" dirty="0"/>
              <a:t>44.8 percent of Chinese, </a:t>
            </a:r>
          </a:p>
          <a:p>
            <a:pPr lvl="1"/>
            <a:r>
              <a:rPr lang="en-US" sz="2400" dirty="0"/>
              <a:t>20.9 percent of Filipinos and </a:t>
            </a:r>
          </a:p>
          <a:p>
            <a:pPr lvl="1"/>
            <a:r>
              <a:rPr lang="en-US" sz="2400" dirty="0"/>
              <a:t>18.7 percent of Asian Indians </a:t>
            </a:r>
          </a:p>
          <a:p>
            <a:pPr lvl="1"/>
            <a:r>
              <a:rPr lang="en-US" sz="2400" dirty="0"/>
              <a:t>Overall, 32.6 percent of Asian Americans are not fluent in English. </a:t>
            </a:r>
          </a:p>
          <a:p>
            <a:r>
              <a:rPr lang="en-US" sz="2400" dirty="0"/>
              <a:t>In 2017, 74.4 percent of Asian Americans spoke a language other than English at home.</a:t>
            </a:r>
          </a:p>
          <a:p>
            <a:endParaRPr lang="en-US" sz="2400" dirty="0"/>
          </a:p>
          <a:p>
            <a:pPr marL="0" indent="0">
              <a:buNone/>
            </a:pPr>
            <a:endParaRPr lang="en-US" sz="1200" dirty="0"/>
          </a:p>
          <a:p>
            <a:pPr marL="0" indent="0">
              <a:buNone/>
            </a:pPr>
            <a:r>
              <a:rPr lang="en-US" sz="1200" dirty="0"/>
              <a:t>*Data from the 2017 Census</a:t>
            </a:r>
          </a:p>
          <a:p>
            <a:endParaRPr lang="en-US" sz="2400" dirty="0"/>
          </a:p>
        </p:txBody>
      </p:sp>
    </p:spTree>
    <p:extLst>
      <p:ext uri="{BB962C8B-B14F-4D97-AF65-F5344CB8AC3E}">
        <p14:creationId xmlns:p14="http://schemas.microsoft.com/office/powerpoint/2010/main" val="1850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48B0-2668-C347-88BD-3886531F959A}"/>
              </a:ext>
            </a:extLst>
          </p:cNvPr>
          <p:cNvSpPr>
            <a:spLocks noGrp="1"/>
          </p:cNvSpPr>
          <p:nvPr>
            <p:ph type="title"/>
          </p:nvPr>
        </p:nvSpPr>
        <p:spPr>
          <a:xfrm>
            <a:off x="628650" y="365126"/>
            <a:ext cx="7886700" cy="925055"/>
          </a:xfrm>
        </p:spPr>
        <p:txBody>
          <a:bodyPr/>
          <a:lstStyle/>
          <a:p>
            <a:pPr algn="ctr"/>
            <a:r>
              <a:rPr lang="en-US" b="1" dirty="0">
                <a:solidFill>
                  <a:srgbClr val="006893"/>
                </a:solidFill>
                <a:latin typeface="+mn-lt"/>
              </a:rPr>
              <a:t>Educational Attainment</a:t>
            </a:r>
          </a:p>
        </p:txBody>
      </p:sp>
      <p:sp>
        <p:nvSpPr>
          <p:cNvPr id="3" name="Content Placeholder 2">
            <a:extLst>
              <a:ext uri="{FF2B5EF4-FFF2-40B4-BE49-F238E27FC236}">
                <a16:creationId xmlns:a16="http://schemas.microsoft.com/office/drawing/2014/main" id="{D162133D-C72F-A041-96DF-759DDDA8E5F2}"/>
              </a:ext>
            </a:extLst>
          </p:cNvPr>
          <p:cNvSpPr>
            <a:spLocks noGrp="1"/>
          </p:cNvSpPr>
          <p:nvPr>
            <p:ph idx="1"/>
          </p:nvPr>
        </p:nvSpPr>
        <p:spPr>
          <a:xfrm>
            <a:off x="628650" y="1215024"/>
            <a:ext cx="7886700" cy="5386191"/>
          </a:xfrm>
        </p:spPr>
        <p:txBody>
          <a:bodyPr>
            <a:normAutofit lnSpcReduction="10000"/>
          </a:bodyPr>
          <a:lstStyle/>
          <a:p>
            <a:r>
              <a:rPr lang="en-US" dirty="0"/>
              <a:t>According to 2017 U.S. Census data, roughly 86.9 percent of all Asians in the United States 25 and older had at least a high school diploma, as compared to 92.9 percent of non-Hispanic whites. </a:t>
            </a:r>
          </a:p>
          <a:p>
            <a:r>
              <a:rPr lang="en-US" dirty="0"/>
              <a:t>However, 53.8 percent of Asian Americans in comparison to 35.8 percent of the total non-Hispanic white population had earned at least a bachelor's degree. Among Asian subgroups, Taiwanese had the highest percentage of bachelor's degree attainment at 77.7 percent. 23.6 percent of Asians held a graduate degree, as compared to 13.8 percent of non-Hispanic whites</a:t>
            </a:r>
          </a:p>
          <a:p>
            <a:r>
              <a:rPr lang="en-US" dirty="0"/>
              <a:t>In 2017, 89.4 percent of Native Hawaiians/Pacific Islanders, alone or in combination, had high school diplomas or higher, as compared to 92.9 percent for whites. 23.3 percent of Native Hawaiians/Pacific Islanders had a bachelor's degree or higher in comparison to 35.8 percent of whites. 6.9 percent of Native Hawaiians/Pacific Islanders have obtained graduate degrees in comparison to 13.8 percent of whites. 27.6 percent of Native Hawaiians/Pacific Islanders speak a language other than English at home.</a:t>
            </a:r>
            <a:br>
              <a:rPr lang="en-US" dirty="0"/>
            </a:br>
            <a:br>
              <a:rPr lang="en-US" dirty="0"/>
            </a:br>
            <a:endParaRPr lang="en-US" sz="1200" dirty="0"/>
          </a:p>
          <a:p>
            <a:pPr marL="0" indent="0">
              <a:buNone/>
            </a:pPr>
            <a:r>
              <a:rPr lang="en-US" sz="1200" dirty="0"/>
              <a:t>*Data from the 2017 Census</a:t>
            </a:r>
          </a:p>
        </p:txBody>
      </p:sp>
    </p:spTree>
    <p:extLst>
      <p:ext uri="{BB962C8B-B14F-4D97-AF65-F5344CB8AC3E}">
        <p14:creationId xmlns:p14="http://schemas.microsoft.com/office/powerpoint/2010/main" val="257964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171C-9DC8-B949-9500-33B7EA48B9D3}"/>
              </a:ext>
            </a:extLst>
          </p:cNvPr>
          <p:cNvSpPr>
            <a:spLocks noGrp="1"/>
          </p:cNvSpPr>
          <p:nvPr>
            <p:ph type="title"/>
          </p:nvPr>
        </p:nvSpPr>
        <p:spPr>
          <a:xfrm>
            <a:off x="453285" y="0"/>
            <a:ext cx="7886700" cy="1325563"/>
          </a:xfrm>
        </p:spPr>
        <p:txBody>
          <a:bodyPr>
            <a:normAutofit/>
          </a:bodyPr>
          <a:lstStyle/>
          <a:p>
            <a:pPr algn="ctr"/>
            <a:r>
              <a:rPr lang="en-US" sz="3600" b="1" dirty="0">
                <a:solidFill>
                  <a:srgbClr val="006893"/>
                </a:solidFill>
                <a:latin typeface="+mn-lt"/>
              </a:rPr>
              <a:t>Economics</a:t>
            </a:r>
          </a:p>
        </p:txBody>
      </p:sp>
      <p:sp>
        <p:nvSpPr>
          <p:cNvPr id="3" name="Content Placeholder 2">
            <a:extLst>
              <a:ext uri="{FF2B5EF4-FFF2-40B4-BE49-F238E27FC236}">
                <a16:creationId xmlns:a16="http://schemas.microsoft.com/office/drawing/2014/main" id="{0A7F9060-841B-E843-A322-2B209D63A976}"/>
              </a:ext>
            </a:extLst>
          </p:cNvPr>
          <p:cNvSpPr>
            <a:spLocks noGrp="1"/>
          </p:cNvSpPr>
          <p:nvPr>
            <p:ph idx="1"/>
          </p:nvPr>
        </p:nvSpPr>
        <p:spPr>
          <a:xfrm>
            <a:off x="453284" y="1077239"/>
            <a:ext cx="8515351" cy="5363336"/>
          </a:xfrm>
        </p:spPr>
        <p:txBody>
          <a:bodyPr>
            <a:normAutofit fontScale="25000" lnSpcReduction="20000"/>
          </a:bodyPr>
          <a:lstStyle/>
          <a:p>
            <a:r>
              <a:rPr lang="en-US" sz="9600" dirty="0"/>
              <a:t>Economic status varies widely among Asian, Native Hawaiian and Pacific Islander populations in the United States</a:t>
            </a:r>
          </a:p>
          <a:p>
            <a:pPr lvl="1"/>
            <a:r>
              <a:rPr lang="en-US" sz="8000" dirty="0"/>
              <a:t>The  overall median household income of Asian Americans was $83,456, as compared to $65,845 for non-Hispanic whites. </a:t>
            </a:r>
          </a:p>
          <a:p>
            <a:pPr lvl="1"/>
            <a:r>
              <a:rPr lang="en-US" sz="8000" dirty="0"/>
              <a:t>The average Native Hawaiian/Pacific Islander median household income was $60,734 in comparison.</a:t>
            </a:r>
          </a:p>
          <a:p>
            <a:pPr lvl="1"/>
            <a:r>
              <a:rPr lang="en-US" sz="8000" dirty="0"/>
              <a:t>11.1 percent of Asian Americans and 15.4 percent of Native Hawaiians/Pacific Islanders, in comparison to 9.6 percent of non-Hispanic whites, were living at the poverty level. </a:t>
            </a:r>
          </a:p>
          <a:p>
            <a:pPr lvl="1"/>
            <a:r>
              <a:rPr lang="en-US" sz="8000" dirty="0"/>
              <a:t>The poverty rate for Filipinos at 6.0 percent, as compared to 16.2 percent for the Hmong, in 2017. </a:t>
            </a:r>
          </a:p>
          <a:p>
            <a:r>
              <a:rPr lang="en-US" sz="9600" dirty="0"/>
              <a:t>Regarding employment, 52.1 percent of Asian Americans were employed in management, professional and related occupations, compared with 42.9 percent of the non-Hispanic white population. In addition, the proportions employed in managerial sectors varied from 27.3 percent for Cambodians to 73.3 percent for Taiwanese. </a:t>
            </a:r>
            <a:br>
              <a:rPr lang="en-US" sz="8000" dirty="0"/>
            </a:br>
            <a:br>
              <a:rPr lang="en-US" dirty="0"/>
            </a:br>
            <a:br>
              <a:rPr lang="en-US" dirty="0"/>
            </a:br>
            <a:br>
              <a:rPr lang="en-US" dirty="0"/>
            </a:br>
            <a:br>
              <a:rPr lang="en-US" dirty="0"/>
            </a:br>
            <a:br>
              <a:rPr lang="en-US" dirty="0"/>
            </a:br>
            <a:br>
              <a:rPr lang="en-US" dirty="0"/>
            </a:br>
            <a:endParaRPr lang="en-US" dirty="0"/>
          </a:p>
          <a:p>
            <a:pPr marL="0" indent="0">
              <a:buNone/>
            </a:pPr>
            <a:r>
              <a:rPr lang="en-US" sz="5600" dirty="0"/>
              <a:t>*from 2017 Census Data</a:t>
            </a:r>
          </a:p>
        </p:txBody>
      </p:sp>
    </p:spTree>
    <p:extLst>
      <p:ext uri="{BB962C8B-B14F-4D97-AF65-F5344CB8AC3E}">
        <p14:creationId xmlns:p14="http://schemas.microsoft.com/office/powerpoint/2010/main" val="1491644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1829</Words>
  <Application>Microsoft Macintosh PowerPoint</Application>
  <PresentationFormat>On-screen Show (4:3)</PresentationFormat>
  <Paragraphs>156</Paragraphs>
  <Slides>25</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Arial</vt:lpstr>
      <vt:lpstr>Calibri</vt:lpstr>
      <vt:lpstr>Calibri Light</vt:lpstr>
      <vt:lpstr>Cambria</vt:lpstr>
      <vt:lpstr>Candara</vt:lpstr>
      <vt:lpstr>Constantia</vt:lpstr>
      <vt:lpstr>Courier New</vt:lpstr>
      <vt:lpstr>Lucida Grande</vt:lpstr>
      <vt:lpstr>Source Sans Pro</vt:lpstr>
      <vt:lpstr>Univers47-CondensedLight</vt:lpstr>
      <vt:lpstr>Wingdings</vt:lpstr>
      <vt:lpstr>Office Theme</vt:lpstr>
      <vt:lpstr>Custom Design</vt:lpstr>
      <vt:lpstr>Strengthening Community Responses to Gender-Based Violence Asian and Pacific Islander Communities </vt:lpstr>
      <vt:lpstr>What We Do </vt:lpstr>
      <vt:lpstr>Resources</vt:lpstr>
      <vt:lpstr>Facts &amp; Data on AANHPI Communities in the US</vt:lpstr>
      <vt:lpstr>Who are Asian Americans?*</vt:lpstr>
      <vt:lpstr>Who are Native Hawaiians and Pacific Islanders?*</vt:lpstr>
      <vt:lpstr>Language Fluency</vt:lpstr>
      <vt:lpstr>Educational Attainment</vt:lpstr>
      <vt:lpstr>Economics</vt:lpstr>
      <vt:lpstr>Facts and Stats on Gender Violence</vt:lpstr>
      <vt:lpstr>Facts and Stats on Gender Violence</vt:lpstr>
      <vt:lpstr>PowerPoint Presentation</vt:lpstr>
      <vt:lpstr>Lifetime Spiral  of Gender Violence</vt:lpstr>
      <vt:lpstr>PowerPoint Presentation</vt:lpstr>
      <vt:lpstr>PowerPoint Presentation</vt:lpstr>
      <vt:lpstr>PowerPoint Presentation</vt:lpstr>
      <vt:lpstr>Training &amp; Technical Assistance</vt:lpstr>
      <vt:lpstr>Networking, Peer-Based learning and Training</vt:lpstr>
      <vt:lpstr>PowerPoint Presentation</vt:lpstr>
      <vt:lpstr>Culturally relevant and competent safety planning</vt:lpstr>
      <vt:lpstr>Support Services</vt:lpstr>
      <vt:lpstr>Language Services</vt:lpstr>
      <vt:lpstr>Abuses Addressed</vt:lpstr>
      <vt:lpstr>Interpretation Technical Assistance Resource Center</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Luo</dc:creator>
  <cp:lastModifiedBy>Microsoft Office User</cp:lastModifiedBy>
  <cp:revision>38</cp:revision>
  <dcterms:created xsi:type="dcterms:W3CDTF">2018-09-07T21:47:02Z</dcterms:created>
  <dcterms:modified xsi:type="dcterms:W3CDTF">2020-06-18T22:53:01Z</dcterms:modified>
</cp:coreProperties>
</file>