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notesSlides/notesSlide6.xml" ContentType="application/vnd.openxmlformats-officedocument.presentationml.notesSlide+xml"/>
  <Override PartName="/ppt/comments/comment3.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4.xml" ContentType="application/vnd.openxmlformats-officedocument.presentationml.comment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5.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10.xml" ContentType="application/vnd.openxmlformats-officedocument.presentationml.notesSlide+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308" r:id="rId3"/>
    <p:sldId id="305" r:id="rId4"/>
    <p:sldId id="294" r:id="rId5"/>
    <p:sldId id="311" r:id="rId6"/>
    <p:sldId id="279" r:id="rId7"/>
    <p:sldId id="300" r:id="rId8"/>
    <p:sldId id="327" r:id="rId9"/>
    <p:sldId id="281" r:id="rId10"/>
    <p:sldId id="282" r:id="rId11"/>
    <p:sldId id="313" r:id="rId12"/>
    <p:sldId id="299" r:id="rId13"/>
    <p:sldId id="309" r:id="rId14"/>
    <p:sldId id="326" r:id="rId15"/>
    <p:sldId id="315" r:id="rId16"/>
    <p:sldId id="316" r:id="rId17"/>
    <p:sldId id="306" r:id="rId18"/>
    <p:sldId id="322" r:id="rId19"/>
    <p:sldId id="298" r:id="rId20"/>
    <p:sldId id="317" r:id="rId21"/>
    <p:sldId id="32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eney, Kimberly (ACF)" initials="FK(" lastIdx="6" clrIdx="0">
    <p:extLst>
      <p:ext uri="{19B8F6BF-5375-455C-9EA6-DF929625EA0E}">
        <p15:presenceInfo xmlns:p15="http://schemas.microsoft.com/office/powerpoint/2012/main" userId="S-1-5-21-1747495209-1248221918-2216747781-154966" providerId="AD"/>
      </p:ext>
    </p:extLst>
  </p:cmAuthor>
  <p:cmAuthor id="2" name="Williams, Shena (ACF)" initials="WS(" lastIdx="6" clrIdx="1">
    <p:extLst>
      <p:ext uri="{19B8F6BF-5375-455C-9EA6-DF929625EA0E}">
        <p15:presenceInfo xmlns:p15="http://schemas.microsoft.com/office/powerpoint/2012/main" userId="S-1-5-21-1747495209-1248221918-2216747781-58232" providerId="AD"/>
      </p:ext>
    </p:extLst>
  </p:cmAuthor>
  <p:cmAuthor id="3" name="Pinero, Brian (ACF)" initials="PB(" lastIdx="2" clrIdx="2">
    <p:extLst>
      <p:ext uri="{19B8F6BF-5375-455C-9EA6-DF929625EA0E}">
        <p15:presenceInfo xmlns:p15="http://schemas.microsoft.com/office/powerpoint/2012/main" userId="S-1-5-21-1747495209-1248221918-2216747781-219638" providerId="AD"/>
      </p:ext>
    </p:extLst>
  </p:cmAuthor>
  <p:cmAuthor id="4" name="Tamra Jerue" initials="TJ" lastIdx="5" clrIdx="3">
    <p:extLst>
      <p:ext uri="{19B8F6BF-5375-455C-9EA6-DF929625EA0E}">
        <p15:presenceInfo xmlns:p15="http://schemas.microsoft.com/office/powerpoint/2012/main" userId="1799259ca1e7a48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12"/>
    <p:restoredTop sz="76596"/>
  </p:normalViewPr>
  <p:slideViewPr>
    <p:cSldViewPr snapToGrid="0" snapToObjects="1">
      <p:cViewPr varScale="1">
        <p:scale>
          <a:sx n="85" d="100"/>
          <a:sy n="85" d="100"/>
        </p:scale>
        <p:origin x="204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19T10:00:20.414" idx="1">
    <p:pos x="3610" y="2640"/>
    <p:text>Add full name of organization here</p:text>
    <p:extLst>
      <p:ext uri="{C676402C-5697-4E1C-873F-D02D1690AC5C}">
        <p15:threadingInfo xmlns:p15="http://schemas.microsoft.com/office/powerpoint/2012/main" timeZoneBias="240"/>
      </p:ext>
    </p:extLst>
  </p:cm>
  <p:cm authorId="2" dt="2020-05-19T15:06:39.363" idx="6">
    <p:pos x="10" y="10"/>
    <p:text>My overall comment is to have uniformed coloring of font throughout</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5-19T10:10:33.730" idx="6">
    <p:pos x="5366" y="1107"/>
    <p:text>I increased font size on this slide</p:text>
    <p:extLst>
      <p:ext uri="{C676402C-5697-4E1C-873F-D02D1690AC5C}">
        <p15:threadingInfo xmlns:p15="http://schemas.microsoft.com/office/powerpoint/2012/main" timeZoneBias="240"/>
      </p:ext>
    </p:extLst>
  </p:cm>
  <p:cm authorId="2" dt="2020-05-19T15:06:18.789" idx="5">
    <p:pos x="5366" y="1203"/>
    <p:text>I added spaces between bullets</p:text>
    <p:extLst>
      <p:ext uri="{C676402C-5697-4E1C-873F-D02D1690AC5C}">
        <p15:threadingInfo xmlns:p15="http://schemas.microsoft.com/office/powerpoint/2012/main" timeZoneBias="240">
          <p15:parentCm authorId="1"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05-19T14:51:01.951" idx="1">
    <p:pos x="4519" y="3551"/>
    <p:text>would like to have added "Provide culturally specific T/A" or something along that line.</p:text>
    <p:extLst>
      <p:ext uri="{C676402C-5697-4E1C-873F-D02D1690AC5C}">
        <p15:threadingInfo xmlns:p15="http://schemas.microsoft.com/office/powerpoint/2012/main" timeZoneBias="240"/>
      </p:ext>
    </p:extLst>
  </p:cm>
  <p:cm authorId="4" dt="2020-05-21T08:39:55.907" idx="1">
    <p:pos x="4519" y="3647"/>
    <p:text>I changed this last statement to reflect this and I appreciate the feedback since this is more accurate.</p:text>
    <p:extLst>
      <p:ext uri="{C676402C-5697-4E1C-873F-D02D1690AC5C}">
        <p15:threadingInfo xmlns:p15="http://schemas.microsoft.com/office/powerpoint/2012/main" timeZoneBias="480">
          <p15:parentCm authorId="2" idx="1"/>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5-19T10:09:03.029" idx="4">
    <p:pos x="5512" y="1041"/>
    <p:text>I increased font size on this slide</p:text>
    <p:extLst>
      <p:ext uri="{C676402C-5697-4E1C-873F-D02D1690AC5C}">
        <p15:threadingInfo xmlns:p15="http://schemas.microsoft.com/office/powerpoint/2012/main" timeZoneBias="240"/>
      </p:ext>
    </p:extLst>
  </p:cm>
  <p:cm authorId="2" dt="2020-05-19T14:52:48.635" idx="2">
    <p:pos x="5512" y="1137"/>
    <p:text>I added a space between the last bullet and the bullet above which decreased the font size</p:text>
    <p:extLst>
      <p:ext uri="{C676402C-5697-4E1C-873F-D02D1690AC5C}">
        <p15:threadingInfo xmlns:p15="http://schemas.microsoft.com/office/powerpoint/2012/main" timeZoneBias="240">
          <p15:parentCm authorId="1" idx="4"/>
        </p15:threadingInfo>
      </p:ext>
    </p:extLst>
  </p:cm>
  <p:cm authorId="4" dt="2020-05-21T08:40:12.958" idx="2">
    <p:pos x="5512" y="1233"/>
    <p:text>Thanks</p:text>
    <p:extLst>
      <p:ext uri="{C676402C-5697-4E1C-873F-D02D1690AC5C}">
        <p15:threadingInfo xmlns:p15="http://schemas.microsoft.com/office/powerpoint/2012/main" timeZoneBias="480">
          <p15:parentCm authorId="1" idx="4"/>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05-19T15:03:43.221" idx="3">
    <p:pos x="10" y="10"/>
    <p:text>Reformatted this slide</p:text>
    <p:extLst>
      <p:ext uri="{C676402C-5697-4E1C-873F-D02D1690AC5C}">
        <p15:threadingInfo xmlns:p15="http://schemas.microsoft.com/office/powerpoint/2012/main" timeZoneBias="240"/>
      </p:ext>
    </p:extLst>
  </p:cm>
  <p:cm authorId="4" dt="2020-05-21T08:40:33.185" idx="3">
    <p:pos x="10" y="106"/>
    <p:text>Thank you</p:text>
    <p:extLst>
      <p:ext uri="{C676402C-5697-4E1C-873F-D02D1690AC5C}">
        <p15:threadingInfo xmlns:p15="http://schemas.microsoft.com/office/powerpoint/2012/main" timeZoneBias="480">
          <p15:parentCm authorId="2" idx="3"/>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0-05-21T08:40:37.193" idx="4">
    <p:pos x="10" y="10"/>
    <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5-19T10:09:43.654" idx="5">
    <p:pos x="5434" y="970"/>
    <p:text>I increased font size on this slide</p:text>
    <p:extLst>
      <p:ext uri="{C676402C-5697-4E1C-873F-D02D1690AC5C}">
        <p15:threadingInfo xmlns:p15="http://schemas.microsoft.com/office/powerpoint/2012/main" timeZoneBias="240"/>
      </p:ext>
    </p:extLst>
  </p:cm>
  <p:cm authorId="2" dt="2020-05-19T15:05:23.775" idx="4">
    <p:pos x="5434" y="1066"/>
    <p:text>I added some spacing which decreased the font size</p:text>
    <p:extLst>
      <p:ext uri="{C676402C-5697-4E1C-873F-D02D1690AC5C}">
        <p15:threadingInfo xmlns:p15="http://schemas.microsoft.com/office/powerpoint/2012/main" timeZoneBias="240">
          <p15:parentCm authorId="1" idx="5"/>
        </p15:threadingInfo>
      </p:ext>
    </p:extLst>
  </p:cm>
  <p:cm authorId="4" dt="2020-05-21T08:41:00.846" idx="5">
    <p:pos x="5434" y="1162"/>
    <p:text>thank you</p:text>
    <p:extLst>
      <p:ext uri="{C676402C-5697-4E1C-873F-D02D1690AC5C}">
        <p15:threadingInfo xmlns:p15="http://schemas.microsoft.com/office/powerpoint/2012/main" timeZoneBias="480">
          <p15:parentCm authorId="1" idx="5"/>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20-05-19T15:30:34.101" idx="1">
    <p:pos x="5176" y="152"/>
    <p:text>Reformated to make the title clear</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5-19T10:08:10.874" idx="3">
    <p:pos x="389" y="1033"/>
    <p:text>Add bullet points on this slide</p:text>
    <p:extLst>
      <p:ext uri="{C676402C-5697-4E1C-873F-D02D1690AC5C}">
        <p15:threadingInfo xmlns:p15="http://schemas.microsoft.com/office/powerpoint/2012/main" timeZoneBias="240"/>
      </p:ext>
    </p:extLst>
  </p:cm>
  <p:cm authorId="3" dt="2020-05-19T15:31:32.596" idx="2">
    <p:pos x="389" y="1129"/>
    <p:text>I agree</p:text>
    <p:extLst>
      <p:ext uri="{C676402C-5697-4E1C-873F-D02D1690AC5C}">
        <p15:threadingInfo xmlns:p15="http://schemas.microsoft.com/office/powerpoint/2012/main" timeZoneBias="240">
          <p15:parentCm authorId="1" idx="3"/>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5-19T10:07:55.811" idx="2">
    <p:pos x="743" y="1107"/>
    <p:text>Correct spelling of "flyer" on both parts of slide</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932223-E98A-654E-95F3-52CDA5AB4E02}"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US"/>
        </a:p>
      </dgm:t>
    </dgm:pt>
    <dgm:pt modelId="{34A5D2B0-8863-2F47-94E7-DCC6483A61B4}">
      <dgm:prSet phldrT="[Text]"/>
      <dgm:spPr/>
      <dgm:t>
        <a:bodyPr/>
        <a:lstStyle/>
        <a:p>
          <a:r>
            <a:rPr lang="en-US" dirty="0"/>
            <a:t>Village</a:t>
          </a:r>
        </a:p>
        <a:p>
          <a:r>
            <a:rPr lang="en-US" dirty="0"/>
            <a:t>Written &amp; Unwritten</a:t>
          </a:r>
        </a:p>
      </dgm:t>
    </dgm:pt>
    <dgm:pt modelId="{DDB3D820-978C-234C-BE2F-60F5D37990FA}" type="parTrans" cxnId="{2FE77FCB-807C-CB4D-80BF-D846ECEF4E6E}">
      <dgm:prSet/>
      <dgm:spPr/>
      <dgm:t>
        <a:bodyPr/>
        <a:lstStyle/>
        <a:p>
          <a:endParaRPr lang="en-US"/>
        </a:p>
      </dgm:t>
    </dgm:pt>
    <dgm:pt modelId="{910676FC-BD1A-AB43-9AAF-3BDC97759489}" type="sibTrans" cxnId="{2FE77FCB-807C-CB4D-80BF-D846ECEF4E6E}">
      <dgm:prSet/>
      <dgm:spPr/>
      <dgm:t>
        <a:bodyPr/>
        <a:lstStyle/>
        <a:p>
          <a:endParaRPr lang="en-US"/>
        </a:p>
      </dgm:t>
    </dgm:pt>
    <dgm:pt modelId="{113CA29E-CFF1-CD46-9E16-4B83B7279BAD}">
      <dgm:prSet phldrT="[Text]" custT="1"/>
      <dgm:spPr/>
      <dgm:t>
        <a:bodyPr/>
        <a:lstStyle/>
        <a:p>
          <a:r>
            <a:rPr lang="en-US" sz="1800" dirty="0"/>
            <a:t>Federal United States</a:t>
          </a:r>
        </a:p>
      </dgm:t>
    </dgm:pt>
    <dgm:pt modelId="{B0CAC5F8-8EB9-2948-B659-CF49D8A62D34}" type="parTrans" cxnId="{91A81E36-6A8E-1A44-AF46-F75B3E1F38C0}">
      <dgm:prSet/>
      <dgm:spPr/>
      <dgm:t>
        <a:bodyPr/>
        <a:lstStyle/>
        <a:p>
          <a:endParaRPr lang="en-US"/>
        </a:p>
      </dgm:t>
    </dgm:pt>
    <dgm:pt modelId="{3B9112AA-9904-C84E-8704-8F8B96F0B282}" type="sibTrans" cxnId="{91A81E36-6A8E-1A44-AF46-F75B3E1F38C0}">
      <dgm:prSet/>
      <dgm:spPr/>
      <dgm:t>
        <a:bodyPr/>
        <a:lstStyle/>
        <a:p>
          <a:endParaRPr lang="en-US"/>
        </a:p>
      </dgm:t>
    </dgm:pt>
    <dgm:pt modelId="{C212CA29-782A-D642-8AA9-C3D4C11701E2}">
      <dgm:prSet phldrT="[Text]" custT="1"/>
      <dgm:spPr/>
      <dgm:t>
        <a:bodyPr/>
        <a:lstStyle/>
        <a:p>
          <a:r>
            <a:rPr lang="en-US" sz="1800" dirty="0"/>
            <a:t>State</a:t>
          </a:r>
        </a:p>
      </dgm:t>
    </dgm:pt>
    <dgm:pt modelId="{43914AA2-05C4-8142-95A6-5F58F58DDCB7}" type="parTrans" cxnId="{5B68E330-2BB8-984F-82F2-C6801CB44BF6}">
      <dgm:prSet/>
      <dgm:spPr/>
      <dgm:t>
        <a:bodyPr/>
        <a:lstStyle/>
        <a:p>
          <a:endParaRPr lang="en-US"/>
        </a:p>
      </dgm:t>
    </dgm:pt>
    <dgm:pt modelId="{F35DF97E-5110-B447-B6EE-85CDE4911489}" type="sibTrans" cxnId="{5B68E330-2BB8-984F-82F2-C6801CB44BF6}">
      <dgm:prSet/>
      <dgm:spPr/>
      <dgm:t>
        <a:bodyPr/>
        <a:lstStyle/>
        <a:p>
          <a:endParaRPr lang="en-US"/>
        </a:p>
      </dgm:t>
    </dgm:pt>
    <dgm:pt modelId="{B43545F9-53FF-5F47-BF39-96A25CF43FDB}">
      <dgm:prSet phldrT="[Text]" custT="1"/>
      <dgm:spPr/>
      <dgm:t>
        <a:bodyPr/>
        <a:lstStyle/>
        <a:p>
          <a:r>
            <a:rPr lang="en-US" sz="1800" dirty="0"/>
            <a:t>International</a:t>
          </a:r>
          <a:r>
            <a:rPr lang="en-US" sz="1200" dirty="0"/>
            <a:t> </a:t>
          </a:r>
        </a:p>
      </dgm:t>
    </dgm:pt>
    <dgm:pt modelId="{2E500B33-C81E-854D-AEF9-7B50088FF56D}" type="parTrans" cxnId="{10723344-DFCC-2C41-B067-0AF20256852E}">
      <dgm:prSet/>
      <dgm:spPr/>
      <dgm:t>
        <a:bodyPr/>
        <a:lstStyle/>
        <a:p>
          <a:endParaRPr lang="en-US"/>
        </a:p>
      </dgm:t>
    </dgm:pt>
    <dgm:pt modelId="{6E251E8E-76CC-3E42-81CA-22AB2B0D811F}" type="sibTrans" cxnId="{10723344-DFCC-2C41-B067-0AF20256852E}">
      <dgm:prSet/>
      <dgm:spPr/>
      <dgm:t>
        <a:bodyPr/>
        <a:lstStyle/>
        <a:p>
          <a:endParaRPr lang="en-US"/>
        </a:p>
      </dgm:t>
    </dgm:pt>
    <dgm:pt modelId="{CFF62096-BDB1-0B4B-BB51-0A6E77093595}" type="pres">
      <dgm:prSet presAssocID="{32932223-E98A-654E-95F3-52CDA5AB4E02}" presName="composite" presStyleCnt="0">
        <dgm:presLayoutVars>
          <dgm:chMax val="1"/>
          <dgm:dir/>
          <dgm:resizeHandles val="exact"/>
        </dgm:presLayoutVars>
      </dgm:prSet>
      <dgm:spPr/>
    </dgm:pt>
    <dgm:pt modelId="{E90AE4F6-55F0-874A-B7AA-B0FD578EC939}" type="pres">
      <dgm:prSet presAssocID="{32932223-E98A-654E-95F3-52CDA5AB4E02}" presName="radial" presStyleCnt="0">
        <dgm:presLayoutVars>
          <dgm:animLvl val="ctr"/>
        </dgm:presLayoutVars>
      </dgm:prSet>
      <dgm:spPr/>
    </dgm:pt>
    <dgm:pt modelId="{F34F604D-F81C-8742-BCEA-80ADC2B1F709}" type="pres">
      <dgm:prSet presAssocID="{34A5D2B0-8863-2F47-94E7-DCC6483A61B4}" presName="centerShape" presStyleLbl="vennNode1" presStyleIdx="0" presStyleCnt="4" custScaleX="124942" custLinFactNeighborX="-1352" custLinFactNeighborY="-4325"/>
      <dgm:spPr/>
    </dgm:pt>
    <dgm:pt modelId="{EA6A412D-4118-6349-8542-B7C08E695376}" type="pres">
      <dgm:prSet presAssocID="{113CA29E-CFF1-CD46-9E16-4B83B7279BAD}" presName="node" presStyleLbl="vennNode1" presStyleIdx="1" presStyleCnt="4" custScaleX="111762" custScaleY="110683">
        <dgm:presLayoutVars>
          <dgm:bulletEnabled val="1"/>
        </dgm:presLayoutVars>
      </dgm:prSet>
      <dgm:spPr/>
    </dgm:pt>
    <dgm:pt modelId="{94519EB2-9728-5C4E-89B5-47BB4032463F}" type="pres">
      <dgm:prSet presAssocID="{C212CA29-782A-D642-8AA9-C3D4C11701E2}" presName="node" presStyleLbl="vennNode1" presStyleIdx="2" presStyleCnt="4" custScaleX="93459" custScaleY="124179" custRadScaleRad="116449" custRadScaleInc="-30507">
        <dgm:presLayoutVars>
          <dgm:bulletEnabled val="1"/>
        </dgm:presLayoutVars>
      </dgm:prSet>
      <dgm:spPr/>
    </dgm:pt>
    <dgm:pt modelId="{8F9A893F-F3F7-DD48-8619-48DBE60D4B30}" type="pres">
      <dgm:prSet presAssocID="{B43545F9-53FF-5F47-BF39-96A25CF43FDB}" presName="node" presStyleLbl="vennNode1" presStyleIdx="3" presStyleCnt="4" custScaleX="128303" custScaleY="107975" custRadScaleRad="108565" custRadScaleInc="5123">
        <dgm:presLayoutVars>
          <dgm:bulletEnabled val="1"/>
        </dgm:presLayoutVars>
      </dgm:prSet>
      <dgm:spPr/>
    </dgm:pt>
  </dgm:ptLst>
  <dgm:cxnLst>
    <dgm:cxn modelId="{A0AE741A-3B22-0444-95D3-DC624B7E5C08}" type="presOf" srcId="{B43545F9-53FF-5F47-BF39-96A25CF43FDB}" destId="{8F9A893F-F3F7-DD48-8619-48DBE60D4B30}" srcOrd="0" destOrd="0" presId="urn:microsoft.com/office/officeart/2005/8/layout/radial3"/>
    <dgm:cxn modelId="{5B68E330-2BB8-984F-82F2-C6801CB44BF6}" srcId="{34A5D2B0-8863-2F47-94E7-DCC6483A61B4}" destId="{C212CA29-782A-D642-8AA9-C3D4C11701E2}" srcOrd="1" destOrd="0" parTransId="{43914AA2-05C4-8142-95A6-5F58F58DDCB7}" sibTransId="{F35DF97E-5110-B447-B6EE-85CDE4911489}"/>
    <dgm:cxn modelId="{91A81E36-6A8E-1A44-AF46-F75B3E1F38C0}" srcId="{34A5D2B0-8863-2F47-94E7-DCC6483A61B4}" destId="{113CA29E-CFF1-CD46-9E16-4B83B7279BAD}" srcOrd="0" destOrd="0" parTransId="{B0CAC5F8-8EB9-2948-B659-CF49D8A62D34}" sibTransId="{3B9112AA-9904-C84E-8704-8F8B96F0B282}"/>
    <dgm:cxn modelId="{10723344-DFCC-2C41-B067-0AF20256852E}" srcId="{34A5D2B0-8863-2F47-94E7-DCC6483A61B4}" destId="{B43545F9-53FF-5F47-BF39-96A25CF43FDB}" srcOrd="2" destOrd="0" parTransId="{2E500B33-C81E-854D-AEF9-7B50088FF56D}" sibTransId="{6E251E8E-76CC-3E42-81CA-22AB2B0D811F}"/>
    <dgm:cxn modelId="{078E8051-F53A-3F49-9F93-7E7C5EF12E36}" type="presOf" srcId="{113CA29E-CFF1-CD46-9E16-4B83B7279BAD}" destId="{EA6A412D-4118-6349-8542-B7C08E695376}" srcOrd="0" destOrd="0" presId="urn:microsoft.com/office/officeart/2005/8/layout/radial3"/>
    <dgm:cxn modelId="{6ECF2C6D-356E-BC48-9E90-CC3916521196}" type="presOf" srcId="{32932223-E98A-654E-95F3-52CDA5AB4E02}" destId="{CFF62096-BDB1-0B4B-BB51-0A6E77093595}" srcOrd="0" destOrd="0" presId="urn:microsoft.com/office/officeart/2005/8/layout/radial3"/>
    <dgm:cxn modelId="{2F489B6E-6996-E54A-9BFD-F0EAAE6B74B3}" type="presOf" srcId="{C212CA29-782A-D642-8AA9-C3D4C11701E2}" destId="{94519EB2-9728-5C4E-89B5-47BB4032463F}" srcOrd="0" destOrd="0" presId="urn:microsoft.com/office/officeart/2005/8/layout/radial3"/>
    <dgm:cxn modelId="{07D8D5AB-A2D8-B84C-A87C-10DC8479EFF1}" type="presOf" srcId="{34A5D2B0-8863-2F47-94E7-DCC6483A61B4}" destId="{F34F604D-F81C-8742-BCEA-80ADC2B1F709}" srcOrd="0" destOrd="0" presId="urn:microsoft.com/office/officeart/2005/8/layout/radial3"/>
    <dgm:cxn modelId="{2FE77FCB-807C-CB4D-80BF-D846ECEF4E6E}" srcId="{32932223-E98A-654E-95F3-52CDA5AB4E02}" destId="{34A5D2B0-8863-2F47-94E7-DCC6483A61B4}" srcOrd="0" destOrd="0" parTransId="{DDB3D820-978C-234C-BE2F-60F5D37990FA}" sibTransId="{910676FC-BD1A-AB43-9AAF-3BDC97759489}"/>
    <dgm:cxn modelId="{A3FB2E6C-8CB4-B540-AB9C-11AC16717FA0}" type="presParOf" srcId="{CFF62096-BDB1-0B4B-BB51-0A6E77093595}" destId="{E90AE4F6-55F0-874A-B7AA-B0FD578EC939}" srcOrd="0" destOrd="0" presId="urn:microsoft.com/office/officeart/2005/8/layout/radial3"/>
    <dgm:cxn modelId="{F22BA87C-64E7-6D41-A4C0-D735AF84D870}" type="presParOf" srcId="{E90AE4F6-55F0-874A-B7AA-B0FD578EC939}" destId="{F34F604D-F81C-8742-BCEA-80ADC2B1F709}" srcOrd="0" destOrd="0" presId="urn:microsoft.com/office/officeart/2005/8/layout/radial3"/>
    <dgm:cxn modelId="{3BD5CF40-5E34-7243-BCDD-6F779CA60A13}" type="presParOf" srcId="{E90AE4F6-55F0-874A-B7AA-B0FD578EC939}" destId="{EA6A412D-4118-6349-8542-B7C08E695376}" srcOrd="1" destOrd="0" presId="urn:microsoft.com/office/officeart/2005/8/layout/radial3"/>
    <dgm:cxn modelId="{3A8A524D-36D4-4442-B09F-0FCA8B501867}" type="presParOf" srcId="{E90AE4F6-55F0-874A-B7AA-B0FD578EC939}" destId="{94519EB2-9728-5C4E-89B5-47BB4032463F}" srcOrd="2" destOrd="0" presId="urn:microsoft.com/office/officeart/2005/8/layout/radial3"/>
    <dgm:cxn modelId="{90AF4E50-277E-AF44-9224-B368183D470E}" type="presParOf" srcId="{E90AE4F6-55F0-874A-B7AA-B0FD578EC939}" destId="{8F9A893F-F3F7-DD48-8619-48DBE60D4B30}"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773102-1821-DF4D-8506-2BF141A1643C}"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A6D3D708-225C-5443-9117-E462B59214D3}">
      <dgm:prSet phldrT="[Text]"/>
      <dgm:spPr/>
      <dgm:t>
        <a:bodyPr/>
        <a:lstStyle/>
        <a:p>
          <a:r>
            <a:rPr lang="en-US" dirty="0">
              <a:solidFill>
                <a:schemeClr val="accent6"/>
              </a:solidFill>
            </a:rPr>
            <a:t>Village of Emmonak</a:t>
          </a:r>
        </a:p>
      </dgm:t>
    </dgm:pt>
    <dgm:pt modelId="{E254A912-6629-2545-8751-E31347D7CBAF}" type="parTrans" cxnId="{B5A80442-E29F-394C-B6EE-BA8C90BBC7F0}">
      <dgm:prSet/>
      <dgm:spPr/>
      <dgm:t>
        <a:bodyPr/>
        <a:lstStyle/>
        <a:p>
          <a:endParaRPr lang="en-US"/>
        </a:p>
      </dgm:t>
    </dgm:pt>
    <dgm:pt modelId="{B3AFFDB7-A766-894F-92EE-2F30D4F26FC0}" type="sibTrans" cxnId="{B5A80442-E29F-394C-B6EE-BA8C90BBC7F0}">
      <dgm:prSet/>
      <dgm:spPr/>
      <dgm:t>
        <a:bodyPr/>
        <a:lstStyle/>
        <a:p>
          <a:endParaRPr lang="en-US"/>
        </a:p>
      </dgm:t>
    </dgm:pt>
    <dgm:pt modelId="{601684B7-DD84-DC4D-BEBE-3B9928C4335E}">
      <dgm:prSet phldrT="[Text]"/>
      <dgm:spPr/>
      <dgm:t>
        <a:bodyPr/>
        <a:lstStyle/>
        <a:p>
          <a:r>
            <a:rPr lang="en-US" dirty="0">
              <a:solidFill>
                <a:schemeClr val="accent6"/>
              </a:solidFill>
            </a:rPr>
            <a:t>Organized Village of Kake</a:t>
          </a:r>
        </a:p>
      </dgm:t>
    </dgm:pt>
    <dgm:pt modelId="{6E6B41B0-7778-C041-981F-3EC3A63950B6}" type="parTrans" cxnId="{FEB60450-27FD-8E44-9803-D4FA6AC07F50}">
      <dgm:prSet/>
      <dgm:spPr/>
      <dgm:t>
        <a:bodyPr/>
        <a:lstStyle/>
        <a:p>
          <a:endParaRPr lang="en-US"/>
        </a:p>
      </dgm:t>
    </dgm:pt>
    <dgm:pt modelId="{4AB75C54-9263-DC48-87DD-F2276C50AF6B}" type="sibTrans" cxnId="{FEB60450-27FD-8E44-9803-D4FA6AC07F50}">
      <dgm:prSet/>
      <dgm:spPr/>
      <dgm:t>
        <a:bodyPr/>
        <a:lstStyle/>
        <a:p>
          <a:endParaRPr lang="en-US"/>
        </a:p>
      </dgm:t>
    </dgm:pt>
    <dgm:pt modelId="{ED87E147-7193-8B4B-8046-8274442AA68F}">
      <dgm:prSet/>
      <dgm:spPr/>
      <dgm:t>
        <a:bodyPr/>
        <a:lstStyle/>
        <a:p>
          <a:r>
            <a:rPr lang="en-US" dirty="0">
              <a:solidFill>
                <a:schemeClr val="accent6"/>
              </a:solidFill>
            </a:rPr>
            <a:t>Village of Anvik</a:t>
          </a:r>
        </a:p>
      </dgm:t>
    </dgm:pt>
    <dgm:pt modelId="{F8581DC8-A0B7-BC47-92FD-E7F98ED90BCF}" type="parTrans" cxnId="{CD370B46-37F7-1D46-A5DF-077BC5BB0AE6}">
      <dgm:prSet/>
      <dgm:spPr/>
      <dgm:t>
        <a:bodyPr/>
        <a:lstStyle/>
        <a:p>
          <a:endParaRPr lang="en-US"/>
        </a:p>
      </dgm:t>
    </dgm:pt>
    <dgm:pt modelId="{D4A92977-EE45-BC47-8D38-48C27B12C426}" type="sibTrans" cxnId="{CD370B46-37F7-1D46-A5DF-077BC5BB0AE6}">
      <dgm:prSet/>
      <dgm:spPr/>
      <dgm:t>
        <a:bodyPr/>
        <a:lstStyle/>
        <a:p>
          <a:endParaRPr lang="en-US"/>
        </a:p>
      </dgm:t>
    </dgm:pt>
    <dgm:pt modelId="{E168F1C3-0233-E141-8C0C-BD8DB75D71D2}">
      <dgm:prSet/>
      <dgm:spPr/>
      <dgm:t>
        <a:bodyPr/>
        <a:lstStyle/>
        <a:p>
          <a:r>
            <a:rPr lang="en-US" dirty="0">
              <a:solidFill>
                <a:schemeClr val="accent6"/>
              </a:solidFill>
            </a:rPr>
            <a:t>Village Kotzebue / Nana Region</a:t>
          </a:r>
        </a:p>
      </dgm:t>
    </dgm:pt>
    <dgm:pt modelId="{558D89ED-EAD1-E54A-9AC3-C1A1B577CA74}" type="parTrans" cxnId="{8F0AD8F6-F994-4049-9BD3-333BC1B0F916}">
      <dgm:prSet/>
      <dgm:spPr/>
      <dgm:t>
        <a:bodyPr/>
        <a:lstStyle/>
        <a:p>
          <a:endParaRPr lang="en-US"/>
        </a:p>
      </dgm:t>
    </dgm:pt>
    <dgm:pt modelId="{21FD0A9B-FE4C-2940-BC23-595157239C66}" type="sibTrans" cxnId="{8F0AD8F6-F994-4049-9BD3-333BC1B0F916}">
      <dgm:prSet/>
      <dgm:spPr/>
      <dgm:t>
        <a:bodyPr/>
        <a:lstStyle/>
        <a:p>
          <a:endParaRPr lang="en-US"/>
        </a:p>
      </dgm:t>
    </dgm:pt>
    <dgm:pt modelId="{20692567-CA26-F14F-A5F6-F0200FE4471E}" type="pres">
      <dgm:prSet presAssocID="{80773102-1821-DF4D-8506-2BF141A1643C}" presName="cycle" presStyleCnt="0">
        <dgm:presLayoutVars>
          <dgm:dir/>
          <dgm:resizeHandles val="exact"/>
        </dgm:presLayoutVars>
      </dgm:prSet>
      <dgm:spPr/>
    </dgm:pt>
    <dgm:pt modelId="{F38F627E-427F-0642-9F44-C5A433A6A6EE}" type="pres">
      <dgm:prSet presAssocID="{A6D3D708-225C-5443-9117-E462B59214D3}" presName="dummy" presStyleCnt="0"/>
      <dgm:spPr/>
    </dgm:pt>
    <dgm:pt modelId="{C17AE725-AE73-BF49-93C7-E3DC0E460B23}" type="pres">
      <dgm:prSet presAssocID="{A6D3D708-225C-5443-9117-E462B59214D3}" presName="node" presStyleLbl="revTx" presStyleIdx="0" presStyleCnt="4">
        <dgm:presLayoutVars>
          <dgm:bulletEnabled val="1"/>
        </dgm:presLayoutVars>
      </dgm:prSet>
      <dgm:spPr/>
    </dgm:pt>
    <dgm:pt modelId="{09C85361-0911-D64E-879E-62639A06D5AA}" type="pres">
      <dgm:prSet presAssocID="{B3AFFDB7-A766-894F-92EE-2F30D4F26FC0}" presName="sibTrans" presStyleLbl="node1" presStyleIdx="0" presStyleCnt="4" custLinFactNeighborX="46" custLinFactNeighborY="-3419"/>
      <dgm:spPr/>
    </dgm:pt>
    <dgm:pt modelId="{25AA67B4-FF39-2046-8BBF-2597A7334C82}" type="pres">
      <dgm:prSet presAssocID="{601684B7-DD84-DC4D-BEBE-3B9928C4335E}" presName="dummy" presStyleCnt="0"/>
      <dgm:spPr/>
    </dgm:pt>
    <dgm:pt modelId="{17D36567-ECC4-BD4D-9A0C-C1550C45A759}" type="pres">
      <dgm:prSet presAssocID="{601684B7-DD84-DC4D-BEBE-3B9928C4335E}" presName="node" presStyleLbl="revTx" presStyleIdx="1" presStyleCnt="4" custScaleY="70457">
        <dgm:presLayoutVars>
          <dgm:bulletEnabled val="1"/>
        </dgm:presLayoutVars>
      </dgm:prSet>
      <dgm:spPr/>
    </dgm:pt>
    <dgm:pt modelId="{DD5A2536-7F7E-2D4B-90C9-D8A97DC68B79}" type="pres">
      <dgm:prSet presAssocID="{4AB75C54-9263-DC48-87DD-F2276C50AF6B}" presName="sibTrans" presStyleLbl="node1" presStyleIdx="1" presStyleCnt="4" custLinFactNeighborX="46" custLinFactNeighborY="-3419"/>
      <dgm:spPr/>
    </dgm:pt>
    <dgm:pt modelId="{AB441ACF-158A-2C42-94AF-58EA200C2C4F}" type="pres">
      <dgm:prSet presAssocID="{ED87E147-7193-8B4B-8046-8274442AA68F}" presName="dummy" presStyleCnt="0"/>
      <dgm:spPr/>
    </dgm:pt>
    <dgm:pt modelId="{48A58FF3-C1FA-9344-8239-7A0A85911044}" type="pres">
      <dgm:prSet presAssocID="{ED87E147-7193-8B4B-8046-8274442AA68F}" presName="node" presStyleLbl="revTx" presStyleIdx="2" presStyleCnt="4">
        <dgm:presLayoutVars>
          <dgm:bulletEnabled val="1"/>
        </dgm:presLayoutVars>
      </dgm:prSet>
      <dgm:spPr/>
    </dgm:pt>
    <dgm:pt modelId="{C6AF8675-6950-C242-876F-2792966A92EC}" type="pres">
      <dgm:prSet presAssocID="{D4A92977-EE45-BC47-8D38-48C27B12C426}" presName="sibTrans" presStyleLbl="node1" presStyleIdx="2" presStyleCnt="4"/>
      <dgm:spPr/>
    </dgm:pt>
    <dgm:pt modelId="{DA30CBE8-ACF0-DD4D-B0D2-290764F203FA}" type="pres">
      <dgm:prSet presAssocID="{E168F1C3-0233-E141-8C0C-BD8DB75D71D2}" presName="dummy" presStyleCnt="0"/>
      <dgm:spPr/>
    </dgm:pt>
    <dgm:pt modelId="{86D9DCB2-2CE5-7349-B312-AADC9E4A493A}" type="pres">
      <dgm:prSet presAssocID="{E168F1C3-0233-E141-8C0C-BD8DB75D71D2}" presName="node" presStyleLbl="revTx" presStyleIdx="3" presStyleCnt="4">
        <dgm:presLayoutVars>
          <dgm:bulletEnabled val="1"/>
        </dgm:presLayoutVars>
      </dgm:prSet>
      <dgm:spPr/>
    </dgm:pt>
    <dgm:pt modelId="{8E38B464-B252-2241-A1E1-DBD37D6C19E5}" type="pres">
      <dgm:prSet presAssocID="{21FD0A9B-FE4C-2940-BC23-595157239C66}" presName="sibTrans" presStyleLbl="node1" presStyleIdx="3" presStyleCnt="4"/>
      <dgm:spPr/>
    </dgm:pt>
  </dgm:ptLst>
  <dgm:cxnLst>
    <dgm:cxn modelId="{25DE520F-2352-7540-AF63-17BAC165DF4C}" type="presOf" srcId="{4AB75C54-9263-DC48-87DD-F2276C50AF6B}" destId="{DD5A2536-7F7E-2D4B-90C9-D8A97DC68B79}" srcOrd="0" destOrd="0" presId="urn:microsoft.com/office/officeart/2005/8/layout/cycle1"/>
    <dgm:cxn modelId="{3A849323-125A-884F-9A79-13169EB525AA}" type="presOf" srcId="{A6D3D708-225C-5443-9117-E462B59214D3}" destId="{C17AE725-AE73-BF49-93C7-E3DC0E460B23}" srcOrd="0" destOrd="0" presId="urn:microsoft.com/office/officeart/2005/8/layout/cycle1"/>
    <dgm:cxn modelId="{B5A80442-E29F-394C-B6EE-BA8C90BBC7F0}" srcId="{80773102-1821-DF4D-8506-2BF141A1643C}" destId="{A6D3D708-225C-5443-9117-E462B59214D3}" srcOrd="0" destOrd="0" parTransId="{E254A912-6629-2545-8751-E31347D7CBAF}" sibTransId="{B3AFFDB7-A766-894F-92EE-2F30D4F26FC0}"/>
    <dgm:cxn modelId="{CD370B46-37F7-1D46-A5DF-077BC5BB0AE6}" srcId="{80773102-1821-DF4D-8506-2BF141A1643C}" destId="{ED87E147-7193-8B4B-8046-8274442AA68F}" srcOrd="2" destOrd="0" parTransId="{F8581DC8-A0B7-BC47-92FD-E7F98ED90BCF}" sibTransId="{D4A92977-EE45-BC47-8D38-48C27B12C426}"/>
    <dgm:cxn modelId="{FEB60450-27FD-8E44-9803-D4FA6AC07F50}" srcId="{80773102-1821-DF4D-8506-2BF141A1643C}" destId="{601684B7-DD84-DC4D-BEBE-3B9928C4335E}" srcOrd="1" destOrd="0" parTransId="{6E6B41B0-7778-C041-981F-3EC3A63950B6}" sibTransId="{4AB75C54-9263-DC48-87DD-F2276C50AF6B}"/>
    <dgm:cxn modelId="{9DE75C55-E87A-4B42-AEA9-DA99058935D9}" type="presOf" srcId="{D4A92977-EE45-BC47-8D38-48C27B12C426}" destId="{C6AF8675-6950-C242-876F-2792966A92EC}" srcOrd="0" destOrd="0" presId="urn:microsoft.com/office/officeart/2005/8/layout/cycle1"/>
    <dgm:cxn modelId="{BA83FF81-1F68-B74B-B4A4-2D1800B57F10}" type="presOf" srcId="{601684B7-DD84-DC4D-BEBE-3B9928C4335E}" destId="{17D36567-ECC4-BD4D-9A0C-C1550C45A759}" srcOrd="0" destOrd="0" presId="urn:microsoft.com/office/officeart/2005/8/layout/cycle1"/>
    <dgm:cxn modelId="{FB77A1A7-56FE-EC40-9224-392F3E26230B}" type="presOf" srcId="{B3AFFDB7-A766-894F-92EE-2F30D4F26FC0}" destId="{09C85361-0911-D64E-879E-62639A06D5AA}" srcOrd="0" destOrd="0" presId="urn:microsoft.com/office/officeart/2005/8/layout/cycle1"/>
    <dgm:cxn modelId="{4BAD88BF-59CC-DD48-8CF5-03C38FDA1EA2}" type="presOf" srcId="{ED87E147-7193-8B4B-8046-8274442AA68F}" destId="{48A58FF3-C1FA-9344-8239-7A0A85911044}" srcOrd="0" destOrd="0" presId="urn:microsoft.com/office/officeart/2005/8/layout/cycle1"/>
    <dgm:cxn modelId="{25A8CEC6-2217-A446-9CDC-BC0F4BAEC6F9}" type="presOf" srcId="{80773102-1821-DF4D-8506-2BF141A1643C}" destId="{20692567-CA26-F14F-A5F6-F0200FE4471E}" srcOrd="0" destOrd="0" presId="urn:microsoft.com/office/officeart/2005/8/layout/cycle1"/>
    <dgm:cxn modelId="{544872D4-0E4C-9043-9B53-2336AD64DA05}" type="presOf" srcId="{E168F1C3-0233-E141-8C0C-BD8DB75D71D2}" destId="{86D9DCB2-2CE5-7349-B312-AADC9E4A493A}" srcOrd="0" destOrd="0" presId="urn:microsoft.com/office/officeart/2005/8/layout/cycle1"/>
    <dgm:cxn modelId="{EE1364DC-2C35-0248-9A98-1DF3617641D7}" type="presOf" srcId="{21FD0A9B-FE4C-2940-BC23-595157239C66}" destId="{8E38B464-B252-2241-A1E1-DBD37D6C19E5}" srcOrd="0" destOrd="0" presId="urn:microsoft.com/office/officeart/2005/8/layout/cycle1"/>
    <dgm:cxn modelId="{8F0AD8F6-F994-4049-9BD3-333BC1B0F916}" srcId="{80773102-1821-DF4D-8506-2BF141A1643C}" destId="{E168F1C3-0233-E141-8C0C-BD8DB75D71D2}" srcOrd="3" destOrd="0" parTransId="{558D89ED-EAD1-E54A-9AC3-C1A1B577CA74}" sibTransId="{21FD0A9B-FE4C-2940-BC23-595157239C66}"/>
    <dgm:cxn modelId="{0E71D5DC-12E7-834D-8607-37E3BD4B9B47}" type="presParOf" srcId="{20692567-CA26-F14F-A5F6-F0200FE4471E}" destId="{F38F627E-427F-0642-9F44-C5A433A6A6EE}" srcOrd="0" destOrd="0" presId="urn:microsoft.com/office/officeart/2005/8/layout/cycle1"/>
    <dgm:cxn modelId="{16A40C66-CA08-4045-9CBC-DE48832FD366}" type="presParOf" srcId="{20692567-CA26-F14F-A5F6-F0200FE4471E}" destId="{C17AE725-AE73-BF49-93C7-E3DC0E460B23}" srcOrd="1" destOrd="0" presId="urn:microsoft.com/office/officeart/2005/8/layout/cycle1"/>
    <dgm:cxn modelId="{4E4A4755-75DB-0840-863E-0D0B0E93C298}" type="presParOf" srcId="{20692567-CA26-F14F-A5F6-F0200FE4471E}" destId="{09C85361-0911-D64E-879E-62639A06D5AA}" srcOrd="2" destOrd="0" presId="urn:microsoft.com/office/officeart/2005/8/layout/cycle1"/>
    <dgm:cxn modelId="{B444B0CC-24D8-E648-9E2B-F0C6A47A3107}" type="presParOf" srcId="{20692567-CA26-F14F-A5F6-F0200FE4471E}" destId="{25AA67B4-FF39-2046-8BBF-2597A7334C82}" srcOrd="3" destOrd="0" presId="urn:microsoft.com/office/officeart/2005/8/layout/cycle1"/>
    <dgm:cxn modelId="{A9A64137-7D07-D041-897A-147E07D2D3D6}" type="presParOf" srcId="{20692567-CA26-F14F-A5F6-F0200FE4471E}" destId="{17D36567-ECC4-BD4D-9A0C-C1550C45A759}" srcOrd="4" destOrd="0" presId="urn:microsoft.com/office/officeart/2005/8/layout/cycle1"/>
    <dgm:cxn modelId="{E22B2F5A-672C-A347-9DE5-9F8C1C52DA7A}" type="presParOf" srcId="{20692567-CA26-F14F-A5F6-F0200FE4471E}" destId="{DD5A2536-7F7E-2D4B-90C9-D8A97DC68B79}" srcOrd="5" destOrd="0" presId="urn:microsoft.com/office/officeart/2005/8/layout/cycle1"/>
    <dgm:cxn modelId="{2FCA0CF4-5432-0946-A3AD-AEC5B802D35B}" type="presParOf" srcId="{20692567-CA26-F14F-A5F6-F0200FE4471E}" destId="{AB441ACF-158A-2C42-94AF-58EA200C2C4F}" srcOrd="6" destOrd="0" presId="urn:microsoft.com/office/officeart/2005/8/layout/cycle1"/>
    <dgm:cxn modelId="{9CFB38A2-BF36-CB4A-ACF4-E81DE014BF8D}" type="presParOf" srcId="{20692567-CA26-F14F-A5F6-F0200FE4471E}" destId="{48A58FF3-C1FA-9344-8239-7A0A85911044}" srcOrd="7" destOrd="0" presId="urn:microsoft.com/office/officeart/2005/8/layout/cycle1"/>
    <dgm:cxn modelId="{3210AE65-C53F-8E40-8751-50FFCC66EFD1}" type="presParOf" srcId="{20692567-CA26-F14F-A5F6-F0200FE4471E}" destId="{C6AF8675-6950-C242-876F-2792966A92EC}" srcOrd="8" destOrd="0" presId="urn:microsoft.com/office/officeart/2005/8/layout/cycle1"/>
    <dgm:cxn modelId="{351F964F-C85A-5846-8398-F7A2A33E8784}" type="presParOf" srcId="{20692567-CA26-F14F-A5F6-F0200FE4471E}" destId="{DA30CBE8-ACF0-DD4D-B0D2-290764F203FA}" srcOrd="9" destOrd="0" presId="urn:microsoft.com/office/officeart/2005/8/layout/cycle1"/>
    <dgm:cxn modelId="{1031DBF4-B870-584F-AA90-6E8845399014}" type="presParOf" srcId="{20692567-CA26-F14F-A5F6-F0200FE4471E}" destId="{86D9DCB2-2CE5-7349-B312-AADC9E4A493A}" srcOrd="10" destOrd="0" presId="urn:microsoft.com/office/officeart/2005/8/layout/cycle1"/>
    <dgm:cxn modelId="{769A8167-998A-EE44-A7F9-020A6601B12F}" type="presParOf" srcId="{20692567-CA26-F14F-A5F6-F0200FE4471E}" destId="{8E38B464-B252-2241-A1E1-DBD37D6C19E5}" srcOrd="11"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FBD51C-CCCE-4945-8079-E9DAEED437AE}"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D11F2EE2-D50B-444C-B255-DFC50B1B55C5}">
      <dgm:prSet/>
      <dgm:spPr/>
      <dgm:t>
        <a:bodyPr/>
        <a:lstStyle/>
        <a:p>
          <a:pPr rtl="0"/>
          <a:r>
            <a:rPr lang="en-US" i="1" baseline="0" dirty="0"/>
            <a:t>Voices of our people</a:t>
          </a:r>
          <a:endParaRPr lang="en-US" i="1" dirty="0"/>
        </a:p>
      </dgm:t>
    </dgm:pt>
    <dgm:pt modelId="{0D041F93-55ED-4A4F-A39A-5C9FF944E00B}" type="parTrans" cxnId="{86981625-3DF8-4E49-A9AD-6C5A5A9FECC4}">
      <dgm:prSet/>
      <dgm:spPr/>
      <dgm:t>
        <a:bodyPr/>
        <a:lstStyle/>
        <a:p>
          <a:endParaRPr lang="en-US"/>
        </a:p>
      </dgm:t>
    </dgm:pt>
    <dgm:pt modelId="{01FF24A2-C6FA-1945-A60D-2F484C894383}" type="sibTrans" cxnId="{86981625-3DF8-4E49-A9AD-6C5A5A9FECC4}">
      <dgm:prSet/>
      <dgm:spPr/>
      <dgm:t>
        <a:bodyPr/>
        <a:lstStyle/>
        <a:p>
          <a:endParaRPr lang="en-US"/>
        </a:p>
      </dgm:t>
    </dgm:pt>
    <dgm:pt modelId="{FF8B11AB-5159-B144-8BCC-DC0D80C7FEAA}">
      <dgm:prSet/>
      <dgm:spPr/>
      <dgm:t>
        <a:bodyPr/>
        <a:lstStyle/>
        <a:p>
          <a:r>
            <a:rPr lang="en-US" i="1" dirty="0"/>
            <a:t>Languages of our people</a:t>
          </a:r>
        </a:p>
      </dgm:t>
    </dgm:pt>
    <dgm:pt modelId="{F75E3857-2E7E-F24A-B688-7793BBE186CE}" type="parTrans" cxnId="{BF4C13E8-CA78-8147-8824-4C8E96C819A1}">
      <dgm:prSet/>
      <dgm:spPr/>
      <dgm:t>
        <a:bodyPr/>
        <a:lstStyle/>
        <a:p>
          <a:endParaRPr lang="en-US"/>
        </a:p>
      </dgm:t>
    </dgm:pt>
    <dgm:pt modelId="{440F086C-6815-1C48-9D8E-D2D2156A7AC8}" type="sibTrans" cxnId="{BF4C13E8-CA78-8147-8824-4C8E96C819A1}">
      <dgm:prSet/>
      <dgm:spPr/>
      <dgm:t>
        <a:bodyPr/>
        <a:lstStyle/>
        <a:p>
          <a:endParaRPr lang="en-US"/>
        </a:p>
      </dgm:t>
    </dgm:pt>
    <dgm:pt modelId="{A458FE0B-A478-A64B-A10A-6B564FB47B58}">
      <dgm:prSet/>
      <dgm:spPr/>
      <dgm:t>
        <a:bodyPr/>
        <a:lstStyle/>
        <a:p>
          <a:r>
            <a:rPr lang="en-US" i="1" dirty="0"/>
            <a:t>Teachings of our people</a:t>
          </a:r>
        </a:p>
      </dgm:t>
    </dgm:pt>
    <dgm:pt modelId="{CA955EBB-4500-7B45-8C4E-63C8C056D99D}" type="parTrans" cxnId="{29F6BD56-0F4E-A043-82B0-47745E3B943E}">
      <dgm:prSet/>
      <dgm:spPr/>
      <dgm:t>
        <a:bodyPr/>
        <a:lstStyle/>
        <a:p>
          <a:endParaRPr lang="en-US"/>
        </a:p>
      </dgm:t>
    </dgm:pt>
    <dgm:pt modelId="{5549E743-32EF-EA40-BF83-42B82DC8F819}" type="sibTrans" cxnId="{29F6BD56-0F4E-A043-82B0-47745E3B943E}">
      <dgm:prSet/>
      <dgm:spPr/>
      <dgm:t>
        <a:bodyPr/>
        <a:lstStyle/>
        <a:p>
          <a:endParaRPr lang="en-US"/>
        </a:p>
      </dgm:t>
    </dgm:pt>
    <dgm:pt modelId="{A31714BC-5345-C444-9AA8-3F8098266618}" type="pres">
      <dgm:prSet presAssocID="{DFFBD51C-CCCE-4945-8079-E9DAEED437AE}" presName="cycle" presStyleCnt="0">
        <dgm:presLayoutVars>
          <dgm:dir/>
          <dgm:resizeHandles val="exact"/>
        </dgm:presLayoutVars>
      </dgm:prSet>
      <dgm:spPr/>
    </dgm:pt>
    <dgm:pt modelId="{1555E8A4-59B9-E945-AF90-B6F243110665}" type="pres">
      <dgm:prSet presAssocID="{D11F2EE2-D50B-444C-B255-DFC50B1B55C5}" presName="node" presStyleLbl="node1" presStyleIdx="0" presStyleCnt="3">
        <dgm:presLayoutVars>
          <dgm:bulletEnabled val="1"/>
        </dgm:presLayoutVars>
      </dgm:prSet>
      <dgm:spPr/>
    </dgm:pt>
    <dgm:pt modelId="{C6F1D176-051B-D144-99C7-26A0B28191A3}" type="pres">
      <dgm:prSet presAssocID="{D11F2EE2-D50B-444C-B255-DFC50B1B55C5}" presName="spNode" presStyleCnt="0"/>
      <dgm:spPr/>
    </dgm:pt>
    <dgm:pt modelId="{E856577A-A573-DC4F-AA65-135EB99B3206}" type="pres">
      <dgm:prSet presAssocID="{01FF24A2-C6FA-1945-A60D-2F484C894383}" presName="sibTrans" presStyleLbl="sibTrans1D1" presStyleIdx="0" presStyleCnt="3"/>
      <dgm:spPr/>
    </dgm:pt>
    <dgm:pt modelId="{9A2B248D-505F-CF45-A874-1735AA2C8A34}" type="pres">
      <dgm:prSet presAssocID="{A458FE0B-A478-A64B-A10A-6B564FB47B58}" presName="node" presStyleLbl="node1" presStyleIdx="1" presStyleCnt="3">
        <dgm:presLayoutVars>
          <dgm:bulletEnabled val="1"/>
        </dgm:presLayoutVars>
      </dgm:prSet>
      <dgm:spPr/>
    </dgm:pt>
    <dgm:pt modelId="{A87C8278-C2E2-C346-8959-4478933BEE3E}" type="pres">
      <dgm:prSet presAssocID="{A458FE0B-A478-A64B-A10A-6B564FB47B58}" presName="spNode" presStyleCnt="0"/>
      <dgm:spPr/>
    </dgm:pt>
    <dgm:pt modelId="{EDC18ABE-C5F7-E540-BB9A-8C5963428D0D}" type="pres">
      <dgm:prSet presAssocID="{5549E743-32EF-EA40-BF83-42B82DC8F819}" presName="sibTrans" presStyleLbl="sibTrans1D1" presStyleIdx="1" presStyleCnt="3"/>
      <dgm:spPr/>
    </dgm:pt>
    <dgm:pt modelId="{A83564DE-C651-304B-80B4-E41BC4494BFF}" type="pres">
      <dgm:prSet presAssocID="{FF8B11AB-5159-B144-8BCC-DC0D80C7FEAA}" presName="node" presStyleLbl="node1" presStyleIdx="2" presStyleCnt="3">
        <dgm:presLayoutVars>
          <dgm:bulletEnabled val="1"/>
        </dgm:presLayoutVars>
      </dgm:prSet>
      <dgm:spPr/>
    </dgm:pt>
    <dgm:pt modelId="{E1471764-CF7C-6B4E-B22E-6B9410309583}" type="pres">
      <dgm:prSet presAssocID="{FF8B11AB-5159-B144-8BCC-DC0D80C7FEAA}" presName="spNode" presStyleCnt="0"/>
      <dgm:spPr/>
    </dgm:pt>
    <dgm:pt modelId="{37E0D772-C733-A04A-99FF-AE8FD2BE3D35}" type="pres">
      <dgm:prSet presAssocID="{440F086C-6815-1C48-9D8E-D2D2156A7AC8}" presName="sibTrans" presStyleLbl="sibTrans1D1" presStyleIdx="2" presStyleCnt="3"/>
      <dgm:spPr/>
    </dgm:pt>
  </dgm:ptLst>
  <dgm:cxnLst>
    <dgm:cxn modelId="{843FF30A-D949-7345-8D61-88F827682F38}" type="presOf" srcId="{5549E743-32EF-EA40-BF83-42B82DC8F819}" destId="{EDC18ABE-C5F7-E540-BB9A-8C5963428D0D}" srcOrd="0" destOrd="0" presId="urn:microsoft.com/office/officeart/2005/8/layout/cycle5"/>
    <dgm:cxn modelId="{86981625-3DF8-4E49-A9AD-6C5A5A9FECC4}" srcId="{DFFBD51C-CCCE-4945-8079-E9DAEED437AE}" destId="{D11F2EE2-D50B-444C-B255-DFC50B1B55C5}" srcOrd="0" destOrd="0" parTransId="{0D041F93-55ED-4A4F-A39A-5C9FF944E00B}" sibTransId="{01FF24A2-C6FA-1945-A60D-2F484C894383}"/>
    <dgm:cxn modelId="{FD332841-61F1-0948-8439-39918305B860}" type="presOf" srcId="{01FF24A2-C6FA-1945-A60D-2F484C894383}" destId="{E856577A-A573-DC4F-AA65-135EB99B3206}" srcOrd="0" destOrd="0" presId="urn:microsoft.com/office/officeart/2005/8/layout/cycle5"/>
    <dgm:cxn modelId="{3E857F47-4D88-C64D-AA88-B8BE95CC1AF0}" type="presOf" srcId="{DFFBD51C-CCCE-4945-8079-E9DAEED437AE}" destId="{A31714BC-5345-C444-9AA8-3F8098266618}" srcOrd="0" destOrd="0" presId="urn:microsoft.com/office/officeart/2005/8/layout/cycle5"/>
    <dgm:cxn modelId="{29F6BD56-0F4E-A043-82B0-47745E3B943E}" srcId="{DFFBD51C-CCCE-4945-8079-E9DAEED437AE}" destId="{A458FE0B-A478-A64B-A10A-6B564FB47B58}" srcOrd="1" destOrd="0" parTransId="{CA955EBB-4500-7B45-8C4E-63C8C056D99D}" sibTransId="{5549E743-32EF-EA40-BF83-42B82DC8F819}"/>
    <dgm:cxn modelId="{DC23CE61-A015-2642-847D-D5BB839861AF}" type="presOf" srcId="{440F086C-6815-1C48-9D8E-D2D2156A7AC8}" destId="{37E0D772-C733-A04A-99FF-AE8FD2BE3D35}" srcOrd="0" destOrd="0" presId="urn:microsoft.com/office/officeart/2005/8/layout/cycle5"/>
    <dgm:cxn modelId="{A7C8578D-B102-2F4E-93DC-4B869C9E5E86}" type="presOf" srcId="{D11F2EE2-D50B-444C-B255-DFC50B1B55C5}" destId="{1555E8A4-59B9-E945-AF90-B6F243110665}" srcOrd="0" destOrd="0" presId="urn:microsoft.com/office/officeart/2005/8/layout/cycle5"/>
    <dgm:cxn modelId="{DE906B91-3A5A-CC4F-BDBB-8ADE2F2C9FC1}" type="presOf" srcId="{FF8B11AB-5159-B144-8BCC-DC0D80C7FEAA}" destId="{A83564DE-C651-304B-80B4-E41BC4494BFF}" srcOrd="0" destOrd="0" presId="urn:microsoft.com/office/officeart/2005/8/layout/cycle5"/>
    <dgm:cxn modelId="{63A149C5-B887-C544-AE9E-0008D9744E0F}" type="presOf" srcId="{A458FE0B-A478-A64B-A10A-6B564FB47B58}" destId="{9A2B248D-505F-CF45-A874-1735AA2C8A34}" srcOrd="0" destOrd="0" presId="urn:microsoft.com/office/officeart/2005/8/layout/cycle5"/>
    <dgm:cxn modelId="{BF4C13E8-CA78-8147-8824-4C8E96C819A1}" srcId="{DFFBD51C-CCCE-4945-8079-E9DAEED437AE}" destId="{FF8B11AB-5159-B144-8BCC-DC0D80C7FEAA}" srcOrd="2" destOrd="0" parTransId="{F75E3857-2E7E-F24A-B688-7793BBE186CE}" sibTransId="{440F086C-6815-1C48-9D8E-D2D2156A7AC8}"/>
    <dgm:cxn modelId="{29B597B9-5662-A848-BE15-9CBB8CCB9DC8}" type="presParOf" srcId="{A31714BC-5345-C444-9AA8-3F8098266618}" destId="{1555E8A4-59B9-E945-AF90-B6F243110665}" srcOrd="0" destOrd="0" presId="urn:microsoft.com/office/officeart/2005/8/layout/cycle5"/>
    <dgm:cxn modelId="{2BD17C3C-2AFE-4343-9154-6A16D4B51F3C}" type="presParOf" srcId="{A31714BC-5345-C444-9AA8-3F8098266618}" destId="{C6F1D176-051B-D144-99C7-26A0B28191A3}" srcOrd="1" destOrd="0" presId="urn:microsoft.com/office/officeart/2005/8/layout/cycle5"/>
    <dgm:cxn modelId="{0AE7DAE8-FF21-C641-91A5-17BDA55584B9}" type="presParOf" srcId="{A31714BC-5345-C444-9AA8-3F8098266618}" destId="{E856577A-A573-DC4F-AA65-135EB99B3206}" srcOrd="2" destOrd="0" presId="urn:microsoft.com/office/officeart/2005/8/layout/cycle5"/>
    <dgm:cxn modelId="{003BCF0B-CC6F-CE49-A482-8E4A9EFC8F76}" type="presParOf" srcId="{A31714BC-5345-C444-9AA8-3F8098266618}" destId="{9A2B248D-505F-CF45-A874-1735AA2C8A34}" srcOrd="3" destOrd="0" presId="urn:microsoft.com/office/officeart/2005/8/layout/cycle5"/>
    <dgm:cxn modelId="{0F22B6D4-1079-734E-901C-D9F763EB8354}" type="presParOf" srcId="{A31714BC-5345-C444-9AA8-3F8098266618}" destId="{A87C8278-C2E2-C346-8959-4478933BEE3E}" srcOrd="4" destOrd="0" presId="urn:microsoft.com/office/officeart/2005/8/layout/cycle5"/>
    <dgm:cxn modelId="{E343CFB8-499E-8F4D-94B5-4D272474D341}" type="presParOf" srcId="{A31714BC-5345-C444-9AA8-3F8098266618}" destId="{EDC18ABE-C5F7-E540-BB9A-8C5963428D0D}" srcOrd="5" destOrd="0" presId="urn:microsoft.com/office/officeart/2005/8/layout/cycle5"/>
    <dgm:cxn modelId="{60C67805-9E4A-4743-961F-B92C4203A463}" type="presParOf" srcId="{A31714BC-5345-C444-9AA8-3F8098266618}" destId="{A83564DE-C651-304B-80B4-E41BC4494BFF}" srcOrd="6" destOrd="0" presId="urn:microsoft.com/office/officeart/2005/8/layout/cycle5"/>
    <dgm:cxn modelId="{08F2C7A7-57C7-2740-B6CA-EEA88587B669}" type="presParOf" srcId="{A31714BC-5345-C444-9AA8-3F8098266618}" destId="{E1471764-CF7C-6B4E-B22E-6B9410309583}" srcOrd="7" destOrd="0" presId="urn:microsoft.com/office/officeart/2005/8/layout/cycle5"/>
    <dgm:cxn modelId="{2D41808F-5260-DC41-885C-44AFA5C88E09}" type="presParOf" srcId="{A31714BC-5345-C444-9AA8-3F8098266618}" destId="{37E0D772-C733-A04A-99FF-AE8FD2BE3D35}"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F604D-F81C-8742-BCEA-80ADC2B1F709}">
      <dsp:nvSpPr>
        <dsp:cNvPr id="0" name=""/>
        <dsp:cNvSpPr/>
      </dsp:nvSpPr>
      <dsp:spPr>
        <a:xfrm>
          <a:off x="2502917" y="1146148"/>
          <a:ext cx="3549064" cy="2840569"/>
        </a:xfrm>
        <a:prstGeom prst="ellipse">
          <a:avLst/>
        </a:prstGeom>
        <a:gradFill rotWithShape="0">
          <a:gsLst>
            <a:gs pos="0">
              <a:schemeClr val="accent1">
                <a:alpha val="50000"/>
                <a:hueOff val="0"/>
                <a:satOff val="0"/>
                <a:lumOff val="0"/>
                <a:alphaOff val="0"/>
              </a:schemeClr>
            </a:gs>
            <a:gs pos="90000">
              <a:schemeClr val="accent1">
                <a:alpha val="50000"/>
                <a:hueOff val="0"/>
                <a:satOff val="0"/>
                <a:lumOff val="0"/>
                <a:alphaOff val="0"/>
                <a:shade val="100000"/>
              </a:schemeClr>
            </a:gs>
            <a:gs pos="100000">
              <a:schemeClr val="accent1">
                <a:alpha val="50000"/>
                <a:hueOff val="0"/>
                <a:satOff val="0"/>
                <a:lumOff val="0"/>
                <a:alphaOff val="0"/>
                <a:shade val="85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t>Village</a:t>
          </a:r>
        </a:p>
        <a:p>
          <a:pPr marL="0" lvl="0" indent="0" algn="ctr" defTabSz="1866900">
            <a:lnSpc>
              <a:spcPct val="90000"/>
            </a:lnSpc>
            <a:spcBef>
              <a:spcPct val="0"/>
            </a:spcBef>
            <a:spcAft>
              <a:spcPct val="35000"/>
            </a:spcAft>
            <a:buNone/>
          </a:pPr>
          <a:r>
            <a:rPr lang="en-US" sz="4200" kern="1200" dirty="0"/>
            <a:t>Written &amp; Unwritten</a:t>
          </a:r>
        </a:p>
      </dsp:txBody>
      <dsp:txXfrm>
        <a:off x="3022665" y="1562140"/>
        <a:ext cx="2509568" cy="2008585"/>
      </dsp:txXfrm>
    </dsp:sp>
    <dsp:sp modelId="{EA6A412D-4118-6349-8542-B7C08E695376}">
      <dsp:nvSpPr>
        <dsp:cNvPr id="0" name=""/>
        <dsp:cNvSpPr/>
      </dsp:nvSpPr>
      <dsp:spPr>
        <a:xfrm>
          <a:off x="3533751" y="92227"/>
          <a:ext cx="1587338" cy="1572013"/>
        </a:xfrm>
        <a:prstGeom prst="ellipse">
          <a:avLst/>
        </a:prstGeom>
        <a:gradFill rotWithShape="0">
          <a:gsLst>
            <a:gs pos="0">
              <a:schemeClr val="accent1">
                <a:alpha val="50000"/>
                <a:hueOff val="0"/>
                <a:satOff val="0"/>
                <a:lumOff val="0"/>
                <a:alphaOff val="0"/>
              </a:schemeClr>
            </a:gs>
            <a:gs pos="90000">
              <a:schemeClr val="accent1">
                <a:alpha val="50000"/>
                <a:hueOff val="0"/>
                <a:satOff val="0"/>
                <a:lumOff val="0"/>
                <a:alphaOff val="0"/>
                <a:shade val="100000"/>
              </a:schemeClr>
            </a:gs>
            <a:gs pos="100000">
              <a:schemeClr val="accent1">
                <a:alpha val="50000"/>
                <a:hueOff val="0"/>
                <a:satOff val="0"/>
                <a:lumOff val="0"/>
                <a:alphaOff val="0"/>
                <a:shade val="85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Federal United States</a:t>
          </a:r>
        </a:p>
      </dsp:txBody>
      <dsp:txXfrm>
        <a:off x="3766211" y="322443"/>
        <a:ext cx="1122418" cy="1111581"/>
      </dsp:txXfrm>
    </dsp:sp>
    <dsp:sp modelId="{94519EB2-9728-5C4E-89B5-47BB4032463F}">
      <dsp:nvSpPr>
        <dsp:cNvPr id="0" name=""/>
        <dsp:cNvSpPr/>
      </dsp:nvSpPr>
      <dsp:spPr>
        <a:xfrm>
          <a:off x="5801473" y="1596779"/>
          <a:ext cx="1327383" cy="1763695"/>
        </a:xfrm>
        <a:prstGeom prst="ellipse">
          <a:avLst/>
        </a:prstGeom>
        <a:gradFill rotWithShape="0">
          <a:gsLst>
            <a:gs pos="0">
              <a:schemeClr val="accent1">
                <a:alpha val="50000"/>
                <a:hueOff val="0"/>
                <a:satOff val="0"/>
                <a:lumOff val="0"/>
                <a:alphaOff val="0"/>
              </a:schemeClr>
            </a:gs>
            <a:gs pos="90000">
              <a:schemeClr val="accent1">
                <a:alpha val="50000"/>
                <a:hueOff val="0"/>
                <a:satOff val="0"/>
                <a:lumOff val="0"/>
                <a:alphaOff val="0"/>
                <a:shade val="100000"/>
              </a:schemeClr>
            </a:gs>
            <a:gs pos="100000">
              <a:schemeClr val="accent1">
                <a:alpha val="50000"/>
                <a:hueOff val="0"/>
                <a:satOff val="0"/>
                <a:lumOff val="0"/>
                <a:alphaOff val="0"/>
                <a:shade val="85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State</a:t>
          </a:r>
        </a:p>
      </dsp:txBody>
      <dsp:txXfrm>
        <a:off x="5995864" y="1855066"/>
        <a:ext cx="938601" cy="1247121"/>
      </dsp:txXfrm>
    </dsp:sp>
    <dsp:sp modelId="{8F9A893F-F3F7-DD48-8619-48DBE60D4B30}">
      <dsp:nvSpPr>
        <dsp:cNvPr id="0" name=""/>
        <dsp:cNvSpPr/>
      </dsp:nvSpPr>
      <dsp:spPr>
        <a:xfrm>
          <a:off x="1581306" y="2770842"/>
          <a:ext cx="1822267" cy="1533552"/>
        </a:xfrm>
        <a:prstGeom prst="ellipse">
          <a:avLst/>
        </a:prstGeom>
        <a:gradFill rotWithShape="0">
          <a:gsLst>
            <a:gs pos="0">
              <a:schemeClr val="accent1">
                <a:alpha val="50000"/>
                <a:hueOff val="0"/>
                <a:satOff val="0"/>
                <a:lumOff val="0"/>
                <a:alphaOff val="0"/>
              </a:schemeClr>
            </a:gs>
            <a:gs pos="90000">
              <a:schemeClr val="accent1">
                <a:alpha val="50000"/>
                <a:hueOff val="0"/>
                <a:satOff val="0"/>
                <a:lumOff val="0"/>
                <a:alphaOff val="0"/>
                <a:shade val="100000"/>
              </a:schemeClr>
            </a:gs>
            <a:gs pos="100000">
              <a:schemeClr val="accent1">
                <a:alpha val="50000"/>
                <a:hueOff val="0"/>
                <a:satOff val="0"/>
                <a:lumOff val="0"/>
                <a:alphaOff val="0"/>
                <a:shade val="85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International</a:t>
          </a:r>
          <a:r>
            <a:rPr lang="en-US" sz="1200" kern="1200" dirty="0"/>
            <a:t> </a:t>
          </a:r>
        </a:p>
      </dsp:txBody>
      <dsp:txXfrm>
        <a:off x="1848171" y="2995425"/>
        <a:ext cx="1288537" cy="10843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AE725-AE73-BF49-93C7-E3DC0E460B23}">
      <dsp:nvSpPr>
        <dsp:cNvPr id="0" name=""/>
        <dsp:cNvSpPr/>
      </dsp:nvSpPr>
      <dsp:spPr>
        <a:xfrm>
          <a:off x="2869344" y="85248"/>
          <a:ext cx="1361139" cy="136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solidFill>
            </a:rPr>
            <a:t>Village of Emmonak</a:t>
          </a:r>
        </a:p>
      </dsp:txBody>
      <dsp:txXfrm>
        <a:off x="2869344" y="85248"/>
        <a:ext cx="1361139" cy="1361139"/>
      </dsp:txXfrm>
    </dsp:sp>
    <dsp:sp modelId="{09C85361-0911-D64E-879E-62639A06D5AA}">
      <dsp:nvSpPr>
        <dsp:cNvPr id="0" name=""/>
        <dsp:cNvSpPr/>
      </dsp:nvSpPr>
      <dsp:spPr>
        <a:xfrm>
          <a:off x="475586" y="-131523"/>
          <a:ext cx="3842075" cy="3842075"/>
        </a:xfrm>
        <a:prstGeom prst="circularArrow">
          <a:avLst>
            <a:gd name="adj1" fmla="val 6908"/>
            <a:gd name="adj2" fmla="val 465848"/>
            <a:gd name="adj3" fmla="val 999870"/>
            <a:gd name="adj4" fmla="val 20586823"/>
            <a:gd name="adj5" fmla="val 8060"/>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7D36567-ECC4-BD4D-9A0C-C1550C45A759}">
      <dsp:nvSpPr>
        <dsp:cNvPr id="0" name=""/>
        <dsp:cNvSpPr/>
      </dsp:nvSpPr>
      <dsp:spPr>
        <a:xfrm>
          <a:off x="2869344" y="2596422"/>
          <a:ext cx="1361139" cy="9590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solidFill>
            </a:rPr>
            <a:t>Organized Village of Kake</a:t>
          </a:r>
        </a:p>
      </dsp:txBody>
      <dsp:txXfrm>
        <a:off x="2869344" y="2596422"/>
        <a:ext cx="1361139" cy="959018"/>
      </dsp:txXfrm>
    </dsp:sp>
    <dsp:sp modelId="{DD5A2536-7F7E-2D4B-90C9-D8A97DC68B79}">
      <dsp:nvSpPr>
        <dsp:cNvPr id="0" name=""/>
        <dsp:cNvSpPr/>
      </dsp:nvSpPr>
      <dsp:spPr>
        <a:xfrm>
          <a:off x="475586" y="-131523"/>
          <a:ext cx="3842075" cy="3842075"/>
        </a:xfrm>
        <a:prstGeom prst="circularArrow">
          <a:avLst>
            <a:gd name="adj1" fmla="val 6908"/>
            <a:gd name="adj2" fmla="val 465848"/>
            <a:gd name="adj3" fmla="val 5947330"/>
            <a:gd name="adj4" fmla="val 4386823"/>
            <a:gd name="adj5" fmla="val 8060"/>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48A58FF3-C1FA-9344-8239-7A0A85911044}">
      <dsp:nvSpPr>
        <dsp:cNvPr id="0" name=""/>
        <dsp:cNvSpPr/>
      </dsp:nvSpPr>
      <dsp:spPr>
        <a:xfrm>
          <a:off x="559230" y="2395362"/>
          <a:ext cx="1361139" cy="136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solidFill>
            </a:rPr>
            <a:t>Village of Anvik</a:t>
          </a:r>
        </a:p>
      </dsp:txBody>
      <dsp:txXfrm>
        <a:off x="559230" y="2395362"/>
        <a:ext cx="1361139" cy="1361139"/>
      </dsp:txXfrm>
    </dsp:sp>
    <dsp:sp modelId="{C6AF8675-6950-C242-876F-2792966A92EC}">
      <dsp:nvSpPr>
        <dsp:cNvPr id="0" name=""/>
        <dsp:cNvSpPr/>
      </dsp:nvSpPr>
      <dsp:spPr>
        <a:xfrm>
          <a:off x="473819" y="-162"/>
          <a:ext cx="3842075" cy="3842075"/>
        </a:xfrm>
        <a:prstGeom prst="circularArrow">
          <a:avLst>
            <a:gd name="adj1" fmla="val 6908"/>
            <a:gd name="adj2" fmla="val 465848"/>
            <a:gd name="adj3" fmla="val 11347330"/>
            <a:gd name="adj4" fmla="val 9786823"/>
            <a:gd name="adj5" fmla="val 8060"/>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6D9DCB2-2CE5-7349-B312-AADC9E4A493A}">
      <dsp:nvSpPr>
        <dsp:cNvPr id="0" name=""/>
        <dsp:cNvSpPr/>
      </dsp:nvSpPr>
      <dsp:spPr>
        <a:xfrm>
          <a:off x="559230" y="85248"/>
          <a:ext cx="1361139" cy="136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6"/>
              </a:solidFill>
            </a:rPr>
            <a:t>Village Kotzebue / Nana Region</a:t>
          </a:r>
        </a:p>
      </dsp:txBody>
      <dsp:txXfrm>
        <a:off x="559230" y="85248"/>
        <a:ext cx="1361139" cy="1361139"/>
      </dsp:txXfrm>
    </dsp:sp>
    <dsp:sp modelId="{8E38B464-B252-2241-A1E1-DBD37D6C19E5}">
      <dsp:nvSpPr>
        <dsp:cNvPr id="0" name=""/>
        <dsp:cNvSpPr/>
      </dsp:nvSpPr>
      <dsp:spPr>
        <a:xfrm>
          <a:off x="473819" y="-162"/>
          <a:ext cx="3842075" cy="3842075"/>
        </a:xfrm>
        <a:prstGeom prst="circularArrow">
          <a:avLst>
            <a:gd name="adj1" fmla="val 6908"/>
            <a:gd name="adj2" fmla="val 465848"/>
            <a:gd name="adj3" fmla="val 16747330"/>
            <a:gd name="adj4" fmla="val 15186823"/>
            <a:gd name="adj5" fmla="val 8060"/>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5E8A4-59B9-E945-AF90-B6F243110665}">
      <dsp:nvSpPr>
        <dsp:cNvPr id="0" name=""/>
        <dsp:cNvSpPr/>
      </dsp:nvSpPr>
      <dsp:spPr>
        <a:xfrm>
          <a:off x="3192800" y="1661"/>
          <a:ext cx="2021799" cy="1314169"/>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i="1" kern="1200" baseline="0" dirty="0"/>
            <a:t>Voices of our people</a:t>
          </a:r>
          <a:endParaRPr lang="en-US" sz="2700" i="1" kern="1200" dirty="0"/>
        </a:p>
      </dsp:txBody>
      <dsp:txXfrm>
        <a:off x="3256952" y="65813"/>
        <a:ext cx="1893495" cy="1185865"/>
      </dsp:txXfrm>
    </dsp:sp>
    <dsp:sp modelId="{E856577A-A573-DC4F-AA65-135EB99B3206}">
      <dsp:nvSpPr>
        <dsp:cNvPr id="0" name=""/>
        <dsp:cNvSpPr/>
      </dsp:nvSpPr>
      <dsp:spPr>
        <a:xfrm>
          <a:off x="2451762" y="658746"/>
          <a:ext cx="3503875" cy="3503875"/>
        </a:xfrm>
        <a:custGeom>
          <a:avLst/>
          <a:gdLst/>
          <a:ahLst/>
          <a:cxnLst/>
          <a:rect l="0" t="0" r="0" b="0"/>
          <a:pathLst>
            <a:path>
              <a:moveTo>
                <a:pt x="3033931" y="557877"/>
              </a:moveTo>
              <a:arcTo wR="1751937" hR="1751937" stAng="19022035" swAng="2301026"/>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A2B248D-505F-CF45-A874-1735AA2C8A34}">
      <dsp:nvSpPr>
        <dsp:cNvPr id="0" name=""/>
        <dsp:cNvSpPr/>
      </dsp:nvSpPr>
      <dsp:spPr>
        <a:xfrm>
          <a:off x="4710023" y="2629568"/>
          <a:ext cx="2021799" cy="1314169"/>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kern="1200" dirty="0"/>
            <a:t>Teachings of our people</a:t>
          </a:r>
        </a:p>
      </dsp:txBody>
      <dsp:txXfrm>
        <a:off x="4774175" y="2693720"/>
        <a:ext cx="1893495" cy="1185865"/>
      </dsp:txXfrm>
    </dsp:sp>
    <dsp:sp modelId="{EDC18ABE-C5F7-E540-BB9A-8C5963428D0D}">
      <dsp:nvSpPr>
        <dsp:cNvPr id="0" name=""/>
        <dsp:cNvSpPr/>
      </dsp:nvSpPr>
      <dsp:spPr>
        <a:xfrm>
          <a:off x="2451762" y="658746"/>
          <a:ext cx="3503875" cy="3503875"/>
        </a:xfrm>
        <a:custGeom>
          <a:avLst/>
          <a:gdLst/>
          <a:ahLst/>
          <a:cxnLst/>
          <a:rect l="0" t="0" r="0" b="0"/>
          <a:pathLst>
            <a:path>
              <a:moveTo>
                <a:pt x="2289098" y="3419494"/>
              </a:moveTo>
              <a:arcTo wR="1751937" hR="1751937" stAng="4328700" swAng="2142600"/>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83564DE-C651-304B-80B4-E41BC4494BFF}">
      <dsp:nvSpPr>
        <dsp:cNvPr id="0" name=""/>
        <dsp:cNvSpPr/>
      </dsp:nvSpPr>
      <dsp:spPr>
        <a:xfrm>
          <a:off x="1675577" y="2629568"/>
          <a:ext cx="2021799" cy="1314169"/>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i="1" kern="1200" dirty="0"/>
            <a:t>Languages of our people</a:t>
          </a:r>
        </a:p>
      </dsp:txBody>
      <dsp:txXfrm>
        <a:off x="1739729" y="2693720"/>
        <a:ext cx="1893495" cy="1185865"/>
      </dsp:txXfrm>
    </dsp:sp>
    <dsp:sp modelId="{37E0D772-C733-A04A-99FF-AE8FD2BE3D35}">
      <dsp:nvSpPr>
        <dsp:cNvPr id="0" name=""/>
        <dsp:cNvSpPr/>
      </dsp:nvSpPr>
      <dsp:spPr>
        <a:xfrm>
          <a:off x="2451762" y="658746"/>
          <a:ext cx="3503875" cy="3503875"/>
        </a:xfrm>
        <a:custGeom>
          <a:avLst/>
          <a:gdLst/>
          <a:ahLst/>
          <a:cxnLst/>
          <a:rect l="0" t="0" r="0" b="0"/>
          <a:pathLst>
            <a:path>
              <a:moveTo>
                <a:pt x="5681" y="1610957"/>
              </a:moveTo>
              <a:arcTo wR="1751937" hR="1751937" stAng="11076939" swAng="2301026"/>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F211D3-6611-344C-B65E-A208AD3D4986}" type="datetimeFigureOut">
              <a:rPr lang="en-US" smtClean="0"/>
              <a:t>7/23/20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612C10-D580-C946-82A6-FCC4A5C87F24}" type="slidenum">
              <a:rPr lang="en-US" smtClean="0"/>
              <a:t>‹#›</a:t>
            </a:fld>
            <a:endParaRPr lang="en-US" dirty="0"/>
          </a:p>
        </p:txBody>
      </p:sp>
    </p:spTree>
    <p:extLst>
      <p:ext uri="{BB962C8B-B14F-4D97-AF65-F5344CB8AC3E}">
        <p14:creationId xmlns:p14="http://schemas.microsoft.com/office/powerpoint/2010/main" val="4155549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D2CA0A-7CE3-B249-A533-E04D66B39595}" type="datetimeFigureOut">
              <a:rPr lang="en-US" smtClean="0"/>
              <a:t>7/23/20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B64EF5-98A5-AB49-AC01-4AF9000F32C4}" type="slidenum">
              <a:rPr lang="en-US" smtClean="0"/>
              <a:t>‹#›</a:t>
            </a:fld>
            <a:endParaRPr lang="en-US" dirty="0"/>
          </a:p>
        </p:txBody>
      </p:sp>
    </p:spTree>
    <p:extLst>
      <p:ext uri="{BB962C8B-B14F-4D97-AF65-F5344CB8AC3E}">
        <p14:creationId xmlns:p14="http://schemas.microsoft.com/office/powerpoint/2010/main" val="36956419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1</a:t>
            </a:fld>
            <a:endParaRPr lang="en-US" dirty="0"/>
          </a:p>
        </p:txBody>
      </p:sp>
    </p:spTree>
    <p:extLst>
      <p:ext uri="{BB962C8B-B14F-4D97-AF65-F5344CB8AC3E}">
        <p14:creationId xmlns:p14="http://schemas.microsoft.com/office/powerpoint/2010/main" val="175877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14</a:t>
            </a:fld>
            <a:endParaRPr lang="en-US" dirty="0"/>
          </a:p>
        </p:txBody>
      </p:sp>
    </p:spTree>
    <p:extLst>
      <p:ext uri="{BB962C8B-B14F-4D97-AF65-F5344CB8AC3E}">
        <p14:creationId xmlns:p14="http://schemas.microsoft.com/office/powerpoint/2010/main" val="691465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17</a:t>
            </a:fld>
            <a:endParaRPr lang="en-US" dirty="0"/>
          </a:p>
        </p:txBody>
      </p:sp>
    </p:spTree>
    <p:extLst>
      <p:ext uri="{BB962C8B-B14F-4D97-AF65-F5344CB8AC3E}">
        <p14:creationId xmlns:p14="http://schemas.microsoft.com/office/powerpoint/2010/main" val="177532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19</a:t>
            </a:fld>
            <a:endParaRPr lang="en-US" dirty="0"/>
          </a:p>
        </p:txBody>
      </p:sp>
    </p:spTree>
    <p:extLst>
      <p:ext uri="{BB962C8B-B14F-4D97-AF65-F5344CB8AC3E}">
        <p14:creationId xmlns:p14="http://schemas.microsoft.com/office/powerpoint/2010/main" val="1569700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20</a:t>
            </a:fld>
            <a:endParaRPr lang="en-US" dirty="0"/>
          </a:p>
        </p:txBody>
      </p:sp>
    </p:spTree>
    <p:extLst>
      <p:ext uri="{BB962C8B-B14F-4D97-AF65-F5344CB8AC3E}">
        <p14:creationId xmlns:p14="http://schemas.microsoft.com/office/powerpoint/2010/main" val="1354033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baseline="0" dirty="0"/>
              <a:t>…</a:t>
            </a:r>
            <a:r>
              <a:rPr lang="en-US" baseline="0" dirty="0"/>
              <a:t>.</a:t>
            </a:r>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21</a:t>
            </a:fld>
            <a:endParaRPr lang="en-US" dirty="0"/>
          </a:p>
        </p:txBody>
      </p:sp>
    </p:spTree>
    <p:extLst>
      <p:ext uri="{BB962C8B-B14F-4D97-AF65-F5344CB8AC3E}">
        <p14:creationId xmlns:p14="http://schemas.microsoft.com/office/powerpoint/2010/main" val="956532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2</a:t>
            </a:fld>
            <a:endParaRPr lang="en-US" dirty="0"/>
          </a:p>
        </p:txBody>
      </p:sp>
    </p:spTree>
    <p:extLst>
      <p:ext uri="{BB962C8B-B14F-4D97-AF65-F5344CB8AC3E}">
        <p14:creationId xmlns:p14="http://schemas.microsoft.com/office/powerpoint/2010/main" val="2041082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endParaRPr lang="en-US" sz="1200" dirty="0">
              <a:solidFill>
                <a:schemeClr val="accent6"/>
              </a:solidFill>
            </a:endParaRPr>
          </a:p>
        </p:txBody>
      </p:sp>
      <p:sp>
        <p:nvSpPr>
          <p:cNvPr id="4" name="Slide Number Placeholder 3"/>
          <p:cNvSpPr>
            <a:spLocks noGrp="1"/>
          </p:cNvSpPr>
          <p:nvPr>
            <p:ph type="sldNum" sz="quarter" idx="10"/>
          </p:nvPr>
        </p:nvSpPr>
        <p:spPr/>
        <p:txBody>
          <a:bodyPr/>
          <a:lstStyle/>
          <a:p>
            <a:fld id="{3BB64EF5-98A5-AB49-AC01-4AF9000F32C4}" type="slidenum">
              <a:rPr lang="en-US" smtClean="0"/>
              <a:t>3</a:t>
            </a:fld>
            <a:endParaRPr lang="en-US" dirty="0"/>
          </a:p>
        </p:txBody>
      </p:sp>
    </p:spTree>
    <p:extLst>
      <p:ext uri="{BB962C8B-B14F-4D97-AF65-F5344CB8AC3E}">
        <p14:creationId xmlns:p14="http://schemas.microsoft.com/office/powerpoint/2010/main" val="126572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r>
              <a:rPr lang="en-US" dirty="0"/>
              <a:t>In the next year through Sept. 30, 2018,</a:t>
            </a:r>
            <a:r>
              <a:rPr lang="en-US" baseline="0" dirty="0"/>
              <a:t> some of our activities include, but are not limited to:</a:t>
            </a:r>
          </a:p>
          <a:p>
            <a:pPr algn="l">
              <a:buFont typeface="Arial" charset="0"/>
              <a:buChar char="•"/>
            </a:pPr>
            <a:r>
              <a:rPr lang="en-US" sz="1200" dirty="0">
                <a:solidFill>
                  <a:schemeClr val="accent6"/>
                </a:solidFill>
              </a:rPr>
              <a:t>4 on site village engagement sessions </a:t>
            </a:r>
          </a:p>
          <a:p>
            <a:pPr algn="l">
              <a:buFont typeface="Arial" charset="0"/>
              <a:buChar char="•"/>
            </a:pPr>
            <a:r>
              <a:rPr lang="en-US" sz="1200" dirty="0">
                <a:solidFill>
                  <a:schemeClr val="accent6"/>
                </a:solidFill>
              </a:rPr>
              <a:t>3 Regional trainings</a:t>
            </a:r>
          </a:p>
          <a:p>
            <a:pPr algn="l">
              <a:buFont typeface="Arial" charset="0"/>
              <a:buChar char="•"/>
            </a:pPr>
            <a:r>
              <a:rPr lang="en-US" sz="1200" dirty="0">
                <a:solidFill>
                  <a:schemeClr val="accent6"/>
                </a:solidFill>
              </a:rPr>
              <a:t>Research roundtable</a:t>
            </a:r>
          </a:p>
          <a:p>
            <a:pPr algn="l">
              <a:buFont typeface="Arial" charset="0"/>
              <a:buChar char="•"/>
            </a:pPr>
            <a:r>
              <a:rPr lang="en-US" sz="1200" dirty="0">
                <a:solidFill>
                  <a:schemeClr val="accent6"/>
                </a:solidFill>
              </a:rPr>
              <a:t>Annual Unity Mtg. &amp; AFN </a:t>
            </a:r>
          </a:p>
          <a:p>
            <a:pPr algn="l">
              <a:buFont typeface="Arial" charset="0"/>
              <a:buChar char="•"/>
            </a:pPr>
            <a:r>
              <a:rPr lang="en-US" sz="1200" dirty="0">
                <a:solidFill>
                  <a:schemeClr val="accent6"/>
                </a:solidFill>
              </a:rPr>
              <a:t>NCAI 3x/year, incl. Hill Briefing</a:t>
            </a:r>
          </a:p>
          <a:p>
            <a:pPr algn="l">
              <a:buFont typeface="Arial" charset="0"/>
              <a:buChar char="•"/>
            </a:pPr>
            <a:r>
              <a:rPr lang="en-US" sz="1200" dirty="0">
                <a:solidFill>
                  <a:schemeClr val="accent6"/>
                </a:solidFill>
              </a:rPr>
              <a:t> Women Are Sacred June 2018 (pg. 44)</a:t>
            </a:r>
          </a:p>
          <a:p>
            <a:pPr algn="l">
              <a:buFont typeface="Arial" charset="0"/>
              <a:buChar char="•"/>
            </a:pPr>
            <a:r>
              <a:rPr lang="en-US" sz="1200" dirty="0">
                <a:solidFill>
                  <a:schemeClr val="accent6"/>
                </a:solidFill>
              </a:rPr>
              <a:t>Resource material development, incl. www.aknwrc.org</a:t>
            </a:r>
          </a:p>
        </p:txBody>
      </p:sp>
      <p:sp>
        <p:nvSpPr>
          <p:cNvPr id="4" name="Slide Number Placeholder 3"/>
          <p:cNvSpPr>
            <a:spLocks noGrp="1"/>
          </p:cNvSpPr>
          <p:nvPr>
            <p:ph type="sldNum" sz="quarter" idx="10"/>
          </p:nvPr>
        </p:nvSpPr>
        <p:spPr/>
        <p:txBody>
          <a:bodyPr/>
          <a:lstStyle/>
          <a:p>
            <a:fld id="{3BB64EF5-98A5-AB49-AC01-4AF9000F32C4}" type="slidenum">
              <a:rPr lang="en-US" smtClean="0"/>
              <a:t>4</a:t>
            </a:fld>
            <a:endParaRPr lang="en-US" dirty="0"/>
          </a:p>
        </p:txBody>
      </p:sp>
    </p:spTree>
    <p:extLst>
      <p:ext uri="{BB962C8B-B14F-4D97-AF65-F5344CB8AC3E}">
        <p14:creationId xmlns:p14="http://schemas.microsoft.com/office/powerpoint/2010/main" val="1958319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5</a:t>
            </a:fld>
            <a:endParaRPr lang="en-US" dirty="0"/>
          </a:p>
        </p:txBody>
      </p:sp>
    </p:spTree>
    <p:extLst>
      <p:ext uri="{BB962C8B-B14F-4D97-AF65-F5344CB8AC3E}">
        <p14:creationId xmlns:p14="http://schemas.microsoft.com/office/powerpoint/2010/main" val="137998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7</a:t>
            </a:fld>
            <a:endParaRPr lang="en-US" dirty="0"/>
          </a:p>
        </p:txBody>
      </p:sp>
    </p:spTree>
    <p:extLst>
      <p:ext uri="{BB962C8B-B14F-4D97-AF65-F5344CB8AC3E}">
        <p14:creationId xmlns:p14="http://schemas.microsoft.com/office/powerpoint/2010/main" val="386726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why this curriculum is indigenous. Examples are</a:t>
            </a:r>
            <a:r>
              <a:rPr lang="en-US" baseline="0" dirty="0"/>
              <a:t> on the slides to follow.</a:t>
            </a:r>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9</a:t>
            </a:fld>
            <a:endParaRPr lang="en-US" dirty="0"/>
          </a:p>
        </p:txBody>
      </p:sp>
    </p:spTree>
    <p:extLst>
      <p:ext uri="{BB962C8B-B14F-4D97-AF65-F5344CB8AC3E}">
        <p14:creationId xmlns:p14="http://schemas.microsoft.com/office/powerpoint/2010/main" val="239781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spc="0" dirty="0">
                <a:solidFill>
                  <a:schemeClr val="accent1"/>
                </a:solidFill>
              </a:rPr>
              <a:t>Time permitting</a:t>
            </a:r>
            <a:r>
              <a:rPr lang="en-US" sz="1200" spc="0" baseline="0" dirty="0">
                <a:solidFill>
                  <a:schemeClr val="accent1"/>
                </a:solidFill>
              </a:rPr>
              <a:t> - s</a:t>
            </a:r>
            <a:r>
              <a:rPr lang="en-US" sz="1200" spc="0" dirty="0">
                <a:solidFill>
                  <a:schemeClr val="accent1"/>
                </a:solidFill>
              </a:rPr>
              <a:t>hare videos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spc="0" dirty="0">
              <a:solidFill>
                <a:schemeClr val="accent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spc="0" dirty="0">
                <a:solidFill>
                  <a:schemeClr val="accent1"/>
                </a:solidFill>
              </a:rPr>
              <a:t>And other Alaska Natives on the agenda</a:t>
            </a:r>
          </a:p>
          <a:p>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10</a:t>
            </a:fld>
            <a:endParaRPr lang="en-US" dirty="0"/>
          </a:p>
        </p:txBody>
      </p:sp>
    </p:spTree>
    <p:extLst>
      <p:ext uri="{BB962C8B-B14F-4D97-AF65-F5344CB8AC3E}">
        <p14:creationId xmlns:p14="http://schemas.microsoft.com/office/powerpoint/2010/main" val="1939443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Deg Xinag</a:t>
            </a:r>
          </a:p>
          <a:p>
            <a:r>
              <a:rPr lang="en-US" dirty="0"/>
              <a:t>Deg</a:t>
            </a:r>
            <a:r>
              <a:rPr lang="en-US" baseline="0" dirty="0"/>
              <a:t> it’ an</a:t>
            </a:r>
          </a:p>
          <a:p>
            <a:r>
              <a:rPr lang="en-US" baseline="0" dirty="0"/>
              <a:t>Deg Xit’ an</a:t>
            </a:r>
            <a:endParaRPr lang="en-US" dirty="0"/>
          </a:p>
        </p:txBody>
      </p:sp>
      <p:sp>
        <p:nvSpPr>
          <p:cNvPr id="4" name="Slide Number Placeholder 3"/>
          <p:cNvSpPr>
            <a:spLocks noGrp="1"/>
          </p:cNvSpPr>
          <p:nvPr>
            <p:ph type="sldNum" sz="quarter" idx="10"/>
          </p:nvPr>
        </p:nvSpPr>
        <p:spPr/>
        <p:txBody>
          <a:bodyPr/>
          <a:lstStyle/>
          <a:p>
            <a:fld id="{3BB64EF5-98A5-AB49-AC01-4AF9000F32C4}" type="slidenum">
              <a:rPr lang="en-US" smtClean="0"/>
              <a:t>11</a:t>
            </a:fld>
            <a:endParaRPr lang="en-US" dirty="0"/>
          </a:p>
        </p:txBody>
      </p:sp>
    </p:spTree>
    <p:extLst>
      <p:ext uri="{BB962C8B-B14F-4D97-AF65-F5344CB8AC3E}">
        <p14:creationId xmlns:p14="http://schemas.microsoft.com/office/powerpoint/2010/main" val="119092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34D8DEE8-7A87-4E01-8ADE-4C49CDD43F74}" type="datetime1">
              <a:rPr lang="en-US" smtClean="0"/>
              <a:pPr/>
              <a:t>7/23/20</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hasCustomPrompt="1"/>
          </p:nvPr>
        </p:nvSpPr>
        <p:spPr>
          <a:xfrm>
            <a:off x="457200" y="2052960"/>
            <a:ext cx="6324600" cy="1828800"/>
          </a:xfrm>
        </p:spPr>
        <p:txBody>
          <a:bodyPr/>
          <a:lstStyle>
            <a:lvl1pPr algn="r">
              <a:defRPr sz="4200" spc="150" baseline="0"/>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8F9461-E3EB-40CD-B93F-E5CBBBD8E0BA}" type="datetimeFigureOut">
              <a:rPr lang="en-US" smtClean="0"/>
              <a:pPr/>
              <a:t>7/23/20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EA7543-9AAE-4E9F-B28C-4FCCFD07D4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578FA3-38AD-400D-A4D2-18E8EF129E5F}" type="datetime1">
              <a:rPr lang="en-US" smtClean="0"/>
              <a:pPr/>
              <a:t>7/23/20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7886C9C-DC18-4195-8FD5-A50AA931D41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pPr/>
              <a:t>7/23/20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886C9C-DC18-4195-8FD5-A50AA931D419}" type="slidenum">
              <a:rPr lang="en-US" smtClean="0"/>
              <a:pPr/>
              <a:t>‹#›</a:t>
            </a:fld>
            <a:endParaRPr lang="en-US" dirty="0"/>
          </a:p>
        </p:txBody>
      </p:sp>
      <p:sp>
        <p:nvSpPr>
          <p:cNvPr id="7" name="Title 6"/>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4A8BBF0-342D-409A-9C0A-B1B451E92883}" type="datetime1">
              <a:rPr lang="en-US" smtClean="0"/>
              <a:pPr/>
              <a:t>7/23/20</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algn="r"/>
            <a:fld id="{F7886C9C-DC18-4195-8FD5-A50AA931D419}" type="slidenum">
              <a:rPr lang="en-US" smtClean="0"/>
              <a:pPr algn="r"/>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hasCustomPrompt="1"/>
          </p:nvPr>
        </p:nvSpPr>
        <p:spPr>
          <a:xfrm>
            <a:off x="381000" y="2892277"/>
            <a:ext cx="6324600" cy="1645920"/>
          </a:xfrm>
        </p:spPr>
        <p:txBody>
          <a:bodyPr/>
          <a:lstStyle>
            <a:lvl1pPr algn="r">
              <a:defRPr sz="4200" spc="150" baseline="0"/>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5DA190-4BDC-4D39-B5BB-A14B3E8B1B3D}" type="datetime1">
              <a:rPr lang="en-US" smtClean="0"/>
              <a:pPr/>
              <a:t>7/23/20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dirty="0"/>
          </a:p>
        </p:txBody>
      </p:sp>
      <p:sp>
        <p:nvSpPr>
          <p:cNvPr id="8" name="Title 7"/>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1D52F2-9B11-4FC0-9217-7D20B3AC9849}" type="datetime1">
              <a:rPr lang="en-US" smtClean="0"/>
              <a:pPr/>
              <a:t>7/23/20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886C9C-DC18-4195-8FD5-A50AA931D419}" type="slidenum">
              <a:rPr lang="en-US" smtClean="0"/>
              <a:pPr/>
              <a:t>‹#›</a:t>
            </a:fld>
            <a:endParaRPr lang="en-US" dirty="0"/>
          </a:p>
        </p:txBody>
      </p:sp>
      <p:sp>
        <p:nvSpPr>
          <p:cNvPr id="10" name="Title 9"/>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F13737-8506-438E-ABC0-0BE7E06DCCA6}" type="datetime1">
              <a:rPr lang="en-US" smtClean="0"/>
              <a:pPr/>
              <a:t>7/23/20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886C9C-DC18-4195-8FD5-A50AA931D419}" type="slidenum">
              <a:rPr lang="en-US" smtClean="0"/>
              <a:pPr/>
              <a:t>‹#›</a:t>
            </a:fld>
            <a:endParaRPr lang="en-US" dirty="0"/>
          </a:p>
        </p:txBody>
      </p:sp>
      <p:sp>
        <p:nvSpPr>
          <p:cNvPr id="6" name="Title 5"/>
          <p:cNvSpPr>
            <a:spLocks noGrp="1"/>
          </p:cNvSpPr>
          <p:nvPr>
            <p:ph type="title" hasCustomPrompt="1"/>
          </p:nvPr>
        </p:nvSpPr>
        <p:spPr/>
        <p:txBody>
          <a:body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941D58AA-1C84-40C9-BFEE-631CCB17636C}" type="datetime1">
              <a:rPr lang="en-US" smtClean="0"/>
              <a:pPr/>
              <a:t>7/23/20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886C9C-DC18-4195-8FD5-A50AA931D41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6542C1-4E96-413B-B72E-6C4B39D85C9D}" type="datetime1">
              <a:rPr lang="en-US" smtClean="0"/>
              <a:pPr/>
              <a:t>7/23/20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F7886C9C-DC18-4195-8FD5-A50AA931D41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542AA2-D442-471A-9D69-80392E1E581D}" type="datetime1">
              <a:rPr lang="en-US" smtClean="0"/>
              <a:pPr/>
              <a:t>7/23/20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886C9C-DC18-4195-8FD5-A50AA931D419}" type="slidenum">
              <a:rPr lang="en-US" smtClean="0"/>
              <a:pPr/>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EC43563C-D9B3-4432-B336-144C997D6215}" type="datetime1">
              <a:rPr lang="en-US" smtClean="0"/>
              <a:pPr/>
              <a:t>7/23/20</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3200" kern="1200" cap="none"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Arial"/>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Arial"/>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Arial"/>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Arial"/>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Arial"/>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comments" Target="../comments/commen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mailto:Tami.jerue@aknwrc.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8.jpeg"/><Relationship Id="rId7" Type="http://schemas.openxmlformats.org/officeDocument/2006/relationships/diagramLayout" Target="../diagrams/layout2.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comments" Target="../comments/comment4.xml"/><Relationship Id="rId5" Type="http://schemas.openxmlformats.org/officeDocument/2006/relationships/image" Target="../media/image10.jpeg"/><Relationship Id="rId10" Type="http://schemas.microsoft.com/office/2007/relationships/diagramDrawing" Target="../diagrams/drawing2.xml"/><Relationship Id="rId4" Type="http://schemas.openxmlformats.org/officeDocument/2006/relationships/image" Target="../media/image9.jpe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6620" y="296715"/>
            <a:ext cx="8513272" cy="5078313"/>
          </a:xfrm>
          <a:prstGeom prst="rect">
            <a:avLst/>
          </a:prstGeom>
        </p:spPr>
        <p:txBody>
          <a:bodyPr wrap="square">
            <a:spAutoFit/>
          </a:bodyPr>
          <a:lstStyle/>
          <a:p>
            <a:pPr algn="ctr"/>
            <a:endParaRPr lang="en-US" sz="3600" dirty="0">
              <a:solidFill>
                <a:schemeClr val="tx2">
                  <a:lumMod val="50000"/>
                </a:schemeClr>
              </a:solidFill>
            </a:endParaRPr>
          </a:p>
          <a:p>
            <a:pPr algn="ctr"/>
            <a:r>
              <a:rPr lang="en-US" sz="3600" dirty="0">
                <a:solidFill>
                  <a:schemeClr val="accent6"/>
                </a:solidFill>
              </a:rPr>
              <a:t>Building our Capacity to Serve Alaska Native Survivors</a:t>
            </a:r>
          </a:p>
          <a:p>
            <a:pPr algn="ctr"/>
            <a:r>
              <a:rPr lang="en-US" sz="3600" dirty="0">
                <a:solidFill>
                  <a:schemeClr val="accent6"/>
                </a:solidFill>
              </a:rPr>
              <a:t>May 27, 2020</a:t>
            </a:r>
          </a:p>
          <a:p>
            <a:pPr algn="ctr"/>
            <a:r>
              <a:rPr lang="en-US" sz="3600" dirty="0">
                <a:solidFill>
                  <a:schemeClr val="accent6"/>
                </a:solidFill>
              </a:rPr>
              <a:t>Webinar</a:t>
            </a:r>
          </a:p>
          <a:p>
            <a:pPr algn="ctr"/>
            <a:br>
              <a:rPr lang="en-US" sz="3600" dirty="0">
                <a:solidFill>
                  <a:schemeClr val="accent6"/>
                </a:solidFill>
              </a:rPr>
            </a:br>
            <a:r>
              <a:rPr lang="en-US" sz="2400" dirty="0">
                <a:solidFill>
                  <a:schemeClr val="accent6"/>
                </a:solidFill>
              </a:rPr>
              <a:t>Tami Truett Jerue</a:t>
            </a:r>
          </a:p>
          <a:p>
            <a:pPr algn="ctr"/>
            <a:r>
              <a:rPr lang="en-US" sz="2400" dirty="0">
                <a:solidFill>
                  <a:schemeClr val="accent6"/>
                </a:solidFill>
              </a:rPr>
              <a:t>Executive Director </a:t>
            </a:r>
          </a:p>
          <a:p>
            <a:pPr algn="ctr"/>
            <a:endParaRPr lang="en-US" sz="2400" dirty="0">
              <a:solidFill>
                <a:schemeClr val="accent6"/>
              </a:solidFill>
            </a:endParaRPr>
          </a:p>
          <a:p>
            <a:endParaRPr lang="en-US" dirty="0"/>
          </a:p>
          <a:p>
            <a:endParaRPr lang="en-US" dirty="0"/>
          </a:p>
        </p:txBody>
      </p:sp>
      <p:sp>
        <p:nvSpPr>
          <p:cNvPr id="3" name="TextBox 2"/>
          <p:cNvSpPr txBox="1"/>
          <p:nvPr/>
        </p:nvSpPr>
        <p:spPr>
          <a:xfrm>
            <a:off x="7969510" y="3055157"/>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3324" y="2835871"/>
            <a:ext cx="2409372" cy="2068646"/>
          </a:xfrm>
          <a:prstGeom prst="rect">
            <a:avLst/>
          </a:prstGeom>
        </p:spPr>
      </p:pic>
    </p:spTree>
    <p:extLst>
      <p:ext uri="{BB962C8B-B14F-4D97-AF65-F5344CB8AC3E}">
        <p14:creationId xmlns:p14="http://schemas.microsoft.com/office/powerpoint/2010/main" val="3425851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17713" y="1843314"/>
            <a:ext cx="4645025" cy="1030512"/>
          </a:xfrm>
        </p:spPr>
        <p:txBody>
          <a:bodyPr>
            <a:noAutofit/>
          </a:bodyPr>
          <a:lstStyle/>
          <a:p>
            <a:r>
              <a:rPr lang="en-US" sz="1800" i="1" dirty="0">
                <a:solidFill>
                  <a:schemeClr val="accent6"/>
                </a:solidFill>
              </a:rPr>
              <a:t>Beginnings of Violence Against </a:t>
            </a:r>
          </a:p>
          <a:p>
            <a:r>
              <a:rPr lang="en-US" sz="1800" i="1" dirty="0">
                <a:solidFill>
                  <a:schemeClr val="accent6"/>
                </a:solidFill>
              </a:rPr>
              <a:t>Native Women</a:t>
            </a:r>
          </a:p>
          <a:p>
            <a:r>
              <a:rPr lang="en-US" sz="1800" dirty="0">
                <a:solidFill>
                  <a:schemeClr val="accent6"/>
                </a:solidFill>
              </a:rPr>
              <a:t>Shirley Moses, Tami Truett Jerue, Lynn Hootch</a:t>
            </a:r>
          </a:p>
        </p:txBody>
      </p:sp>
      <p:pic>
        <p:nvPicPr>
          <p:cNvPr id="13" name="Content Placeholder 12"/>
          <p:cNvPicPr>
            <a:picLocks noGrp="1" noChangeAspect="1"/>
          </p:cNvPicPr>
          <p:nvPr>
            <p:ph sz="half" idx="2"/>
          </p:nvPr>
        </p:nvPicPr>
        <p:blipFill>
          <a:blip r:embed="rId3" cstate="hqprint">
            <a:extLst>
              <a:ext uri="{28A0092B-C50C-407E-A947-70E740481C1C}">
                <a14:useLocalDpi xmlns:a14="http://schemas.microsoft.com/office/drawing/2010/main"/>
              </a:ext>
            </a:extLst>
          </a:blip>
          <a:srcRect/>
          <a:stretch>
            <a:fillRect/>
          </a:stretch>
        </p:blipFill>
        <p:spPr>
          <a:xfrm>
            <a:off x="469106" y="2873827"/>
            <a:ext cx="4040188" cy="3687763"/>
          </a:xfrm>
        </p:spPr>
      </p:pic>
      <p:sp>
        <p:nvSpPr>
          <p:cNvPr id="6" name="Text Placeholder 5"/>
          <p:cNvSpPr>
            <a:spLocks noGrp="1"/>
          </p:cNvSpPr>
          <p:nvPr>
            <p:ph type="body" sz="quarter" idx="3"/>
          </p:nvPr>
        </p:nvSpPr>
        <p:spPr>
          <a:xfrm>
            <a:off x="4862739" y="1722438"/>
            <a:ext cx="3824061" cy="1006248"/>
          </a:xfrm>
        </p:spPr>
        <p:txBody>
          <a:bodyPr>
            <a:normAutofit/>
          </a:bodyPr>
          <a:lstStyle/>
          <a:p>
            <a:r>
              <a:rPr lang="en-US" sz="2200" i="1" spc="0" dirty="0">
                <a:solidFill>
                  <a:schemeClr val="accent6"/>
                </a:solidFill>
              </a:rPr>
              <a:t>We Want Our Women to be Safe</a:t>
            </a:r>
          </a:p>
          <a:p>
            <a:r>
              <a:rPr lang="en-US" sz="2200" i="1" spc="0" dirty="0">
                <a:solidFill>
                  <a:schemeClr val="accent6"/>
                </a:solidFill>
              </a:rPr>
              <a:t>Joann Horn</a:t>
            </a:r>
          </a:p>
        </p:txBody>
      </p:sp>
      <p:pic>
        <p:nvPicPr>
          <p:cNvPr id="10" name="Content Placeholder 9" descr="JHorncloseup.jpg"/>
          <p:cNvPicPr>
            <a:picLocks noGrp="1" noChangeAspect="1"/>
          </p:cNvPicPr>
          <p:nvPr>
            <p:ph sz="quarter" idx="4"/>
          </p:nvPr>
        </p:nvPicPr>
        <p:blipFill>
          <a:blip r:embed="rId4" cstate="hqprint">
            <a:extLst>
              <a:ext uri="{28A0092B-C50C-407E-A947-70E740481C1C}">
                <a14:useLocalDpi xmlns:a14="http://schemas.microsoft.com/office/drawing/2010/main"/>
              </a:ext>
            </a:extLst>
          </a:blip>
          <a:srcRect l="-47393" r="-47393"/>
          <a:stretch>
            <a:fillRect/>
          </a:stretch>
        </p:blipFill>
        <p:spPr>
          <a:xfrm>
            <a:off x="4862739" y="2873828"/>
            <a:ext cx="4041775" cy="3687763"/>
          </a:xfrm>
        </p:spPr>
      </p:pic>
      <p:sp>
        <p:nvSpPr>
          <p:cNvPr id="3" name="Title 2"/>
          <p:cNvSpPr>
            <a:spLocks noGrp="1"/>
          </p:cNvSpPr>
          <p:nvPr>
            <p:ph type="title"/>
          </p:nvPr>
        </p:nvSpPr>
        <p:spPr/>
        <p:txBody>
          <a:bodyPr/>
          <a:lstStyle/>
          <a:p>
            <a:r>
              <a:rPr lang="en-US" dirty="0"/>
              <a:t>In Our Own Voices Videos</a:t>
            </a:r>
          </a:p>
        </p:txBody>
      </p:sp>
    </p:spTree>
    <p:extLst>
      <p:ext uri="{BB962C8B-B14F-4D97-AF65-F5344CB8AC3E}">
        <p14:creationId xmlns:p14="http://schemas.microsoft.com/office/powerpoint/2010/main" val="1368271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 Our Own Languages</a:t>
            </a:r>
          </a:p>
        </p:txBody>
      </p:sp>
      <p:pic>
        <p:nvPicPr>
          <p:cNvPr id="4" name="Picture 3" descr="Macintosh HD:Users:tcheam:Dropbox:Dropbox (NIWRC):NIWRC-ILRC Shared:Anvik May 2015:Anvik Day 1:Anvik-header.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6437" y="2152534"/>
            <a:ext cx="5486400" cy="1645920"/>
          </a:xfrm>
          <a:prstGeom prst="rect">
            <a:avLst/>
          </a:prstGeom>
          <a:noFill/>
          <a:ln>
            <a:noFill/>
          </a:ln>
          <a:extLst>
            <a:ext uri="{FAA26D3D-D897-4be2-8F04-BA451C77F1D7}">
              <ma14:placeholderFlag xmlns="" xmlns:ma14="http://schemas.microsoft.com/office/mac/drawingml/2011/main"/>
            </a:ext>
          </a:extLst>
        </p:spPr>
      </p:pic>
      <p:sp>
        <p:nvSpPr>
          <p:cNvPr id="2" name="TextBox 1"/>
          <p:cNvSpPr txBox="1"/>
          <p:nvPr/>
        </p:nvSpPr>
        <p:spPr>
          <a:xfrm>
            <a:off x="4479636" y="5022273"/>
            <a:ext cx="184666" cy="369332"/>
          </a:xfrm>
          <a:prstGeom prst="rect">
            <a:avLst/>
          </a:prstGeom>
          <a:noFill/>
        </p:spPr>
        <p:txBody>
          <a:bodyPr wrap="none" rtlCol="0">
            <a:spAutoFit/>
          </a:bodyPr>
          <a:lstStyle/>
          <a:p>
            <a:endParaRPr lang="en-US" dirty="0"/>
          </a:p>
        </p:txBody>
      </p:sp>
      <p:pic>
        <p:nvPicPr>
          <p:cNvPr id="5" name="Picture 4" descr="Kake banner hea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1012" y="4228338"/>
            <a:ext cx="5486400" cy="1892701"/>
          </a:xfrm>
          <a:prstGeom prst="rect">
            <a:avLst/>
          </a:prstGeom>
        </p:spPr>
      </p:pic>
    </p:spTree>
    <p:extLst>
      <p:ext uri="{BB962C8B-B14F-4D97-AF65-F5344CB8AC3E}">
        <p14:creationId xmlns:p14="http://schemas.microsoft.com/office/powerpoint/2010/main" val="57735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719436"/>
          </a:xfrm>
        </p:spPr>
        <p:txBody>
          <a:bodyPr>
            <a:normAutofit fontScale="70000" lnSpcReduction="20000"/>
          </a:bodyPr>
          <a:lstStyle/>
          <a:p>
            <a:pPr lvl="1"/>
            <a:r>
              <a:rPr lang="en-US" sz="2300" dirty="0">
                <a:solidFill>
                  <a:srgbClr val="000000"/>
                </a:solidFill>
              </a:rPr>
              <a:t>Contacts for individuals/tribes/organizations interested in information and materials, list serves</a:t>
            </a:r>
          </a:p>
          <a:p>
            <a:pPr lvl="1"/>
            <a:endParaRPr lang="en-US" sz="2300" dirty="0">
              <a:solidFill>
                <a:srgbClr val="000000"/>
              </a:solidFill>
            </a:endParaRPr>
          </a:p>
          <a:p>
            <a:pPr lvl="1"/>
            <a:r>
              <a:rPr lang="en-US" sz="2300" dirty="0">
                <a:solidFill>
                  <a:srgbClr val="000000"/>
                </a:solidFill>
              </a:rPr>
              <a:t>Online and social media connections</a:t>
            </a:r>
          </a:p>
          <a:p>
            <a:pPr lvl="1"/>
            <a:endParaRPr lang="en-US" sz="2300" dirty="0">
              <a:solidFill>
                <a:srgbClr val="000000"/>
              </a:solidFill>
            </a:endParaRPr>
          </a:p>
          <a:p>
            <a:pPr lvl="1"/>
            <a:r>
              <a:rPr lang="en-US" sz="2300" dirty="0">
                <a:solidFill>
                  <a:srgbClr val="000000"/>
                </a:solidFill>
              </a:rPr>
              <a:t>Informational mailers</a:t>
            </a:r>
          </a:p>
          <a:p>
            <a:pPr lvl="1"/>
            <a:endParaRPr lang="en-US" sz="2300" dirty="0">
              <a:solidFill>
                <a:srgbClr val="000000"/>
              </a:solidFill>
            </a:endParaRPr>
          </a:p>
          <a:p>
            <a:pPr lvl="1"/>
            <a:r>
              <a:rPr lang="en-US" sz="2300" dirty="0">
                <a:solidFill>
                  <a:srgbClr val="000000"/>
                </a:solidFill>
              </a:rPr>
              <a:t>Media relations</a:t>
            </a:r>
          </a:p>
          <a:p>
            <a:pPr lvl="1"/>
            <a:endParaRPr lang="en-US" sz="2300" dirty="0">
              <a:solidFill>
                <a:srgbClr val="000000"/>
              </a:solidFill>
            </a:endParaRPr>
          </a:p>
          <a:p>
            <a:pPr lvl="1"/>
            <a:r>
              <a:rPr lang="en-US" sz="2300" dirty="0">
                <a:solidFill>
                  <a:srgbClr val="000000"/>
                </a:solidFill>
              </a:rPr>
              <a:t>Program Website—”Virtual”  Distribution Center:</a:t>
            </a:r>
          </a:p>
          <a:p>
            <a:pPr lvl="2"/>
            <a:r>
              <a:rPr lang="en-US" sz="2300" dirty="0">
                <a:solidFill>
                  <a:srgbClr val="000000"/>
                </a:solidFill>
              </a:rPr>
              <a:t>News announcements</a:t>
            </a:r>
          </a:p>
          <a:p>
            <a:pPr lvl="2"/>
            <a:r>
              <a:rPr lang="en-US" sz="2300" dirty="0">
                <a:solidFill>
                  <a:srgbClr val="000000"/>
                </a:solidFill>
              </a:rPr>
              <a:t>Articles</a:t>
            </a:r>
          </a:p>
          <a:p>
            <a:pPr lvl="2"/>
            <a:r>
              <a:rPr lang="en-US" sz="2300" dirty="0">
                <a:solidFill>
                  <a:srgbClr val="000000"/>
                </a:solidFill>
              </a:rPr>
              <a:t>Tools—Posters, fact sheets, bumper stickers, etc.</a:t>
            </a:r>
          </a:p>
          <a:p>
            <a:pPr lvl="2"/>
            <a:r>
              <a:rPr lang="en-US" sz="2300" dirty="0">
                <a:solidFill>
                  <a:srgbClr val="000000"/>
                </a:solidFill>
              </a:rPr>
              <a:t>Updates</a:t>
            </a:r>
          </a:p>
          <a:p>
            <a:pPr lvl="2"/>
            <a:r>
              <a:rPr lang="en-US" sz="2300" dirty="0">
                <a:solidFill>
                  <a:srgbClr val="000000"/>
                </a:solidFill>
              </a:rPr>
              <a:t>Resource materials</a:t>
            </a:r>
          </a:p>
          <a:p>
            <a:pPr lvl="2"/>
            <a:r>
              <a:rPr lang="en-US" sz="2300" dirty="0">
                <a:solidFill>
                  <a:srgbClr val="000000"/>
                </a:solidFill>
              </a:rPr>
              <a:t>Mail jump drives to communities without adequate internet</a:t>
            </a:r>
          </a:p>
          <a:p>
            <a:pPr lvl="1"/>
            <a:endParaRPr lang="en-US" sz="2300" dirty="0">
              <a:solidFill>
                <a:srgbClr val="000000"/>
              </a:solidFill>
            </a:endParaRPr>
          </a:p>
          <a:p>
            <a:pPr lvl="1"/>
            <a:r>
              <a:rPr lang="en-US" sz="2300" dirty="0">
                <a:solidFill>
                  <a:srgbClr val="000000"/>
                </a:solidFill>
              </a:rPr>
              <a:t>Webinars—live  and recorded/archived</a:t>
            </a:r>
          </a:p>
          <a:p>
            <a:endParaRPr lang="en-US" dirty="0"/>
          </a:p>
        </p:txBody>
      </p:sp>
      <p:sp>
        <p:nvSpPr>
          <p:cNvPr id="3" name="Title 2"/>
          <p:cNvSpPr>
            <a:spLocks noGrp="1"/>
          </p:cNvSpPr>
          <p:nvPr>
            <p:ph type="title"/>
          </p:nvPr>
        </p:nvSpPr>
        <p:spPr/>
        <p:txBody>
          <a:bodyPr/>
          <a:lstStyle/>
          <a:p>
            <a:r>
              <a:rPr lang="en-US" dirty="0"/>
              <a:t>Public Awareness &amp; Resource Development</a:t>
            </a:r>
          </a:p>
        </p:txBody>
      </p:sp>
    </p:spTree>
    <p:extLst>
      <p:ext uri="{BB962C8B-B14F-4D97-AF65-F5344CB8AC3E}">
        <p14:creationId xmlns:p14="http://schemas.microsoft.com/office/powerpoint/2010/main" val="24085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84929"/>
          </a:xfrm>
        </p:spPr>
        <p:txBody>
          <a:bodyPr>
            <a:normAutofit fontScale="92500" lnSpcReduction="10000"/>
          </a:bodyPr>
          <a:lstStyle/>
          <a:p>
            <a:r>
              <a:rPr lang="en-US" sz="2800" dirty="0">
                <a:solidFill>
                  <a:schemeClr val="accent6"/>
                </a:solidFill>
              </a:rPr>
              <a:t>Create an Alaska Native Video Curriculum on domestic violence that is indigenous to Alaska Natives, not the lower forty-eight or other peoples.</a:t>
            </a:r>
          </a:p>
          <a:p>
            <a:r>
              <a:rPr lang="en-US" sz="2800" dirty="0">
                <a:solidFill>
                  <a:schemeClr val="accent6"/>
                </a:solidFill>
              </a:rPr>
              <a:t>Community Engagement - Based on our collective knowledge of our villages, experience of domestic violence, and our experiences as Alaska Native women. </a:t>
            </a:r>
          </a:p>
          <a:p>
            <a:r>
              <a:rPr lang="en-US" sz="2800" dirty="0">
                <a:solidFill>
                  <a:schemeClr val="accent6"/>
                </a:solidFill>
              </a:rPr>
              <a:t>Indigenous process of increasing the self-reliance of villages, given the reality that most villages lack resources to address the current epidemic of domestic violence and violence against Native women.</a:t>
            </a:r>
          </a:p>
          <a:p>
            <a:endParaRPr lang="en-US" dirty="0"/>
          </a:p>
        </p:txBody>
      </p:sp>
      <p:sp>
        <p:nvSpPr>
          <p:cNvPr id="3" name="Title 2"/>
          <p:cNvSpPr>
            <a:spLocks noGrp="1"/>
          </p:cNvSpPr>
          <p:nvPr>
            <p:ph type="title"/>
          </p:nvPr>
        </p:nvSpPr>
        <p:spPr/>
        <p:txBody>
          <a:bodyPr>
            <a:normAutofit fontScale="90000"/>
          </a:bodyPr>
          <a:lstStyle/>
          <a:p>
            <a:r>
              <a:rPr lang="en-US" sz="3000" dirty="0"/>
              <a:t>Resource Development Example</a:t>
            </a:r>
            <a:br>
              <a:rPr lang="en-US" sz="3000" dirty="0"/>
            </a:br>
            <a:r>
              <a:rPr lang="en-US" sz="3000" dirty="0"/>
              <a:t>Development of an Alaska Native Domestic Violence Video </a:t>
            </a:r>
            <a:r>
              <a:rPr lang="en-US" dirty="0"/>
              <a:t>Curriculum</a:t>
            </a:r>
          </a:p>
        </p:txBody>
      </p:sp>
    </p:spTree>
    <p:extLst>
      <p:ext uri="{BB962C8B-B14F-4D97-AF65-F5344CB8AC3E}">
        <p14:creationId xmlns:p14="http://schemas.microsoft.com/office/powerpoint/2010/main" val="176050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Public Awareness &amp; Resource Development </a:t>
            </a:r>
            <a:br>
              <a:rPr lang="en-US" dirty="0"/>
            </a:br>
            <a:endParaRPr lang="en-US" dirty="0"/>
          </a:p>
        </p:txBody>
      </p:sp>
      <p:sp>
        <p:nvSpPr>
          <p:cNvPr id="15" name="Rectangle 11"/>
          <p:cNvSpPr>
            <a:spLocks noChangeArrowheads="1"/>
          </p:cNvSpPr>
          <p:nvPr/>
        </p:nvSpPr>
        <p:spPr bwMode="auto">
          <a:xfrm flipV="1">
            <a:off x="381000" y="-45721"/>
            <a:ext cx="83812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15"/>
          <p:cNvSpPr>
            <a:spLocks noChangeArrowheads="1"/>
          </p:cNvSpPr>
          <p:nvPr/>
        </p:nvSpPr>
        <p:spPr bwMode="auto">
          <a:xfrm flipV="1">
            <a:off x="473393" y="4815636"/>
            <a:ext cx="8094900" cy="68693"/>
          </a:xfrm>
          <a:prstGeom prst="rect">
            <a:avLst/>
          </a:prstGeom>
          <a:solidFill>
            <a:srgbClr val="CC99C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 name="Rectangle 12"/>
          <p:cNvSpPr>
            <a:spLocks noChangeArrowheads="1"/>
          </p:cNvSpPr>
          <p:nvPr/>
        </p:nvSpPr>
        <p:spPr bwMode="auto">
          <a:xfrm>
            <a:off x="381000" y="1545599"/>
            <a:ext cx="838126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x-none" altLang="x-none" b="0" i="0" u="none" strike="noStrike" cap="none" normalizeH="0" baseline="0">
                <a:ln>
                  <a:noFill/>
                </a:ln>
                <a:solidFill>
                  <a:srgbClr val="000000"/>
                </a:solidFill>
                <a:effectLst/>
                <a:latin typeface="Arial" charset="0"/>
              </a:rPr>
              <a:t>Collection </a:t>
            </a:r>
            <a:r>
              <a:rPr kumimoji="0" lang="x-none" altLang="x-none" b="0" i="0" u="none" strike="noStrike" cap="none" normalizeH="0" baseline="0" dirty="0">
                <a:ln>
                  <a:noFill/>
                </a:ln>
                <a:solidFill>
                  <a:srgbClr val="000000"/>
                </a:solidFill>
                <a:effectLst/>
                <a:latin typeface="Arial" charset="0"/>
              </a:rPr>
              <a:t>and development of resource materials specific to </a:t>
            </a:r>
            <a:r>
              <a:rPr kumimoji="0" lang="x-none" altLang="x-none" b="0" i="0" u="none" strike="noStrike" cap="none" normalizeH="0" baseline="0">
                <a:ln>
                  <a:noFill/>
                </a:ln>
                <a:solidFill>
                  <a:srgbClr val="000000"/>
                </a:solidFill>
                <a:effectLst/>
                <a:latin typeface="Arial" charset="0"/>
              </a:rPr>
              <a:t>Alaska Natives</a:t>
            </a:r>
            <a:endParaRPr kumimoji="0" lang="en-US" altLang="x-none" b="0" i="0" u="none" strike="noStrike" cap="none" normalizeH="0" baseline="0" dirty="0">
              <a:ln>
                <a:noFill/>
              </a:ln>
              <a:solidFill>
                <a:srgbClr val="000000"/>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x-none" altLang="x-none" b="0" i="0" u="none" strike="noStrike" cap="none" normalizeH="0" baseline="0" dirty="0">
              <a:ln>
                <a:noFill/>
              </a:ln>
              <a:solidFill>
                <a:srgbClr val="000000"/>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x-none" altLang="x-none" b="0" i="0" u="none" strike="noStrike" cap="none" normalizeH="0" baseline="0">
                <a:ln>
                  <a:noFill/>
                </a:ln>
                <a:solidFill>
                  <a:srgbClr val="000000"/>
                </a:solidFill>
                <a:effectLst/>
                <a:latin typeface="Arial" charset="0"/>
              </a:rPr>
              <a:t>toolkits</a:t>
            </a:r>
            <a:r>
              <a:rPr kumimoji="0" lang="x-none" altLang="x-none" b="0" i="0" u="none" strike="noStrike" cap="none" normalizeH="0" baseline="0" dirty="0">
                <a:ln>
                  <a:noFill/>
                </a:ln>
                <a:solidFill>
                  <a:srgbClr val="000000"/>
                </a:solidFill>
                <a:effectLst/>
                <a:latin typeface="Arial" charset="0"/>
              </a:rPr>
              <a:t>, factsheets, PowerPoints, AKNWRC video </a:t>
            </a:r>
            <a:r>
              <a:rPr kumimoji="0" lang="x-none" altLang="x-none" b="0" i="0" u="none" strike="noStrike" cap="none" normalizeH="0" baseline="0">
                <a:ln>
                  <a:noFill/>
                </a:ln>
                <a:solidFill>
                  <a:srgbClr val="000000"/>
                </a:solidFill>
                <a:effectLst/>
                <a:latin typeface="Arial" charset="0"/>
              </a:rPr>
              <a:t>curriculum </a:t>
            </a:r>
            <a:r>
              <a:rPr kumimoji="0" lang="en-US" altLang="x-none" b="0" i="0" u="none" strike="noStrike" cap="none" normalizeH="0" baseline="0" dirty="0">
                <a:ln>
                  <a:noFill/>
                </a:ln>
                <a:solidFill>
                  <a:srgbClr val="000000"/>
                </a:solidFill>
                <a:effectLst/>
                <a:latin typeface="Arial" charset="0"/>
              </a:rPr>
              <a:t>   </a:t>
            </a:r>
            <a:r>
              <a:rPr kumimoji="0" lang="x-none" altLang="x-none" b="0" i="0" u="none" strike="noStrike" cap="none" normalizeH="0" baseline="0">
                <a:ln>
                  <a:noFill/>
                </a:ln>
                <a:solidFill>
                  <a:srgbClr val="000000"/>
                </a:solidFill>
                <a:effectLst/>
                <a:latin typeface="Arial" charset="0"/>
              </a:rPr>
              <a:t>referenced earlier</a:t>
            </a:r>
            <a:endParaRPr kumimoji="0" lang="en-US" altLang="x-none" b="0" i="0" u="none" strike="noStrike" cap="none" normalizeH="0" baseline="0" dirty="0">
              <a:ln>
                <a:noFill/>
              </a:ln>
              <a:solidFill>
                <a:srgbClr val="000000"/>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x-none" altLang="x-none" b="0" i="0" u="none" strike="noStrike" cap="none" normalizeH="0" baseline="0" dirty="0">
              <a:ln>
                <a:noFill/>
              </a:ln>
              <a:solidFill>
                <a:srgbClr val="000000"/>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x-none" altLang="x-none" b="0" i="0" u="none" strike="noStrike" cap="none" normalizeH="0" baseline="0">
                <a:ln>
                  <a:noFill/>
                </a:ln>
                <a:solidFill>
                  <a:srgbClr val="000000"/>
                </a:solidFill>
                <a:effectLst/>
                <a:latin typeface="Arial" charset="0"/>
              </a:rPr>
              <a:t>E-Publications</a:t>
            </a:r>
            <a:r>
              <a:rPr kumimoji="0" lang="x-none" altLang="x-none" b="0" i="0" u="none" strike="noStrike" cap="none" normalizeH="0" baseline="0" dirty="0">
                <a:ln>
                  <a:noFill/>
                </a:ln>
                <a:solidFill>
                  <a:srgbClr val="000000"/>
                </a:solidFill>
                <a:effectLst/>
                <a:latin typeface="Arial" charset="0"/>
              </a:rPr>
              <a:t>– newsletter about interests, interventions</a:t>
            </a:r>
            <a:r>
              <a:rPr kumimoji="0" lang="x-none" altLang="x-none" b="0" i="0" u="none" strike="noStrike" cap="none" normalizeH="0" baseline="0">
                <a:ln>
                  <a:noFill/>
                </a:ln>
                <a:solidFill>
                  <a:srgbClr val="000000"/>
                </a:solidFill>
                <a:effectLst/>
                <a:latin typeface="Arial" charset="0"/>
              </a:rPr>
              <a:t>, preventions</a:t>
            </a:r>
            <a:endParaRPr kumimoji="0" lang="en-US" altLang="x-none" b="0" i="0" u="none" strike="noStrike" cap="none" normalizeH="0" baseline="0" dirty="0">
              <a:ln>
                <a:noFill/>
              </a:ln>
              <a:solidFill>
                <a:srgbClr val="000000"/>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x-none" altLang="x-none" b="0" i="0" u="none" strike="noStrike" cap="none" normalizeH="0" baseline="0" dirty="0">
              <a:ln>
                <a:noFill/>
              </a:ln>
              <a:solidFill>
                <a:srgbClr val="000000"/>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x-none" altLang="x-none" b="0" i="0" u="none" strike="noStrike" cap="none" normalizeH="0" baseline="0">
                <a:ln>
                  <a:noFill/>
                </a:ln>
                <a:solidFill>
                  <a:srgbClr val="000000"/>
                </a:solidFill>
                <a:effectLst/>
                <a:latin typeface="Arial" charset="0"/>
              </a:rPr>
              <a:t>Public </a:t>
            </a:r>
            <a:r>
              <a:rPr kumimoji="0" lang="x-none" altLang="x-none" b="0" i="0" u="none" strike="noStrike" cap="none" normalizeH="0" baseline="0" dirty="0">
                <a:ln>
                  <a:noFill/>
                </a:ln>
                <a:solidFill>
                  <a:srgbClr val="000000"/>
                </a:solidFill>
                <a:effectLst/>
                <a:latin typeface="Arial" charset="0"/>
              </a:rPr>
              <a:t>Awareness Events and  Materials </a:t>
            </a:r>
            <a:r>
              <a:rPr kumimoji="0" lang="x-none" altLang="x-none" b="0" i="0" u="none" strike="noStrike" cap="none" normalizeH="0" baseline="0">
                <a:ln>
                  <a:noFill/>
                </a:ln>
                <a:solidFill>
                  <a:srgbClr val="000000"/>
                </a:solidFill>
                <a:effectLst/>
                <a:latin typeface="Arial" charset="0"/>
              </a:rPr>
              <a:t>to Share</a:t>
            </a:r>
            <a:endParaRPr kumimoji="0" lang="en-US" altLang="x-none" b="0" i="0" u="none" strike="noStrike" cap="none" normalizeH="0" baseline="0" dirty="0">
              <a:ln>
                <a:noFill/>
              </a:ln>
              <a:solidFill>
                <a:srgbClr val="000000"/>
              </a:solidFill>
              <a:effectLst/>
              <a:latin typeface="Arial"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x-none" altLang="x-none" b="0" i="0" u="none" strike="noStrike" cap="none" normalizeH="0" baseline="0" dirty="0">
              <a:ln>
                <a:noFill/>
              </a:ln>
              <a:solidFill>
                <a:srgbClr val="000000"/>
              </a:solidFill>
              <a:effectLst/>
              <a:latin typeface="Arial"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x-none" altLang="x-none" b="0" i="0" u="none" strike="noStrike" cap="none" normalizeH="0" baseline="0">
                <a:ln>
                  <a:noFill/>
                </a:ln>
                <a:solidFill>
                  <a:srgbClr val="000000"/>
                </a:solidFill>
                <a:effectLst/>
                <a:latin typeface="Arial" charset="0"/>
              </a:rPr>
              <a:t>DV Awareness Month (October)</a:t>
            </a: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dirty="0">
                <a:solidFill>
                  <a:srgbClr val="000000"/>
                </a:solidFill>
                <a:latin typeface="Arial" charset="0"/>
              </a:rPr>
              <a:t> </a:t>
            </a:r>
            <a:r>
              <a:rPr kumimoji="0" lang="en-US" altLang="x-none" b="0" i="0" u="none" strike="noStrike" cap="none" normalizeH="0" baseline="0" dirty="0">
                <a:ln>
                  <a:noFill/>
                </a:ln>
                <a:solidFill>
                  <a:srgbClr val="000000"/>
                </a:solidFill>
                <a:effectLst/>
                <a:latin typeface="Arial" charset="0"/>
              </a:rPr>
              <a:t>   </a:t>
            </a:r>
            <a:r>
              <a:rPr kumimoji="0" lang="x-none" altLang="x-none" b="0" i="0" u="none" strike="noStrike" cap="none" normalizeH="0" baseline="0">
                <a:ln>
                  <a:noFill/>
                </a:ln>
                <a:solidFill>
                  <a:srgbClr val="000000"/>
                </a:solidFill>
                <a:effectLst/>
                <a:latin typeface="Arial" charset="0"/>
              </a:rPr>
              <a:t>Stalking &amp; Trafficking (January)</a:t>
            </a: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dirty="0">
                <a:solidFill>
                  <a:srgbClr val="000000"/>
                </a:solidFill>
                <a:latin typeface="Arial" charset="0"/>
              </a:rPr>
              <a:t>   </a:t>
            </a:r>
            <a:r>
              <a:rPr kumimoji="0" lang="en-US" altLang="x-none" b="0" i="0" u="none" strike="noStrike" cap="none" normalizeH="0" baseline="0" dirty="0">
                <a:ln>
                  <a:noFill/>
                </a:ln>
                <a:solidFill>
                  <a:srgbClr val="000000"/>
                </a:solidFill>
                <a:effectLst/>
                <a:latin typeface="Arial" charset="0"/>
              </a:rPr>
              <a:t> </a:t>
            </a:r>
            <a:r>
              <a:rPr kumimoji="0" lang="x-none" altLang="x-none" b="0" i="0" u="none" strike="noStrike" cap="none" normalizeH="0" baseline="0">
                <a:ln>
                  <a:noFill/>
                </a:ln>
                <a:solidFill>
                  <a:srgbClr val="000000"/>
                </a:solidFill>
                <a:effectLst/>
                <a:latin typeface="Arial" charset="0"/>
              </a:rPr>
              <a:t>Dating Violence (February)</a:t>
            </a:r>
          </a:p>
          <a:p>
            <a:pPr marL="0" marR="0" lvl="0" indent="0" algn="l" defTabSz="914400" rtl="0" eaLnBrk="0" fontAlgn="base" latinLnBrk="0" hangingPunct="0">
              <a:lnSpc>
                <a:spcPct val="100000"/>
              </a:lnSpc>
              <a:spcBef>
                <a:spcPct val="0"/>
              </a:spcBef>
              <a:spcAft>
                <a:spcPct val="0"/>
              </a:spcAft>
              <a:buClrTx/>
              <a:buSzTx/>
              <a:buFontTx/>
              <a:buNone/>
              <a:tabLst/>
            </a:pPr>
            <a:r>
              <a:rPr lang="en-US" altLang="x-none" dirty="0">
                <a:solidFill>
                  <a:srgbClr val="000000"/>
                </a:solidFill>
                <a:latin typeface="Arial" charset="0"/>
              </a:rPr>
              <a:t>    </a:t>
            </a:r>
            <a:r>
              <a:rPr kumimoji="0" lang="x-none" altLang="x-none" b="0" i="0" u="none" strike="noStrike" cap="none" normalizeH="0" baseline="0">
                <a:ln>
                  <a:noFill/>
                </a:ln>
                <a:solidFill>
                  <a:srgbClr val="000000"/>
                </a:solidFill>
                <a:effectLst/>
                <a:latin typeface="Arial" charset="0"/>
              </a:rPr>
              <a:t>Sexual Assault and Child Abuse Prevention (April)</a:t>
            </a:r>
          </a:p>
          <a:p>
            <a:pPr marR="0" lvl="0" algn="l" defTabSz="914400" rtl="0" eaLnBrk="0" fontAlgn="base" latinLnBrk="0" hangingPunct="0">
              <a:lnSpc>
                <a:spcPct val="100000"/>
              </a:lnSpc>
              <a:spcBef>
                <a:spcPct val="0"/>
              </a:spcBef>
              <a:spcAft>
                <a:spcPct val="0"/>
              </a:spcAft>
              <a:buClrTx/>
              <a:buSzTx/>
              <a:tabLst/>
            </a:pPr>
            <a:r>
              <a:rPr kumimoji="0" lang="en-US" altLang="x-none" b="0" i="0" u="none" strike="noStrike" cap="none" normalizeH="0" baseline="0" dirty="0">
                <a:ln>
                  <a:noFill/>
                </a:ln>
                <a:solidFill>
                  <a:srgbClr val="000000"/>
                </a:solidFill>
                <a:effectLst/>
                <a:latin typeface="Arial" charset="0"/>
              </a:rPr>
              <a:t>    </a:t>
            </a:r>
            <a:r>
              <a:rPr kumimoji="0" lang="x-none" altLang="x-none" b="0" i="0" u="none" strike="noStrike" cap="none" normalizeH="0" baseline="0">
                <a:ln>
                  <a:noFill/>
                </a:ln>
                <a:solidFill>
                  <a:srgbClr val="000000"/>
                </a:solidFill>
                <a:effectLst/>
                <a:latin typeface="Arial" charset="0"/>
              </a:rPr>
              <a:t>Other days of interest:</a:t>
            </a:r>
            <a:r>
              <a:rPr kumimoji="0" lang="en-US" altLang="x-none" b="0" i="0" u="none" strike="noStrike" cap="none" normalizeH="0" baseline="0" dirty="0">
                <a:ln>
                  <a:noFill/>
                </a:ln>
                <a:solidFill>
                  <a:srgbClr val="000000"/>
                </a:solidFill>
                <a:effectLst/>
                <a:latin typeface="Arial" charset="0"/>
              </a:rPr>
              <a:t> Women’s History</a:t>
            </a:r>
            <a:r>
              <a:rPr kumimoji="0" lang="x-none" altLang="x-none" b="0" i="0" u="none" strike="noStrike" cap="none" normalizeH="0" baseline="0">
                <a:ln>
                  <a:noFill/>
                </a:ln>
                <a:solidFill>
                  <a:srgbClr val="000000"/>
                </a:solidFill>
                <a:effectLst/>
                <a:latin typeface="Arial" charset="0"/>
              </a:rPr>
              <a:t>, Mother</a:t>
            </a:r>
            <a:r>
              <a:rPr kumimoji="0" lang="en-US" altLang="x-none" b="0" i="0" u="none" strike="noStrike" cap="none" normalizeH="0" baseline="0" dirty="0">
                <a:ln>
                  <a:noFill/>
                </a:ln>
                <a:solidFill>
                  <a:srgbClr val="000000"/>
                </a:solidFill>
                <a:effectLst/>
                <a:latin typeface="Arial" charset="0"/>
              </a:rPr>
              <a:t>s and Fathers Day.</a:t>
            </a:r>
            <a:endParaRPr lang="en-US" altLang="x-none" dirty="0">
              <a:solidFill>
                <a:srgbClr val="000000"/>
              </a:solidFill>
              <a:latin typeface="Arial" charset="0"/>
            </a:endParaRPr>
          </a:p>
          <a:p>
            <a:pPr marR="0" lvl="0" algn="l" defTabSz="914400" rtl="0" eaLnBrk="0" fontAlgn="base" latinLnBrk="0" hangingPunct="0">
              <a:lnSpc>
                <a:spcPct val="100000"/>
              </a:lnSpc>
              <a:spcBef>
                <a:spcPct val="0"/>
              </a:spcBef>
              <a:spcAft>
                <a:spcPct val="0"/>
              </a:spcAft>
              <a:buClrTx/>
              <a:buSzTx/>
              <a:tabLst/>
            </a:pPr>
            <a:endParaRPr kumimoji="0" lang="x-none" altLang="x-none" b="0" i="0" u="none" strike="noStrike" cap="none" normalizeH="0" baseline="0" dirty="0">
              <a:ln>
                <a:noFill/>
              </a:ln>
              <a:solidFill>
                <a:srgbClr val="000000"/>
              </a:solidFill>
              <a:effectLst/>
              <a:latin typeface="Arial"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x-none" altLang="x-none" b="0" i="0" u="none" strike="noStrike" cap="none" normalizeH="0" baseline="0">
                <a:ln>
                  <a:noFill/>
                </a:ln>
                <a:solidFill>
                  <a:srgbClr val="000000"/>
                </a:solidFill>
                <a:effectLst/>
                <a:latin typeface="Arial" charset="0"/>
              </a:rPr>
              <a:t>RESOURCES!!!!</a:t>
            </a:r>
            <a:endParaRPr kumimoji="0" lang="en-US" altLang="x-none" b="0" i="0" u="none" strike="noStrike" cap="none" normalizeH="0" baseline="0" dirty="0">
              <a:ln>
                <a:noFill/>
              </a:ln>
              <a:solidFill>
                <a:srgbClr val="000000"/>
              </a:solidFill>
              <a:effectLst/>
              <a:latin typeface="Arial" charset="0"/>
            </a:endParaRPr>
          </a:p>
          <a:p>
            <a:pPr marR="0" lvl="0" algn="l" defTabSz="914400" rtl="0" eaLnBrk="0" fontAlgn="base" latinLnBrk="0" hangingPunct="0">
              <a:lnSpc>
                <a:spcPct val="100000"/>
              </a:lnSpc>
              <a:spcBef>
                <a:spcPct val="0"/>
              </a:spcBef>
              <a:spcAft>
                <a:spcPct val="0"/>
              </a:spcAft>
              <a:buClrTx/>
              <a:buSzTx/>
              <a:tabLst/>
            </a:pPr>
            <a:endParaRPr kumimoji="0" lang="x-none" altLang="x-none" b="0" i="0" u="none" strike="noStrike" cap="none" normalizeH="0" baseline="0" dirty="0">
              <a:ln>
                <a:noFill/>
              </a:ln>
              <a:solidFill>
                <a:srgbClr val="000000"/>
              </a:solidFill>
              <a:effectLst/>
              <a:latin typeface="Arial" charset="0"/>
            </a:endParaRPr>
          </a:p>
        </p:txBody>
      </p:sp>
    </p:spTree>
    <p:extLst>
      <p:ext uri="{BB962C8B-B14F-4D97-AF65-F5344CB8AC3E}">
        <p14:creationId xmlns:p14="http://schemas.microsoft.com/office/powerpoint/2010/main" val="1573017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US" sz="1800" dirty="0">
                <a:solidFill>
                  <a:schemeClr val="accent6"/>
                </a:solidFill>
              </a:rPr>
              <a:t>Flyer developed for Nana Region hosted in Village of Kotzebue</a:t>
            </a:r>
          </a:p>
        </p:txBody>
      </p:sp>
      <p:sp>
        <p:nvSpPr>
          <p:cNvPr id="6" name="Text Placeholder 5"/>
          <p:cNvSpPr>
            <a:spLocks noGrp="1"/>
          </p:cNvSpPr>
          <p:nvPr>
            <p:ph type="body" sz="quarter" idx="3"/>
          </p:nvPr>
        </p:nvSpPr>
        <p:spPr/>
        <p:txBody>
          <a:bodyPr>
            <a:noAutofit/>
          </a:bodyPr>
          <a:lstStyle/>
          <a:p>
            <a:r>
              <a:rPr lang="en-US" sz="1800" dirty="0">
                <a:solidFill>
                  <a:schemeClr val="accent6"/>
                </a:solidFill>
              </a:rPr>
              <a:t>Flyer developed for Village of Anvik</a:t>
            </a:r>
          </a:p>
        </p:txBody>
      </p:sp>
      <p:sp>
        <p:nvSpPr>
          <p:cNvPr id="3" name="Title 2"/>
          <p:cNvSpPr>
            <a:spLocks noGrp="1"/>
          </p:cNvSpPr>
          <p:nvPr>
            <p:ph type="title"/>
          </p:nvPr>
        </p:nvSpPr>
        <p:spPr>
          <a:xfrm>
            <a:off x="454395" y="258682"/>
            <a:ext cx="8381260" cy="1151559"/>
          </a:xfrm>
        </p:spPr>
        <p:txBody>
          <a:bodyPr/>
          <a:lstStyle/>
          <a:p>
            <a:r>
              <a:rPr lang="en-US" sz="2800" dirty="0"/>
              <a:t>Indigenous Based Materials </a:t>
            </a:r>
          </a:p>
        </p:txBody>
      </p:sp>
      <p:pic>
        <p:nvPicPr>
          <p:cNvPr id="9" name="Content Placeholder 9"/>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566056" y="2362200"/>
            <a:ext cx="3931331" cy="4082143"/>
          </a:xfrm>
        </p:spPr>
      </p:pic>
      <p:pic>
        <p:nvPicPr>
          <p:cNvPr id="10" name="Content Placeholder 7" descr="Anvik flyer jpeg.jpg"/>
          <p:cNvPicPr>
            <a:picLocks noGrp="1" noChangeAspect="1"/>
          </p:cNvPicPr>
          <p:nvPr>
            <p:ph sz="quarter" idx="4"/>
          </p:nvPr>
        </p:nvPicPr>
        <p:blipFill>
          <a:blip r:embed="rId3" cstate="hqprint">
            <a:extLst>
              <a:ext uri="{28A0092B-C50C-407E-A947-70E740481C1C}">
                <a14:useLocalDpi xmlns:a14="http://schemas.microsoft.com/office/drawing/2010/main"/>
              </a:ext>
            </a:extLst>
          </a:blip>
          <a:srcRect l="-20666" r="-20666"/>
          <a:stretch>
            <a:fillRect/>
          </a:stretch>
        </p:blipFill>
        <p:spPr>
          <a:xfrm>
            <a:off x="4136571" y="2438399"/>
            <a:ext cx="5341257" cy="4005944"/>
          </a:xfrm>
        </p:spPr>
      </p:pic>
    </p:spTree>
    <p:extLst>
      <p:ext uri="{BB962C8B-B14F-4D97-AF65-F5344CB8AC3E}">
        <p14:creationId xmlns:p14="http://schemas.microsoft.com/office/powerpoint/2010/main" val="462758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US" sz="1800" dirty="0">
                <a:solidFill>
                  <a:schemeClr val="accent6"/>
                </a:solidFill>
              </a:rPr>
              <a:t>Poster developed for Native Village of Emmonak</a:t>
            </a:r>
          </a:p>
        </p:txBody>
      </p:sp>
      <p:pic>
        <p:nvPicPr>
          <p:cNvPr id="8" name="Content Placeholder 7" descr="Emmo-Poster.jpg"/>
          <p:cNvPicPr>
            <a:picLocks noGrp="1" noChangeAspect="1"/>
          </p:cNvPicPr>
          <p:nvPr>
            <p:ph sz="half" idx="2"/>
          </p:nvPr>
        </p:nvPicPr>
        <p:blipFill>
          <a:blip r:embed="rId2" cstate="hqprint">
            <a:extLst>
              <a:ext uri="{28A0092B-C50C-407E-A947-70E740481C1C}">
                <a14:useLocalDpi xmlns:a14="http://schemas.microsoft.com/office/drawing/2010/main"/>
              </a:ext>
            </a:extLst>
          </a:blip>
          <a:srcRect l="-20856" r="-20856"/>
          <a:stretch>
            <a:fillRect/>
          </a:stretch>
        </p:blipFill>
        <p:spPr/>
      </p:pic>
      <p:sp>
        <p:nvSpPr>
          <p:cNvPr id="6" name="Text Placeholder 5"/>
          <p:cNvSpPr>
            <a:spLocks noGrp="1"/>
          </p:cNvSpPr>
          <p:nvPr>
            <p:ph type="body" sz="quarter" idx="3"/>
          </p:nvPr>
        </p:nvSpPr>
        <p:spPr/>
        <p:txBody>
          <a:bodyPr>
            <a:noAutofit/>
          </a:bodyPr>
          <a:lstStyle/>
          <a:p>
            <a:r>
              <a:rPr lang="en-US" sz="1800" dirty="0">
                <a:solidFill>
                  <a:schemeClr val="accent6"/>
                </a:solidFill>
              </a:rPr>
              <a:t>Poster developed for Organized Village of Kake</a:t>
            </a:r>
          </a:p>
        </p:txBody>
      </p:sp>
      <p:sp>
        <p:nvSpPr>
          <p:cNvPr id="3" name="Title 2"/>
          <p:cNvSpPr>
            <a:spLocks noGrp="1"/>
          </p:cNvSpPr>
          <p:nvPr>
            <p:ph type="title"/>
          </p:nvPr>
        </p:nvSpPr>
        <p:spPr>
          <a:xfrm>
            <a:off x="454395" y="258682"/>
            <a:ext cx="8381260" cy="1151559"/>
          </a:xfrm>
        </p:spPr>
        <p:txBody>
          <a:bodyPr/>
          <a:lstStyle/>
          <a:p>
            <a:r>
              <a:rPr lang="en-US" sz="2800" dirty="0"/>
              <a:t>Indigenous Based Materials </a:t>
            </a:r>
          </a:p>
        </p:txBody>
      </p:sp>
      <p:pic>
        <p:nvPicPr>
          <p:cNvPr id="5" name="Content Placeholder 4" descr="Kake-Poster-PRINT.pdf"/>
          <p:cNvPicPr>
            <a:picLocks noGrp="1" noChangeAspect="1"/>
          </p:cNvPicPr>
          <p:nvPr>
            <p:ph sz="quarter" idx="4"/>
          </p:nvPr>
        </p:nvPicPr>
        <p:blipFill>
          <a:blip r:embed="rId3" cstate="hqprint">
            <a:extLst>
              <a:ext uri="{28A0092B-C50C-407E-A947-70E740481C1C}">
                <a14:useLocalDpi xmlns:a14="http://schemas.microsoft.com/office/drawing/2010/main"/>
              </a:ext>
            </a:extLst>
          </a:blip>
          <a:srcRect l="-20917" r="-20917"/>
          <a:stretch>
            <a:fillRect/>
          </a:stretch>
        </p:blipFill>
        <p:spPr>
          <a:xfrm>
            <a:off x="4645025" y="2362200"/>
            <a:ext cx="4041775" cy="3687763"/>
          </a:xfrm>
        </p:spPr>
      </p:pic>
    </p:spTree>
    <p:extLst>
      <p:ext uri="{BB962C8B-B14F-4D97-AF65-F5344CB8AC3E}">
        <p14:creationId xmlns:p14="http://schemas.microsoft.com/office/powerpoint/2010/main" val="1543521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sz="2200" dirty="0">
                <a:solidFill>
                  <a:srgbClr val="000000"/>
                </a:solidFill>
              </a:rPr>
              <a:t>Monitor and inform communities of local, State and Federal law and policy changes/improvements that can benefit AN communities</a:t>
            </a:r>
          </a:p>
          <a:p>
            <a:pPr marL="45720" indent="0">
              <a:buNone/>
            </a:pPr>
            <a:endParaRPr lang="en-US" sz="2200" dirty="0">
              <a:solidFill>
                <a:srgbClr val="000000"/>
              </a:solidFill>
            </a:endParaRPr>
          </a:p>
          <a:p>
            <a:r>
              <a:rPr lang="en-US" sz="2200" dirty="0">
                <a:solidFill>
                  <a:srgbClr val="000000"/>
                </a:solidFill>
              </a:rPr>
              <a:t>Provide education about law and policies to ensure systemic responses are comprehensive and trauma informed</a:t>
            </a:r>
          </a:p>
          <a:p>
            <a:pPr lvl="1"/>
            <a:r>
              <a:rPr lang="en-US" sz="1900" dirty="0">
                <a:solidFill>
                  <a:srgbClr val="000000"/>
                </a:solidFill>
              </a:rPr>
              <a:t>Goal to build local capacity, control and infrastructure within your communities</a:t>
            </a:r>
          </a:p>
          <a:p>
            <a:endParaRPr lang="en-US" sz="2200" dirty="0">
              <a:solidFill>
                <a:srgbClr val="000000"/>
              </a:solidFill>
            </a:endParaRPr>
          </a:p>
          <a:p>
            <a:r>
              <a:rPr lang="en-US" sz="2200" dirty="0">
                <a:solidFill>
                  <a:srgbClr val="000000"/>
                </a:solidFill>
              </a:rPr>
              <a:t>Annual Policy planning to coordinate system improvements </a:t>
            </a:r>
          </a:p>
          <a:p>
            <a:endParaRPr lang="en-US" sz="2200" dirty="0">
              <a:solidFill>
                <a:srgbClr val="000000"/>
              </a:solidFill>
            </a:endParaRPr>
          </a:p>
          <a:p>
            <a:r>
              <a:rPr lang="en-US" sz="2200" dirty="0">
                <a:solidFill>
                  <a:srgbClr val="000000"/>
                </a:solidFill>
              </a:rPr>
              <a:t>Build beneficial partnerships with local, state and national organizations</a:t>
            </a:r>
          </a:p>
          <a:p>
            <a:endParaRPr lang="en-US" sz="2200" dirty="0">
              <a:solidFill>
                <a:srgbClr val="000000"/>
              </a:solidFill>
            </a:endParaRPr>
          </a:p>
          <a:p>
            <a:r>
              <a:rPr lang="en-US" sz="2200" dirty="0">
                <a:solidFill>
                  <a:srgbClr val="000000"/>
                </a:solidFill>
              </a:rPr>
              <a:t>Specific training and technical assistance on govt-to-govt consultations</a:t>
            </a:r>
          </a:p>
          <a:p>
            <a:endParaRPr lang="en-US" sz="2200" dirty="0">
              <a:solidFill>
                <a:srgbClr val="000000"/>
              </a:solidFill>
            </a:endParaRPr>
          </a:p>
          <a:p>
            <a:r>
              <a:rPr lang="en-US" sz="2200" dirty="0">
                <a:solidFill>
                  <a:srgbClr val="000000"/>
                </a:solidFill>
              </a:rPr>
              <a:t>Family Violence Prevention Services Act (FVPSA) service engagement</a:t>
            </a:r>
          </a:p>
          <a:p>
            <a:endParaRPr lang="en-US" sz="2200" dirty="0">
              <a:solidFill>
                <a:srgbClr val="000000"/>
              </a:solidFill>
            </a:endParaRPr>
          </a:p>
          <a:p>
            <a:r>
              <a:rPr lang="en-US" sz="2200" dirty="0">
                <a:solidFill>
                  <a:srgbClr val="000000"/>
                </a:solidFill>
              </a:rPr>
              <a:t>Annual Unity meeting Pre-AFN</a:t>
            </a:r>
          </a:p>
        </p:txBody>
      </p:sp>
      <p:sp>
        <p:nvSpPr>
          <p:cNvPr id="3" name="Title 2"/>
          <p:cNvSpPr>
            <a:spLocks noGrp="1"/>
          </p:cNvSpPr>
          <p:nvPr>
            <p:ph type="title"/>
          </p:nvPr>
        </p:nvSpPr>
        <p:spPr/>
        <p:txBody>
          <a:bodyPr/>
          <a:lstStyle/>
          <a:p>
            <a:r>
              <a:rPr lang="en-US" dirty="0"/>
              <a:t>Policy Development &amp; Systems Advocacy/Engagement</a:t>
            </a:r>
          </a:p>
        </p:txBody>
      </p:sp>
    </p:spTree>
    <p:extLst>
      <p:ext uri="{BB962C8B-B14F-4D97-AF65-F5344CB8AC3E}">
        <p14:creationId xmlns:p14="http://schemas.microsoft.com/office/powerpoint/2010/main" val="1937369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sz="2400" dirty="0">
                <a:solidFill>
                  <a:srgbClr val="000000"/>
                </a:solidFill>
              </a:rPr>
              <a:t>Sign up to be added to AKNWRC’s list serve</a:t>
            </a:r>
          </a:p>
          <a:p>
            <a:pPr lvl="1"/>
            <a:r>
              <a:rPr lang="en-US" sz="2400" dirty="0">
                <a:solidFill>
                  <a:srgbClr val="000000"/>
                </a:solidFill>
              </a:rPr>
              <a:t>Request village support</a:t>
            </a:r>
          </a:p>
          <a:p>
            <a:pPr lvl="1"/>
            <a:r>
              <a:rPr lang="en-US" sz="2400" dirty="0">
                <a:solidFill>
                  <a:srgbClr val="000000"/>
                </a:solidFill>
              </a:rPr>
              <a:t>Attend regional meetings</a:t>
            </a:r>
          </a:p>
          <a:p>
            <a:pPr lvl="1"/>
            <a:r>
              <a:rPr lang="en-US" sz="2400" dirty="0">
                <a:solidFill>
                  <a:srgbClr val="000000"/>
                </a:solidFill>
              </a:rPr>
              <a:t>Attend Pre-AFN Unity Meetings</a:t>
            </a:r>
          </a:p>
          <a:p>
            <a:pPr lvl="1"/>
            <a:r>
              <a:rPr lang="en-US" sz="2400" dirty="0">
                <a:solidFill>
                  <a:srgbClr val="000000"/>
                </a:solidFill>
              </a:rPr>
              <a:t>Attend NCAI Mid-year and Annual Alaska Leaders Caucus</a:t>
            </a:r>
          </a:p>
        </p:txBody>
      </p:sp>
      <p:sp>
        <p:nvSpPr>
          <p:cNvPr id="3" name="Title 2"/>
          <p:cNvSpPr>
            <a:spLocks noGrp="1"/>
          </p:cNvSpPr>
          <p:nvPr>
            <p:ph type="title"/>
          </p:nvPr>
        </p:nvSpPr>
        <p:spPr>
          <a:xfrm>
            <a:off x="381000" y="355847"/>
            <a:ext cx="8381260" cy="1363224"/>
          </a:xfrm>
        </p:spPr>
        <p:txBody>
          <a:bodyPr/>
          <a:lstStyle/>
          <a:p>
            <a:r>
              <a:rPr lang="en-US"/>
              <a:t>How to Stay Connected and/or Request Technical Assistance</a:t>
            </a:r>
            <a:br>
              <a:rPr lang="en-US"/>
            </a:br>
            <a:endParaRPr lang="en-US" dirty="0"/>
          </a:p>
        </p:txBody>
      </p:sp>
    </p:spTree>
    <p:extLst>
      <p:ext uri="{BB962C8B-B14F-4D97-AF65-F5344CB8AC3E}">
        <p14:creationId xmlns:p14="http://schemas.microsoft.com/office/powerpoint/2010/main" val="354928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28628" y="1949244"/>
            <a:ext cx="5731328" cy="3167743"/>
          </a:xfrm>
        </p:spPr>
        <p:txBody>
          <a:bodyPr/>
          <a:lstStyle/>
          <a:p>
            <a:r>
              <a:rPr lang="en-US" sz="5000" b="1" dirty="0">
                <a:solidFill>
                  <a:schemeClr val="accent6"/>
                </a:solidFill>
              </a:rPr>
              <a:t>Questions</a:t>
            </a:r>
            <a:br>
              <a:rPr lang="en-US" sz="5000" b="1" dirty="0">
                <a:solidFill>
                  <a:schemeClr val="accent6"/>
                </a:solidFill>
              </a:rPr>
            </a:br>
            <a:r>
              <a:rPr lang="en-US" sz="5000" b="1" dirty="0">
                <a:solidFill>
                  <a:schemeClr val="accent6"/>
                </a:solidFill>
              </a:rPr>
              <a:t>comments</a:t>
            </a:r>
            <a:endParaRPr lang="en-US" sz="5000" b="1"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07" y="4396427"/>
            <a:ext cx="3102428" cy="2281959"/>
          </a:xfrm>
          <a:prstGeom prst="rect">
            <a:avLst/>
          </a:prstGeom>
        </p:spPr>
      </p:pic>
      <p:pic>
        <p:nvPicPr>
          <p:cNvPr id="7" name="Content Placeholder 4" descr="Kake-Poster-PRINT.pdf"/>
          <p:cNvPicPr>
            <a:picLocks noChangeAspect="1"/>
          </p:cNvPicPr>
          <p:nvPr/>
        </p:nvPicPr>
        <p:blipFill>
          <a:blip r:embed="rId4" cstate="hqprint">
            <a:extLst>
              <a:ext uri="{28A0092B-C50C-407E-A947-70E740481C1C}">
                <a14:useLocalDpi xmlns:a14="http://schemas.microsoft.com/office/drawing/2010/main"/>
              </a:ext>
            </a:extLst>
          </a:blip>
          <a:srcRect l="-20917" r="-20917"/>
          <a:stretch>
            <a:fillRect/>
          </a:stretch>
        </p:blipFill>
        <p:spPr>
          <a:xfrm>
            <a:off x="5127170" y="159356"/>
            <a:ext cx="4568923" cy="2476501"/>
          </a:xfrm>
          <a:prstGeom prst="rect">
            <a:avLst/>
          </a:prstGeom>
        </p:spPr>
      </p:pic>
      <p:pic>
        <p:nvPicPr>
          <p:cNvPr id="9" name="Content Placeholder 7" descr="Emmo-Poster.jpg"/>
          <p:cNvPicPr>
            <a:picLocks noChangeAspect="1"/>
          </p:cNvPicPr>
          <p:nvPr/>
        </p:nvPicPr>
        <p:blipFill>
          <a:blip r:embed="rId5" cstate="hqprint">
            <a:extLst>
              <a:ext uri="{28A0092B-C50C-407E-A947-70E740481C1C}">
                <a14:useLocalDpi xmlns:a14="http://schemas.microsoft.com/office/drawing/2010/main"/>
              </a:ext>
            </a:extLst>
          </a:blip>
          <a:srcRect l="-20856" r="-20856"/>
          <a:stretch>
            <a:fillRect/>
          </a:stretch>
        </p:blipFill>
        <p:spPr>
          <a:xfrm>
            <a:off x="-499964" y="159356"/>
            <a:ext cx="4040188" cy="2355244"/>
          </a:xfrm>
          <a:prstGeom prst="rect">
            <a:avLst/>
          </a:prstGeom>
        </p:spPr>
      </p:pic>
      <p:pic>
        <p:nvPicPr>
          <p:cNvPr id="11" name="Content Placeholder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25099" y="4396427"/>
            <a:ext cx="2973067" cy="2277918"/>
          </a:xfrm>
          <a:prstGeom prst="rect">
            <a:avLst/>
          </a:prstGeom>
        </p:spPr>
      </p:pic>
    </p:spTree>
    <p:extLst>
      <p:ext uri="{BB962C8B-B14F-4D97-AF65-F5344CB8AC3E}">
        <p14:creationId xmlns:p14="http://schemas.microsoft.com/office/powerpoint/2010/main" val="748766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457200" y="1993028"/>
            <a:ext cx="4040188" cy="4165601"/>
          </a:xfrm>
        </p:spPr>
        <p:txBody>
          <a:bodyPr>
            <a:normAutofit fontScale="85000" lnSpcReduction="10000"/>
          </a:bodyPr>
          <a:lstStyle/>
          <a:p>
            <a:pPr>
              <a:buFont typeface="Arial"/>
              <a:buChar char="•"/>
            </a:pPr>
            <a:r>
              <a:rPr lang="en-US" sz="4000" spc="0" dirty="0">
                <a:solidFill>
                  <a:schemeClr val="accent6"/>
                </a:solidFill>
              </a:rPr>
              <a:t>Alaska Native Women’s Resource Center</a:t>
            </a:r>
          </a:p>
          <a:p>
            <a:pPr>
              <a:buFont typeface="Arial"/>
              <a:buChar char="•"/>
            </a:pPr>
            <a:r>
              <a:rPr lang="en-US" sz="4000" spc="0" dirty="0">
                <a:solidFill>
                  <a:schemeClr val="accent6"/>
                </a:solidFill>
              </a:rPr>
              <a:t>National Indigenous Women’s Resource Center</a:t>
            </a:r>
          </a:p>
          <a:p>
            <a:pPr>
              <a:buFont typeface="Arial"/>
              <a:buChar char="•"/>
            </a:pPr>
            <a:r>
              <a:rPr lang="en-US" sz="4000" spc="0" dirty="0">
                <a:solidFill>
                  <a:schemeClr val="accent6"/>
                </a:solidFill>
              </a:rPr>
              <a:t>Indian Law Resource Center</a:t>
            </a:r>
          </a:p>
        </p:txBody>
      </p:sp>
      <p:sp>
        <p:nvSpPr>
          <p:cNvPr id="3" name="Title 2"/>
          <p:cNvSpPr>
            <a:spLocks noGrp="1"/>
          </p:cNvSpPr>
          <p:nvPr>
            <p:ph type="title"/>
          </p:nvPr>
        </p:nvSpPr>
        <p:spPr/>
        <p:txBody>
          <a:bodyPr/>
          <a:lstStyle/>
          <a:p>
            <a:r>
              <a:rPr lang="en-US" dirty="0"/>
              <a:t>AKNWRC Founders/Partners</a:t>
            </a:r>
            <a:endParaRPr lang="en-US" cap="none" dirty="0"/>
          </a:p>
        </p:txBody>
      </p:sp>
      <p:pic>
        <p:nvPicPr>
          <p:cNvPr id="8" name="Content Placeholder 3"/>
          <p:cNvPicPr>
            <a:picLocks noGrp="1" noChangeAspect="1"/>
          </p:cNvPicPr>
          <p:nvPr>
            <p:ph sz="quarter" idx="4"/>
          </p:nvPr>
        </p:nvPicPr>
        <p:blipFill>
          <a:blip r:embed="rId3" cstate="hqprint">
            <a:extLst>
              <a:ext uri="{28A0092B-C50C-407E-A947-70E740481C1C}">
                <a14:useLocalDpi xmlns:a14="http://schemas.microsoft.com/office/drawing/2010/main"/>
              </a:ext>
            </a:extLst>
          </a:blip>
          <a:srcRect/>
          <a:stretch>
            <a:fillRect/>
          </a:stretch>
        </p:blipFill>
        <p:spPr>
          <a:xfrm>
            <a:off x="4720484" y="1722438"/>
            <a:ext cx="4041775" cy="2118573"/>
          </a:xfrm>
          <a:prstGeom prst="rect">
            <a:avLst/>
          </a:prstGeom>
        </p:spPr>
      </p:pic>
      <p:sp>
        <p:nvSpPr>
          <p:cNvPr id="9" name="TextBox 8"/>
          <p:cNvSpPr txBox="1"/>
          <p:nvPr/>
        </p:nvSpPr>
        <p:spPr>
          <a:xfrm>
            <a:off x="4720484" y="4034971"/>
            <a:ext cx="4041777" cy="2123658"/>
          </a:xfrm>
          <a:prstGeom prst="rect">
            <a:avLst/>
          </a:prstGeom>
          <a:noFill/>
        </p:spPr>
        <p:txBody>
          <a:bodyPr wrap="square" rtlCol="0">
            <a:spAutoFit/>
          </a:bodyPr>
          <a:lstStyle/>
          <a:p>
            <a:r>
              <a:rPr lang="en-US" sz="2200" dirty="0">
                <a:solidFill>
                  <a:schemeClr val="accent6"/>
                </a:solidFill>
              </a:rPr>
              <a:t>Steering Committee are village-based advocates from across the state working to address domestic violence &amp; violence against women in Alaska Native villages</a:t>
            </a:r>
          </a:p>
        </p:txBody>
      </p:sp>
    </p:spTree>
    <p:extLst>
      <p:ext uri="{BB962C8B-B14F-4D97-AF65-F5344CB8AC3E}">
        <p14:creationId xmlns:p14="http://schemas.microsoft.com/office/powerpoint/2010/main" val="212230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lgn="ctr">
              <a:buNone/>
            </a:pPr>
            <a:r>
              <a:rPr lang="en-US" sz="3000" dirty="0">
                <a:solidFill>
                  <a:schemeClr val="accent6"/>
                </a:solidFill>
              </a:rPr>
              <a:t>Alaska Native Women’s Resource Center</a:t>
            </a:r>
            <a:endParaRPr lang="en-US" sz="3000" spc="0" dirty="0">
              <a:solidFill>
                <a:schemeClr val="accent6"/>
              </a:solidFill>
            </a:endParaRPr>
          </a:p>
          <a:p>
            <a:pPr marL="45720" indent="0" algn="ctr">
              <a:buNone/>
            </a:pPr>
            <a:r>
              <a:rPr lang="en-US" sz="3000" spc="0" dirty="0">
                <a:solidFill>
                  <a:schemeClr val="accent6"/>
                </a:solidFill>
              </a:rPr>
              <a:t>P.O. Box 80382</a:t>
            </a:r>
          </a:p>
          <a:p>
            <a:pPr marL="45720" indent="0" algn="ctr">
              <a:buNone/>
            </a:pPr>
            <a:r>
              <a:rPr lang="en-US" sz="3000" spc="0" dirty="0">
                <a:solidFill>
                  <a:schemeClr val="accent6"/>
                </a:solidFill>
              </a:rPr>
              <a:t>Fairbanks,  Alaska 99708</a:t>
            </a:r>
          </a:p>
          <a:p>
            <a:pPr marL="45720" indent="0" algn="ctr">
              <a:buNone/>
            </a:pPr>
            <a:r>
              <a:rPr lang="en-US" sz="3000" spc="0" dirty="0">
                <a:solidFill>
                  <a:schemeClr val="accent6"/>
                </a:solidFill>
              </a:rPr>
              <a:t>Ph 907/328-3990</a:t>
            </a:r>
          </a:p>
          <a:p>
            <a:pPr marL="45720" indent="0" algn="ctr">
              <a:buNone/>
            </a:pPr>
            <a:r>
              <a:rPr lang="en-US" sz="3000" spc="0" dirty="0">
                <a:solidFill>
                  <a:schemeClr val="accent6"/>
                </a:solidFill>
              </a:rPr>
              <a:t>Fax </a:t>
            </a:r>
            <a:r>
              <a:rPr lang="en-US" sz="3000" dirty="0">
                <a:solidFill>
                  <a:schemeClr val="accent6"/>
                </a:solidFill>
              </a:rPr>
              <a:t>1-866-287-8330 </a:t>
            </a:r>
            <a:endParaRPr lang="en-US" sz="3000" spc="0" dirty="0">
              <a:solidFill>
                <a:schemeClr val="accent6"/>
              </a:solidFill>
            </a:endParaRPr>
          </a:p>
          <a:p>
            <a:pPr marL="45720" indent="0" algn="ctr">
              <a:buNone/>
            </a:pPr>
            <a:r>
              <a:rPr lang="en-US" sz="3000" spc="0" dirty="0">
                <a:solidFill>
                  <a:schemeClr val="accent6"/>
                </a:solidFill>
                <a:hlinkClick r:id="rId3"/>
              </a:rPr>
              <a:t>tami.jerue@aknwrc.org</a:t>
            </a:r>
            <a:endParaRPr lang="en-US" sz="3000" spc="0" dirty="0">
              <a:solidFill>
                <a:schemeClr val="accent6"/>
              </a:solidFill>
            </a:endParaRPr>
          </a:p>
          <a:p>
            <a:pPr marL="45720" indent="0" algn="ctr">
              <a:buNone/>
            </a:pPr>
            <a:r>
              <a:rPr lang="en-US" sz="3000" spc="0" dirty="0" err="1">
                <a:solidFill>
                  <a:schemeClr val="accent6"/>
                </a:solidFill>
              </a:rPr>
              <a:t>www.aknwrc.org</a:t>
            </a:r>
            <a:endParaRPr lang="en-US" sz="3000" spc="0" dirty="0">
              <a:solidFill>
                <a:schemeClr val="accent6"/>
              </a:solidFill>
            </a:endParaRPr>
          </a:p>
        </p:txBody>
      </p:sp>
      <p:sp>
        <p:nvSpPr>
          <p:cNvPr id="3" name="Title 2"/>
          <p:cNvSpPr>
            <a:spLocks noGrp="1"/>
          </p:cNvSpPr>
          <p:nvPr>
            <p:ph type="title"/>
          </p:nvPr>
        </p:nvSpPr>
        <p:spPr/>
        <p:txBody>
          <a:bodyPr/>
          <a:lstStyle/>
          <a:p>
            <a:r>
              <a:rPr lang="en-US" cap="none" dirty="0"/>
              <a:t>Feel Free To Contact Us!</a:t>
            </a:r>
          </a:p>
        </p:txBody>
      </p:sp>
    </p:spTree>
    <p:extLst>
      <p:ext uri="{BB962C8B-B14F-4D97-AF65-F5344CB8AC3E}">
        <p14:creationId xmlns:p14="http://schemas.microsoft.com/office/powerpoint/2010/main" val="358134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4981075"/>
            <a:ext cx="8407893" cy="1395662"/>
          </a:xfrm>
        </p:spPr>
        <p:txBody>
          <a:bodyPr>
            <a:normAutofit/>
          </a:bodyPr>
          <a:lstStyle/>
          <a:p>
            <a:pPr marL="45720" indent="0" algn="ctr">
              <a:buNone/>
            </a:pPr>
            <a:endParaRPr lang="en-US" sz="1200" dirty="0"/>
          </a:p>
          <a:p>
            <a:pPr marL="45720" indent="0" algn="ctr">
              <a:buNone/>
            </a:pPr>
            <a:endParaRPr lang="en-US" sz="1200" dirty="0"/>
          </a:p>
          <a:p>
            <a:pPr marL="45720" indent="0" algn="ctr">
              <a:buNone/>
            </a:pPr>
            <a:r>
              <a:rPr lang="en-US" sz="1200" dirty="0">
                <a:solidFill>
                  <a:schemeClr val="tx1"/>
                </a:solidFill>
              </a:rPr>
              <a:t>This publication was made possible by Grant Number #</a:t>
            </a:r>
            <a:r>
              <a:rPr lang="mr-IN" sz="1200" dirty="0">
                <a:solidFill>
                  <a:schemeClr val="bg1"/>
                </a:solidFill>
              </a:rPr>
              <a:t>90-EV-045</a:t>
            </a:r>
            <a:r>
              <a:rPr lang="en-US" sz="1200" dirty="0">
                <a:solidFill>
                  <a:schemeClr val="bg1"/>
                </a:solidFill>
              </a:rPr>
              <a:t>4</a:t>
            </a:r>
            <a:r>
              <a:rPr lang="mr-IN" sz="1200" dirty="0">
                <a:solidFill>
                  <a:schemeClr val="bg1"/>
                </a:solidFill>
              </a:rPr>
              <a:t>-01-00</a:t>
            </a:r>
            <a:r>
              <a:rPr lang="en-US" sz="1200" dirty="0">
                <a:solidFill>
                  <a:schemeClr val="tx1"/>
                </a:solidFill>
              </a:rPr>
              <a:t> from the Administration on Children, Youth and Families, Family and Youth Services Bureau, U.S. Department of Health and Human Services. Its contents are solely the responsibility of the authors and do not necessarily represent the official views of the U.S. Department of Health and Human Services.</a:t>
            </a:r>
            <a:endParaRPr lang="en-US" sz="1200" dirty="0"/>
          </a:p>
        </p:txBody>
      </p:sp>
      <p:sp>
        <p:nvSpPr>
          <p:cNvPr id="8" name="Title 7"/>
          <p:cNvSpPr>
            <a:spLocks noGrp="1"/>
          </p:cNvSpPr>
          <p:nvPr>
            <p:ph type="title"/>
          </p:nvPr>
        </p:nvSpPr>
        <p:spPr>
          <a:xfrm>
            <a:off x="232229" y="203200"/>
            <a:ext cx="8665028" cy="1207041"/>
          </a:xfrm>
        </p:spPr>
        <p:txBody>
          <a:bodyPr/>
          <a:lstStyle/>
          <a:p>
            <a:pPr marL="45720"/>
            <a:br>
              <a:rPr lang="en-US" dirty="0"/>
            </a:br>
            <a:br>
              <a:rPr lang="en-US" dirty="0"/>
            </a:br>
            <a:r>
              <a:rPr lang="en-US" sz="2000" dirty="0"/>
              <a:t>Quyana    Tsenaa-’ii   Gunalchéesh   Dogindihn  Háw’aa  </a:t>
            </a:r>
            <a:r>
              <a:rPr lang="en-US" sz="2000" dirty="0" err="1"/>
              <a:t>DOIKshin</a:t>
            </a:r>
            <a:r>
              <a:rPr lang="en-US" sz="2000" dirty="0"/>
              <a:t>     Ana-</a:t>
            </a:r>
            <a:r>
              <a:rPr lang="en-US" sz="2000" dirty="0" err="1"/>
              <a:t>basee</a:t>
            </a:r>
            <a:r>
              <a:rPr lang="en-US" sz="2000" dirty="0"/>
              <a:t>’    Masi-cho </a:t>
            </a:r>
            <a:br>
              <a:rPr lang="en-US" b="1" dirty="0"/>
            </a:br>
            <a:r>
              <a:rPr lang="en-US" dirty="0"/>
              <a:t>       </a:t>
            </a:r>
            <a:br>
              <a:rPr lang="en-US" sz="900" dirty="0"/>
            </a:br>
            <a:endParaRPr lang="en-US" dirty="0"/>
          </a:p>
        </p:txBody>
      </p:sp>
      <p:pic>
        <p:nvPicPr>
          <p:cNvPr id="6" name="Content Placeholder 3"/>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1997242" y="1874337"/>
            <a:ext cx="5269832" cy="3106737"/>
          </a:xfrm>
        </p:spPr>
      </p:pic>
    </p:spTree>
    <p:extLst>
      <p:ext uri="{BB962C8B-B14F-4D97-AF65-F5344CB8AC3E}">
        <p14:creationId xmlns:p14="http://schemas.microsoft.com/office/powerpoint/2010/main" val="1884200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70415"/>
          </a:xfrm>
        </p:spPr>
        <p:txBody>
          <a:bodyPr>
            <a:normAutofit fontScale="92500"/>
          </a:bodyPr>
          <a:lstStyle/>
          <a:p>
            <a:pPr marL="45720" indent="0">
              <a:buNone/>
            </a:pPr>
            <a:r>
              <a:rPr lang="en-US" sz="3200" dirty="0">
                <a:solidFill>
                  <a:schemeClr val="accent6"/>
                </a:solidFill>
              </a:rPr>
              <a:t>Historic federal recognition of disparities of domestic violence in Alaska Native tribes:</a:t>
            </a:r>
          </a:p>
          <a:p>
            <a:r>
              <a:rPr lang="en-US" sz="3200" dirty="0">
                <a:solidFill>
                  <a:schemeClr val="accent6"/>
                </a:solidFill>
              </a:rPr>
              <a:t>Critical need to provide Alaska Natives with additional support because of unique issues</a:t>
            </a:r>
          </a:p>
          <a:p>
            <a:pPr lvl="1"/>
            <a:r>
              <a:rPr lang="en-US" sz="3200" dirty="0">
                <a:solidFill>
                  <a:schemeClr val="accent6"/>
                </a:solidFill>
              </a:rPr>
              <a:t>Disproportionate rates of DV</a:t>
            </a:r>
          </a:p>
          <a:p>
            <a:pPr lvl="1"/>
            <a:r>
              <a:rPr lang="en-US" sz="3200" dirty="0">
                <a:solidFill>
                  <a:schemeClr val="accent6"/>
                </a:solidFill>
              </a:rPr>
              <a:t>Isolated villages without basic resources and law enforcement</a:t>
            </a:r>
          </a:p>
          <a:p>
            <a:pPr lvl="1"/>
            <a:r>
              <a:rPr lang="en-US" sz="3200" dirty="0">
                <a:solidFill>
                  <a:schemeClr val="accent6"/>
                </a:solidFill>
              </a:rPr>
              <a:t>229 tribes, and only 2 Native shelters within state</a:t>
            </a:r>
          </a:p>
          <a:p>
            <a:pPr lvl="1"/>
            <a:endParaRPr lang="en-US" sz="4000" dirty="0">
              <a:solidFill>
                <a:schemeClr val="accent6"/>
              </a:solidFill>
            </a:endParaRPr>
          </a:p>
          <a:p>
            <a:pPr marL="45720" indent="0" algn="ctr">
              <a:buNone/>
            </a:pPr>
            <a:endParaRPr lang="en-US" sz="4400" dirty="0">
              <a:solidFill>
                <a:schemeClr val="accent6"/>
              </a:solidFill>
            </a:endParaRPr>
          </a:p>
        </p:txBody>
      </p:sp>
      <p:sp>
        <p:nvSpPr>
          <p:cNvPr id="3" name="Title 2"/>
          <p:cNvSpPr>
            <a:spLocks noGrp="1"/>
          </p:cNvSpPr>
          <p:nvPr>
            <p:ph type="title"/>
          </p:nvPr>
        </p:nvSpPr>
        <p:spPr>
          <a:xfrm>
            <a:off x="0" y="355847"/>
            <a:ext cx="8940800" cy="1054394"/>
          </a:xfrm>
        </p:spPr>
        <p:txBody>
          <a:bodyPr/>
          <a:lstStyle/>
          <a:p>
            <a:pPr marL="45720" indent="0"/>
            <a:r>
              <a:rPr lang="en-US" sz="2800" dirty="0"/>
              <a:t>Why is the Alaska Native Women’s Resource Center Necessary? </a:t>
            </a:r>
          </a:p>
        </p:txBody>
      </p:sp>
    </p:spTree>
    <p:extLst>
      <p:ext uri="{BB962C8B-B14F-4D97-AF65-F5344CB8AC3E}">
        <p14:creationId xmlns:p14="http://schemas.microsoft.com/office/powerpoint/2010/main" val="1525874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70415"/>
          </a:xfrm>
        </p:spPr>
        <p:txBody>
          <a:bodyPr>
            <a:normAutofit/>
          </a:bodyPr>
          <a:lstStyle/>
          <a:p>
            <a:pPr marL="45720" indent="0">
              <a:buNone/>
            </a:pPr>
            <a:r>
              <a:rPr lang="en-US" sz="2500" dirty="0">
                <a:solidFill>
                  <a:schemeClr val="accent6"/>
                </a:solidFill>
              </a:rPr>
              <a:t>Program goals, to provide:</a:t>
            </a:r>
          </a:p>
          <a:p>
            <a:pPr marL="45720" indent="0">
              <a:buNone/>
            </a:pPr>
            <a:endParaRPr lang="en-US" sz="2500" dirty="0">
              <a:solidFill>
                <a:schemeClr val="accent6"/>
              </a:solidFill>
            </a:endParaRPr>
          </a:p>
          <a:p>
            <a:pPr marL="502920" indent="-457200">
              <a:buFont typeface="+mj-lt"/>
              <a:buAutoNum type="arabicPeriod"/>
            </a:pPr>
            <a:r>
              <a:rPr lang="en-US" sz="2500" dirty="0">
                <a:solidFill>
                  <a:schemeClr val="accent6"/>
                </a:solidFill>
              </a:rPr>
              <a:t>Technical Assistance &amp; Training</a:t>
            </a:r>
          </a:p>
          <a:p>
            <a:pPr marL="502920" indent="-457200">
              <a:buFont typeface="+mj-lt"/>
              <a:buAutoNum type="arabicPeriod"/>
            </a:pPr>
            <a:endParaRPr lang="en-US" sz="2500" dirty="0">
              <a:solidFill>
                <a:schemeClr val="accent6"/>
              </a:solidFill>
            </a:endParaRPr>
          </a:p>
          <a:p>
            <a:pPr marL="502920" indent="-457200">
              <a:buFont typeface="+mj-lt"/>
              <a:buAutoNum type="arabicPeriod"/>
            </a:pPr>
            <a:r>
              <a:rPr lang="en-US" sz="2500" dirty="0">
                <a:solidFill>
                  <a:schemeClr val="accent6"/>
                </a:solidFill>
              </a:rPr>
              <a:t>Public Awareness/Resource Development</a:t>
            </a:r>
          </a:p>
          <a:p>
            <a:pPr marL="502920" indent="-457200">
              <a:buFont typeface="+mj-lt"/>
              <a:buAutoNum type="arabicPeriod"/>
            </a:pPr>
            <a:endParaRPr lang="en-US" sz="2500" dirty="0">
              <a:solidFill>
                <a:schemeClr val="accent6"/>
              </a:solidFill>
            </a:endParaRPr>
          </a:p>
          <a:p>
            <a:pPr marL="502920" indent="-457200">
              <a:buFont typeface="+mj-lt"/>
              <a:buAutoNum type="arabicPeriod"/>
            </a:pPr>
            <a:r>
              <a:rPr lang="en-US" sz="2500" dirty="0">
                <a:solidFill>
                  <a:schemeClr val="accent6"/>
                </a:solidFill>
              </a:rPr>
              <a:t>Policy Development &amp; Systems Advocacy/Engagement</a:t>
            </a:r>
          </a:p>
        </p:txBody>
      </p:sp>
      <p:sp>
        <p:nvSpPr>
          <p:cNvPr id="3" name="Title 2"/>
          <p:cNvSpPr>
            <a:spLocks noGrp="1"/>
          </p:cNvSpPr>
          <p:nvPr>
            <p:ph type="title"/>
          </p:nvPr>
        </p:nvSpPr>
        <p:spPr>
          <a:xfrm>
            <a:off x="0" y="355847"/>
            <a:ext cx="8940800" cy="1054394"/>
          </a:xfrm>
        </p:spPr>
        <p:txBody>
          <a:bodyPr/>
          <a:lstStyle/>
          <a:p>
            <a:r>
              <a:rPr lang="en-US" sz="2800" dirty="0"/>
              <a:t>ALASKA NATIVE WOMAN’S RESOURCE CENTER </a:t>
            </a:r>
            <a:br>
              <a:rPr lang="en-US" sz="2800" dirty="0"/>
            </a:br>
            <a:endParaRPr lang="en-US" sz="2800" dirty="0"/>
          </a:p>
        </p:txBody>
      </p:sp>
    </p:spTree>
    <p:extLst>
      <p:ext uri="{BB962C8B-B14F-4D97-AF65-F5344CB8AC3E}">
        <p14:creationId xmlns:p14="http://schemas.microsoft.com/office/powerpoint/2010/main" val="136088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Increasing the Response of the Villages to Domestic Violence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833901"/>
              </p:ext>
            </p:extLst>
          </p:nvPr>
        </p:nvGraphicFramePr>
        <p:xfrm>
          <a:off x="381000" y="1721289"/>
          <a:ext cx="8407400" cy="4624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JW iInternational.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1000" y="4044194"/>
            <a:ext cx="1736535" cy="2429438"/>
          </a:xfrm>
          <a:prstGeom prst="rect">
            <a:avLst/>
          </a:prstGeom>
        </p:spPr>
      </p:pic>
      <p:pic>
        <p:nvPicPr>
          <p:cNvPr id="5" name="Picture 4" descr="TJ Anvik Choose Respect.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6432964" y="4824724"/>
            <a:ext cx="2355436" cy="1766577"/>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F3067D22-33A4-EF4F-B6B9-63C7B8C22BA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1051100" y="1829348"/>
            <a:ext cx="2132870" cy="1599652"/>
          </a:xfrm>
          <a:prstGeom prst="rect">
            <a:avLst/>
          </a:prstGeom>
        </p:spPr>
      </p:pic>
    </p:spTree>
    <p:extLst>
      <p:ext uri="{BB962C8B-B14F-4D97-AF65-F5344CB8AC3E}">
        <p14:creationId xmlns:p14="http://schemas.microsoft.com/office/powerpoint/2010/main" val="131844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45720" indent="0">
              <a:buNone/>
            </a:pPr>
            <a:r>
              <a:rPr lang="en-US" sz="2800" dirty="0">
                <a:solidFill>
                  <a:schemeClr val="accent6"/>
                </a:solidFill>
              </a:rPr>
              <a:t>Facilitating a discussion within village/s to: </a:t>
            </a:r>
          </a:p>
          <a:p>
            <a:pPr lvl="0"/>
            <a:r>
              <a:rPr lang="en-US" sz="2800" dirty="0">
                <a:solidFill>
                  <a:schemeClr val="accent6"/>
                </a:solidFill>
              </a:rPr>
              <a:t>Provide victims with pathways to safety</a:t>
            </a:r>
          </a:p>
          <a:p>
            <a:pPr lvl="0"/>
            <a:r>
              <a:rPr lang="en-US" sz="2800" dirty="0">
                <a:solidFill>
                  <a:schemeClr val="accent6"/>
                </a:solidFill>
              </a:rPr>
              <a:t>Increase the accountability of abusers</a:t>
            </a:r>
          </a:p>
          <a:p>
            <a:pPr lvl="0"/>
            <a:r>
              <a:rPr lang="en-US" sz="2800" dirty="0">
                <a:solidFill>
                  <a:schemeClr val="accent6"/>
                </a:solidFill>
              </a:rPr>
              <a:t>Increase the village response to domestic violence</a:t>
            </a:r>
          </a:p>
          <a:p>
            <a:pPr lvl="0"/>
            <a:r>
              <a:rPr lang="en-US" sz="2800" dirty="0">
                <a:solidFill>
                  <a:schemeClr val="accent6"/>
                </a:solidFill>
              </a:rPr>
              <a:t>Determine changes needed within the village to increase village-wide responses to domestic violence within the village</a:t>
            </a:r>
          </a:p>
          <a:p>
            <a:pPr lvl="0"/>
            <a:r>
              <a:rPr lang="en-US" sz="2800" dirty="0">
                <a:solidFill>
                  <a:schemeClr val="accent6"/>
                </a:solidFill>
              </a:rPr>
              <a:t>Provide culturally specific TA/Training highlighting barriers and solutions specific to rural Alaska Native Villages. </a:t>
            </a:r>
          </a:p>
          <a:p>
            <a:pPr lvl="0"/>
            <a:endParaRPr lang="en-US" sz="2800" dirty="0">
              <a:solidFill>
                <a:schemeClr val="accent6"/>
              </a:solidFill>
            </a:endParaRPr>
          </a:p>
          <a:p>
            <a:endParaRPr lang="en-US" dirty="0"/>
          </a:p>
        </p:txBody>
      </p:sp>
      <p:sp>
        <p:nvSpPr>
          <p:cNvPr id="3" name="Title 2"/>
          <p:cNvSpPr>
            <a:spLocks noGrp="1"/>
          </p:cNvSpPr>
          <p:nvPr>
            <p:ph type="title"/>
          </p:nvPr>
        </p:nvSpPr>
        <p:spPr/>
        <p:txBody>
          <a:bodyPr/>
          <a:lstStyle/>
          <a:p>
            <a:r>
              <a:rPr lang="en-US" dirty="0"/>
              <a:t>Organizing &amp; Facilitating a Process of Discussion &amp; Engagement</a:t>
            </a:r>
          </a:p>
        </p:txBody>
      </p:sp>
    </p:spTree>
    <p:extLst>
      <p:ext uri="{BB962C8B-B14F-4D97-AF65-F5344CB8AC3E}">
        <p14:creationId xmlns:p14="http://schemas.microsoft.com/office/powerpoint/2010/main" val="465595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sz="2600" dirty="0">
                <a:solidFill>
                  <a:srgbClr val="000000"/>
                </a:solidFill>
              </a:rPr>
              <a:t>Customized curriculum to strengthen the local response to DV</a:t>
            </a:r>
          </a:p>
          <a:p>
            <a:pPr lvl="1"/>
            <a:r>
              <a:rPr lang="en-US" sz="2600" dirty="0">
                <a:solidFill>
                  <a:srgbClr val="000000"/>
                </a:solidFill>
              </a:rPr>
              <a:t>Each village has their own laws, systems, histories and beliefs</a:t>
            </a:r>
          </a:p>
          <a:p>
            <a:pPr lvl="1"/>
            <a:r>
              <a:rPr lang="en-US" sz="2600" dirty="0">
                <a:solidFill>
                  <a:srgbClr val="000000"/>
                </a:solidFill>
              </a:rPr>
              <a:t>We will help map out systems and see where gaps exist and provide recommendations for services, training and funding.</a:t>
            </a:r>
          </a:p>
          <a:p>
            <a:pPr lvl="1"/>
            <a:endParaRPr lang="en-US" sz="2600" dirty="0">
              <a:solidFill>
                <a:srgbClr val="000000"/>
              </a:solidFill>
            </a:endParaRPr>
          </a:p>
          <a:p>
            <a:r>
              <a:rPr lang="en-US" sz="2600" dirty="0">
                <a:solidFill>
                  <a:srgbClr val="000000"/>
                </a:solidFill>
              </a:rPr>
              <a:t>Training material will recognize unique legal needs</a:t>
            </a:r>
          </a:p>
          <a:p>
            <a:pPr lvl="1"/>
            <a:r>
              <a:rPr lang="en-US" sz="2600" dirty="0">
                <a:solidFill>
                  <a:srgbClr val="000000"/>
                </a:solidFill>
              </a:rPr>
              <a:t>Use local voices, languages and teachings</a:t>
            </a:r>
          </a:p>
          <a:p>
            <a:pPr lvl="1"/>
            <a:r>
              <a:rPr lang="en-US" sz="2600" dirty="0">
                <a:solidFill>
                  <a:srgbClr val="000000"/>
                </a:solidFill>
              </a:rPr>
              <a:t>We believe you are in the best position to identify the issues and response necessary to address these issues—we help you get there.</a:t>
            </a:r>
          </a:p>
          <a:p>
            <a:pPr marL="365760" lvl="1" indent="0">
              <a:buNone/>
            </a:pPr>
            <a:endParaRPr lang="en-US" sz="2600" dirty="0">
              <a:solidFill>
                <a:srgbClr val="000000"/>
              </a:solidFill>
            </a:endParaRPr>
          </a:p>
          <a:p>
            <a:r>
              <a:rPr lang="en-US" sz="2600" dirty="0">
                <a:solidFill>
                  <a:srgbClr val="000000"/>
                </a:solidFill>
              </a:rPr>
              <a:t>Identify and recommend partnerships and resources to strengthen community  </a:t>
            </a:r>
          </a:p>
          <a:p>
            <a:pPr lvl="1"/>
            <a:r>
              <a:rPr lang="en-US" sz="2600" dirty="0">
                <a:solidFill>
                  <a:srgbClr val="000000"/>
                </a:solidFill>
              </a:rPr>
              <a:t>Database of resources, toolkits and other m</a:t>
            </a:r>
            <a:r>
              <a:rPr lang="en-US" sz="2600" dirty="0">
                <a:solidFill>
                  <a:srgbClr val="002060"/>
                </a:solidFill>
              </a:rPr>
              <a:t>aterials</a:t>
            </a:r>
          </a:p>
          <a:p>
            <a:pPr lvl="1"/>
            <a:endParaRPr lang="en-US" dirty="0"/>
          </a:p>
          <a:p>
            <a:pPr lvl="1"/>
            <a:endParaRPr lang="en-US" dirty="0"/>
          </a:p>
        </p:txBody>
      </p:sp>
      <p:sp>
        <p:nvSpPr>
          <p:cNvPr id="3" name="Title 2"/>
          <p:cNvSpPr>
            <a:spLocks noGrp="1"/>
          </p:cNvSpPr>
          <p:nvPr>
            <p:ph type="title"/>
          </p:nvPr>
        </p:nvSpPr>
        <p:spPr/>
        <p:txBody>
          <a:bodyPr/>
          <a:lstStyle/>
          <a:p>
            <a:pPr marL="502920" marR="0" lvl="0" indent="-457200" defTabSz="914400" eaLnBrk="1" fontAlgn="auto" latinLnBrk="0" hangingPunct="1">
              <a:lnSpc>
                <a:spcPct val="100000"/>
              </a:lnSpc>
              <a:spcBef>
                <a:spcPts val="0"/>
              </a:spcBef>
              <a:spcAft>
                <a:spcPts val="0"/>
              </a:spcAft>
              <a:buClrTx/>
              <a:buSzTx/>
              <a:buFont typeface="+mj-lt"/>
              <a:buNone/>
              <a:tabLst/>
              <a:defRPr/>
            </a:pPr>
            <a:r>
              <a:rPr lang="en-US" dirty="0"/>
              <a:t>Technical Assistance &amp; Training</a:t>
            </a:r>
          </a:p>
        </p:txBody>
      </p:sp>
    </p:spTree>
    <p:extLst>
      <p:ext uri="{BB962C8B-B14F-4D97-AF65-F5344CB8AC3E}">
        <p14:creationId xmlns:p14="http://schemas.microsoft.com/office/powerpoint/2010/main" val="963801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buNone/>
            </a:pPr>
            <a:br>
              <a:rPr lang="en-US" sz="1600" dirty="0">
                <a:solidFill>
                  <a:schemeClr val="accent6"/>
                </a:solidFill>
              </a:rPr>
            </a:br>
            <a:br>
              <a:rPr lang="en-US" sz="1600" dirty="0">
                <a:solidFill>
                  <a:schemeClr val="accent6"/>
                </a:solidFill>
              </a:rPr>
            </a:br>
            <a:endParaRPr lang="en-US" sz="1600" dirty="0"/>
          </a:p>
        </p:txBody>
      </p:sp>
      <p:sp>
        <p:nvSpPr>
          <p:cNvPr id="3" name="Title 2"/>
          <p:cNvSpPr>
            <a:spLocks noGrp="1"/>
          </p:cNvSpPr>
          <p:nvPr>
            <p:ph type="title"/>
          </p:nvPr>
        </p:nvSpPr>
        <p:spPr/>
        <p:txBody>
          <a:bodyPr/>
          <a:lstStyle/>
          <a:p>
            <a:r>
              <a:rPr lang="en-US" sz="2800" dirty="0"/>
              <a:t>Two Part Curriculum Trainings in 2015 &amp; 2017</a:t>
            </a:r>
            <a:br>
              <a:rPr lang="en-US" sz="2800" dirty="0"/>
            </a:br>
            <a:r>
              <a:rPr lang="en-US" sz="2800" dirty="0"/>
              <a:t>-</a:t>
            </a:r>
            <a:r>
              <a:rPr lang="en-US" sz="1600" dirty="0"/>
              <a:t>2 in Village of Kotzebue/Nana Region- 2 in Organized Village of </a:t>
            </a:r>
            <a:r>
              <a:rPr lang="en-US" sz="1600" dirty="0" err="1"/>
              <a:t>Kake</a:t>
            </a:r>
            <a:r>
              <a:rPr lang="en-US" sz="1600" dirty="0"/>
              <a:t> – 1 in Village of </a:t>
            </a:r>
            <a:r>
              <a:rPr lang="en-US" sz="1600" dirty="0" err="1"/>
              <a:t>Emmonak</a:t>
            </a:r>
            <a:r>
              <a:rPr lang="en-US" sz="1600" dirty="0"/>
              <a:t> – 1 in Village of </a:t>
            </a:r>
            <a:r>
              <a:rPr lang="en-US" sz="1600" dirty="0" err="1"/>
              <a:t>Anvik</a:t>
            </a:r>
            <a:endParaRPr lang="en-US" sz="16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154" y="1755163"/>
            <a:ext cx="1509886" cy="1233138"/>
          </a:xfrm>
          <a:prstGeom prst="rect">
            <a:avLst/>
          </a:prstGeom>
        </p:spPr>
      </p:pic>
      <p:pic>
        <p:nvPicPr>
          <p:cNvPr id="5" name="Picture 4" descr="2009-08-02 13.01.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8556" y="1834515"/>
            <a:ext cx="1740336" cy="125796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680" y="4722829"/>
            <a:ext cx="1787370" cy="1365467"/>
          </a:xfrm>
          <a:prstGeom prst="rect">
            <a:avLst/>
          </a:prstGeom>
        </p:spPr>
      </p:pic>
      <p:pic>
        <p:nvPicPr>
          <p:cNvPr id="7" name="Picture 6" descr="DSC_006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4969" y="4574811"/>
            <a:ext cx="2003924" cy="1545578"/>
          </a:xfrm>
          <a:prstGeom prst="rect">
            <a:avLst/>
          </a:prstGeom>
        </p:spPr>
      </p:pic>
      <p:graphicFrame>
        <p:nvGraphicFramePr>
          <p:cNvPr id="8" name="Content Placeholder 4"/>
          <p:cNvGraphicFramePr>
            <a:graphicFrameLocks/>
          </p:cNvGraphicFramePr>
          <p:nvPr>
            <p:extLst>
              <p:ext uri="{D42A27DB-BD31-4B8C-83A1-F6EECF244321}">
                <p14:modId xmlns:p14="http://schemas.microsoft.com/office/powerpoint/2010/main" val="1921142050"/>
              </p:ext>
            </p:extLst>
          </p:nvPr>
        </p:nvGraphicFramePr>
        <p:xfrm>
          <a:off x="2149311" y="1960618"/>
          <a:ext cx="4789714" cy="384175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2007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Indigenous Curriculum </a:t>
            </a:r>
            <a:br>
              <a:rPr lang="en-US" dirty="0"/>
            </a:br>
            <a:r>
              <a:rPr lang="en-US" dirty="0"/>
              <a:t>Foundations &amp; Core Principles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7380073"/>
              </p:ext>
            </p:extLst>
          </p:nvPr>
        </p:nvGraphicFramePr>
        <p:xfrm>
          <a:off x="354860" y="1996012"/>
          <a:ext cx="8407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34839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PT_purple">
  <a:themeElements>
    <a:clrScheme name="Custom 17">
      <a:dk1>
        <a:srgbClr val="FFFFFF"/>
      </a:dk1>
      <a:lt1>
        <a:srgbClr val="FFFFFF"/>
      </a:lt1>
      <a:dk2>
        <a:srgbClr val="663366"/>
      </a:dk2>
      <a:lt2>
        <a:srgbClr val="CC99CC"/>
      </a:lt2>
      <a:accent1>
        <a:srgbClr val="663366"/>
      </a:accent1>
      <a:accent2>
        <a:srgbClr val="663366"/>
      </a:accent2>
      <a:accent3>
        <a:srgbClr val="663366"/>
      </a:accent3>
      <a:accent4>
        <a:srgbClr val="339999"/>
      </a:accent4>
      <a:accent5>
        <a:srgbClr val="006666"/>
      </a:accent5>
      <a:accent6>
        <a:srgbClr val="003333"/>
      </a:accent6>
      <a:hlink>
        <a:srgbClr val="660066"/>
      </a:hlink>
      <a:folHlink>
        <a:srgbClr val="660066"/>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PPT_purple.potx</Template>
  <TotalTime>2987</TotalTime>
  <Words>1107</Words>
  <Application>Microsoft Macintosh PowerPoint</Application>
  <PresentationFormat>On-screen Show (4:3)</PresentationFormat>
  <Paragraphs>175</Paragraphs>
  <Slides>21</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Gill Sans MT</vt:lpstr>
      <vt:lpstr>Mangal</vt:lpstr>
      <vt:lpstr>Wingdings</vt:lpstr>
      <vt:lpstr>PPT_purple</vt:lpstr>
      <vt:lpstr>PowerPoint Presentation</vt:lpstr>
      <vt:lpstr>AKNWRC Founders/Partners</vt:lpstr>
      <vt:lpstr>Why is the Alaska Native Women’s Resource Center Necessary? </vt:lpstr>
      <vt:lpstr>ALASKA NATIVE WOMAN’S RESOURCE CENTER  </vt:lpstr>
      <vt:lpstr>Increasing the Response of the Villages to Domestic Violence</vt:lpstr>
      <vt:lpstr>Organizing &amp; Facilitating a Process of Discussion &amp; Engagement</vt:lpstr>
      <vt:lpstr>Technical Assistance &amp; Training</vt:lpstr>
      <vt:lpstr>Two Part Curriculum Trainings in 2015 &amp; 2017 -2 in Village of Kotzebue/Nana Region- 2 in Organized Village of Kake – 1 in Village of Emmonak – 1 in Village of Anvik</vt:lpstr>
      <vt:lpstr>Indigenous Curriculum  Foundations &amp; Core Principles</vt:lpstr>
      <vt:lpstr>In Our Own Voices Videos</vt:lpstr>
      <vt:lpstr>In Our Own Languages</vt:lpstr>
      <vt:lpstr>Public Awareness &amp; Resource Development</vt:lpstr>
      <vt:lpstr>Resource Development Example Development of an Alaska Native Domestic Violence Video Curriculum</vt:lpstr>
      <vt:lpstr>Public Awareness &amp; Resource Development  </vt:lpstr>
      <vt:lpstr>Indigenous Based Materials </vt:lpstr>
      <vt:lpstr>Indigenous Based Materials </vt:lpstr>
      <vt:lpstr>Policy Development &amp; Systems Advocacy/Engagement</vt:lpstr>
      <vt:lpstr>How to Stay Connected and/or Request Technical Assistance </vt:lpstr>
      <vt:lpstr>Questions comments</vt:lpstr>
      <vt:lpstr>Feel Free To Contact Us!</vt:lpstr>
      <vt:lpstr>  Quyana    Tsenaa-’ii   Gunalchéesh   Dogindihn  Háw’aa  DOIKshin     Ana-basee’    Masi-cho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Annita Lucchesi</dc:creator>
  <cp:lastModifiedBy>Microsoft Office User</cp:lastModifiedBy>
  <cp:revision>128</cp:revision>
  <cp:lastPrinted>2015-05-16T21:19:08Z</cp:lastPrinted>
  <dcterms:created xsi:type="dcterms:W3CDTF">2014-02-04T07:30:09Z</dcterms:created>
  <dcterms:modified xsi:type="dcterms:W3CDTF">2020-07-23T15:22:48Z</dcterms:modified>
</cp:coreProperties>
</file>