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8"/>
  </p:notesMasterIdLst>
  <p:handoutMasterIdLst>
    <p:handoutMasterId r:id="rId29"/>
  </p:handoutMasterIdLst>
  <p:sldIdLst>
    <p:sldId id="256" r:id="rId2"/>
    <p:sldId id="262" r:id="rId3"/>
    <p:sldId id="257" r:id="rId4"/>
    <p:sldId id="265" r:id="rId5"/>
    <p:sldId id="368" r:id="rId6"/>
    <p:sldId id="369" r:id="rId7"/>
    <p:sldId id="370" r:id="rId8"/>
    <p:sldId id="371" r:id="rId9"/>
    <p:sldId id="364" r:id="rId10"/>
    <p:sldId id="372" r:id="rId11"/>
    <p:sldId id="373" r:id="rId12"/>
    <p:sldId id="374" r:id="rId13"/>
    <p:sldId id="375" r:id="rId14"/>
    <p:sldId id="376" r:id="rId15"/>
    <p:sldId id="365" r:id="rId16"/>
    <p:sldId id="377" r:id="rId17"/>
    <p:sldId id="378" r:id="rId18"/>
    <p:sldId id="366" r:id="rId19"/>
    <p:sldId id="379" r:id="rId20"/>
    <p:sldId id="367" r:id="rId21"/>
    <p:sldId id="380" r:id="rId22"/>
    <p:sldId id="381" r:id="rId23"/>
    <p:sldId id="382" r:id="rId24"/>
    <p:sldId id="383" r:id="rId25"/>
    <p:sldId id="348" r:id="rId26"/>
    <p:sldId id="298"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52" userDrawn="1">
          <p15:clr>
            <a:srgbClr val="A4A3A4"/>
          </p15:clr>
        </p15:guide>
        <p15:guide id="2" pos="528" userDrawn="1">
          <p15:clr>
            <a:srgbClr val="A4A3A4"/>
          </p15:clr>
        </p15:guide>
        <p15:guide id="3" orient="horz" pos="432" userDrawn="1">
          <p15:clr>
            <a:srgbClr val="A4A3A4"/>
          </p15:clr>
        </p15:guide>
        <p15:guide id="4" pos="7440" userDrawn="1">
          <p15:clr>
            <a:srgbClr val="A4A3A4"/>
          </p15:clr>
        </p15:guide>
        <p15:guide id="5" pos="4104"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regory, Madeline" initials="GM" lastIdx="2" clrIdx="0">
    <p:extLst>
      <p:ext uri="{19B8F6BF-5375-455C-9EA6-DF929625EA0E}">
        <p15:presenceInfo xmlns:p15="http://schemas.microsoft.com/office/powerpoint/2012/main" userId="S-1-5-21-1214440339-1677128483-1177238915-34532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3F98"/>
    <a:srgbClr val="158DB7"/>
    <a:srgbClr val="51C2EB"/>
    <a:srgbClr val="95DAF3"/>
    <a:srgbClr val="78D1F0"/>
    <a:srgbClr val="B7E6F7"/>
    <a:srgbClr val="0033A0"/>
    <a:srgbClr val="45BCE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93" autoAdjust="0"/>
    <p:restoredTop sz="92277" autoAdjust="0"/>
  </p:normalViewPr>
  <p:slideViewPr>
    <p:cSldViewPr snapToGrid="0" snapToObjects="1">
      <p:cViewPr varScale="1">
        <p:scale>
          <a:sx n="80" d="100"/>
          <a:sy n="80" d="100"/>
        </p:scale>
        <p:origin x="102" y="390"/>
      </p:cViewPr>
      <p:guideLst>
        <p:guide orient="horz" pos="1152"/>
        <p:guide pos="528"/>
        <p:guide orient="horz" pos="432"/>
        <p:guide pos="7440"/>
        <p:guide pos="4104"/>
      </p:guideLst>
    </p:cSldViewPr>
  </p:slideViewPr>
  <p:outlineViewPr>
    <p:cViewPr>
      <p:scale>
        <a:sx n="33" d="100"/>
        <a:sy n="33" d="100"/>
      </p:scale>
      <p:origin x="0" y="-160"/>
    </p:cViewPr>
  </p:outlineViewPr>
  <p:notesTextViewPr>
    <p:cViewPr>
      <p:scale>
        <a:sx n="75" d="100"/>
        <a:sy n="75" d="100"/>
      </p:scale>
      <p:origin x="0" y="0"/>
    </p:cViewPr>
  </p:notesTextViewPr>
  <p:sorterViewPr>
    <p:cViewPr>
      <p:scale>
        <a:sx n="66" d="100"/>
        <a:sy n="66" d="100"/>
      </p:scale>
      <p:origin x="0" y="0"/>
    </p:cViewPr>
  </p:sorterViewPr>
  <p:notesViewPr>
    <p:cSldViewPr snapToGrid="0" snapToObjects="1">
      <p:cViewPr varScale="1">
        <p:scale>
          <a:sx n="82" d="100"/>
          <a:sy n="82" d="100"/>
        </p:scale>
        <p:origin x="3152" y="17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FE57B04-1CB6-A344-BEA2-1A89CAEC5B8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CE06EEF-718F-5B4D-B68B-35DA9084C2C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CFA2BF5-4732-0240-8263-22F96DAD6E16}" type="datetimeFigureOut">
              <a:rPr lang="en-US" smtClean="0"/>
              <a:t>4/15/2021</a:t>
            </a:fld>
            <a:endParaRPr lang="en-US"/>
          </a:p>
        </p:txBody>
      </p:sp>
      <p:sp>
        <p:nvSpPr>
          <p:cNvPr id="4" name="Footer Placeholder 3">
            <a:extLst>
              <a:ext uri="{FF2B5EF4-FFF2-40B4-BE49-F238E27FC236}">
                <a16:creationId xmlns:a16="http://schemas.microsoft.com/office/drawing/2014/main" id="{AF18A50C-22D4-9646-8662-A69E2D1081F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4A8671DE-91A5-6947-B551-DD752EE8181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4D7AAB8-F950-6F4E-A721-94CF2DCB33C1}" type="slidenum">
              <a:rPr lang="en-US" smtClean="0"/>
              <a:t>‹#›</a:t>
            </a:fld>
            <a:endParaRPr lang="en-US"/>
          </a:p>
        </p:txBody>
      </p:sp>
    </p:spTree>
    <p:extLst>
      <p:ext uri="{BB962C8B-B14F-4D97-AF65-F5344CB8AC3E}">
        <p14:creationId xmlns:p14="http://schemas.microsoft.com/office/powerpoint/2010/main" val="36544976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DED846-BD99-FA40-8FFD-78E8CEDC1AA1}" type="datetimeFigureOut">
              <a:rPr lang="en-US" smtClean="0"/>
              <a:t>4/15/2021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B3D614-FB7A-874E-A10B-4DAE835795E0}" type="slidenum">
              <a:rPr lang="en-US" smtClean="0"/>
              <a:t>‹#›</a:t>
            </a:fld>
            <a:endParaRPr lang="en-US"/>
          </a:p>
        </p:txBody>
      </p:sp>
    </p:spTree>
    <p:extLst>
      <p:ext uri="{BB962C8B-B14F-4D97-AF65-F5344CB8AC3E}">
        <p14:creationId xmlns:p14="http://schemas.microsoft.com/office/powerpoint/2010/main" val="440893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Ask participants to assess their anxiety or stress level when talking about investing and retirement.  If they feel stressed, why is that?  Often it’s because they feel they are lacking the knowledge, income and don’t know who to trust to help them move forward.</a:t>
            </a:r>
          </a:p>
          <a:p>
            <a:endParaRPr lang="en-US" dirty="0"/>
          </a:p>
        </p:txBody>
      </p:sp>
      <p:sp>
        <p:nvSpPr>
          <p:cNvPr id="4" name="Slide Number Placeholder 3"/>
          <p:cNvSpPr>
            <a:spLocks noGrp="1"/>
          </p:cNvSpPr>
          <p:nvPr>
            <p:ph type="sldNum" sz="quarter" idx="5"/>
          </p:nvPr>
        </p:nvSpPr>
        <p:spPr/>
        <p:txBody>
          <a:bodyPr/>
          <a:lstStyle/>
          <a:p>
            <a:fld id="{3FB3D614-FB7A-874E-A10B-4DAE835795E0}" type="slidenum">
              <a:rPr lang="en-US" smtClean="0"/>
              <a:t>3</a:t>
            </a:fld>
            <a:endParaRPr lang="en-US"/>
          </a:p>
        </p:txBody>
      </p:sp>
    </p:spTree>
    <p:extLst>
      <p:ext uri="{BB962C8B-B14F-4D97-AF65-F5344CB8AC3E}">
        <p14:creationId xmlns:p14="http://schemas.microsoft.com/office/powerpoint/2010/main" val="6216678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B3D614-FB7A-874E-A10B-4DAE835795E0}" type="slidenum">
              <a:rPr lang="en-US" smtClean="0"/>
              <a:t>12</a:t>
            </a:fld>
            <a:endParaRPr lang="en-US"/>
          </a:p>
        </p:txBody>
      </p:sp>
    </p:spTree>
    <p:extLst>
      <p:ext uri="{BB962C8B-B14F-4D97-AF65-F5344CB8AC3E}">
        <p14:creationId xmlns:p14="http://schemas.microsoft.com/office/powerpoint/2010/main" val="3371858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have people or things you want to protect, it’s important</a:t>
            </a:r>
            <a:r>
              <a:rPr lang="en-US" baseline="0" dirty="0"/>
              <a:t> that you plan ahead.</a:t>
            </a:r>
            <a:endParaRPr lang="en-US" dirty="0"/>
          </a:p>
        </p:txBody>
      </p:sp>
      <p:sp>
        <p:nvSpPr>
          <p:cNvPr id="4" name="Slide Number Placeholder 3"/>
          <p:cNvSpPr>
            <a:spLocks noGrp="1"/>
          </p:cNvSpPr>
          <p:nvPr>
            <p:ph type="sldNum" sz="quarter" idx="5"/>
          </p:nvPr>
        </p:nvSpPr>
        <p:spPr/>
        <p:txBody>
          <a:bodyPr/>
          <a:lstStyle/>
          <a:p>
            <a:fld id="{3FB3D614-FB7A-874E-A10B-4DAE835795E0}" type="slidenum">
              <a:rPr lang="en-US" smtClean="0"/>
              <a:t>13</a:t>
            </a:fld>
            <a:endParaRPr lang="en-US"/>
          </a:p>
        </p:txBody>
      </p:sp>
    </p:spTree>
    <p:extLst>
      <p:ext uri="{BB962C8B-B14F-4D97-AF65-F5344CB8AC3E}">
        <p14:creationId xmlns:p14="http://schemas.microsoft.com/office/powerpoint/2010/main" val="34551097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Take advantage of all programs; many were created to assist middle and low-wage earners get ahead.</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*As of 3/20/20, no new federal funds are available to support Individual Development Accounts.</a:t>
            </a:r>
          </a:p>
          <a:p>
            <a:endParaRPr lang="en-US" dirty="0"/>
          </a:p>
        </p:txBody>
      </p:sp>
      <p:sp>
        <p:nvSpPr>
          <p:cNvPr id="4" name="Slide Number Placeholder 3"/>
          <p:cNvSpPr>
            <a:spLocks noGrp="1"/>
          </p:cNvSpPr>
          <p:nvPr>
            <p:ph type="sldNum" sz="quarter" idx="5"/>
          </p:nvPr>
        </p:nvSpPr>
        <p:spPr/>
        <p:txBody>
          <a:bodyPr/>
          <a:lstStyle/>
          <a:p>
            <a:fld id="{3FB3D614-FB7A-874E-A10B-4DAE835795E0}" type="slidenum">
              <a:rPr lang="en-US" smtClean="0"/>
              <a:t>14</a:t>
            </a:fld>
            <a:endParaRPr lang="en-US"/>
          </a:p>
        </p:txBody>
      </p:sp>
    </p:spTree>
    <p:extLst>
      <p:ext uri="{BB962C8B-B14F-4D97-AF65-F5344CB8AC3E}">
        <p14:creationId xmlns:p14="http://schemas.microsoft.com/office/powerpoint/2010/main" val="39103252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B3D614-FB7A-874E-A10B-4DAE835795E0}" type="slidenum">
              <a:rPr lang="en-US" smtClean="0"/>
              <a:t>15</a:t>
            </a:fld>
            <a:endParaRPr lang="en-US"/>
          </a:p>
        </p:txBody>
      </p:sp>
    </p:spTree>
    <p:extLst>
      <p:ext uri="{BB962C8B-B14F-4D97-AF65-F5344CB8AC3E}">
        <p14:creationId xmlns:p14="http://schemas.microsoft.com/office/powerpoint/2010/main" val="21717973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B3D614-FB7A-874E-A10B-4DAE835795E0}" type="slidenum">
              <a:rPr lang="en-US" smtClean="0"/>
              <a:t>16</a:t>
            </a:fld>
            <a:endParaRPr lang="en-US"/>
          </a:p>
        </p:txBody>
      </p:sp>
    </p:spTree>
    <p:extLst>
      <p:ext uri="{BB962C8B-B14F-4D97-AF65-F5344CB8AC3E}">
        <p14:creationId xmlns:p14="http://schemas.microsoft.com/office/powerpoint/2010/main" val="1672370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B3D614-FB7A-874E-A10B-4DAE835795E0}" type="slidenum">
              <a:rPr lang="en-US" smtClean="0"/>
              <a:t>17</a:t>
            </a:fld>
            <a:endParaRPr lang="en-US"/>
          </a:p>
        </p:txBody>
      </p:sp>
    </p:spTree>
    <p:extLst>
      <p:ext uri="{BB962C8B-B14F-4D97-AF65-F5344CB8AC3E}">
        <p14:creationId xmlns:p14="http://schemas.microsoft.com/office/powerpoint/2010/main" val="9292797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B3D614-FB7A-874E-A10B-4DAE835795E0}" type="slidenum">
              <a:rPr lang="en-US" smtClean="0"/>
              <a:t>18</a:t>
            </a:fld>
            <a:endParaRPr lang="en-US"/>
          </a:p>
        </p:txBody>
      </p:sp>
    </p:spTree>
    <p:extLst>
      <p:ext uri="{BB962C8B-B14F-4D97-AF65-F5344CB8AC3E}">
        <p14:creationId xmlns:p14="http://schemas.microsoft.com/office/powerpoint/2010/main" val="30806651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B3D614-FB7A-874E-A10B-4DAE835795E0}" type="slidenum">
              <a:rPr lang="en-US" smtClean="0"/>
              <a:t>19</a:t>
            </a:fld>
            <a:endParaRPr lang="en-US"/>
          </a:p>
        </p:txBody>
      </p:sp>
    </p:spTree>
    <p:extLst>
      <p:ext uri="{BB962C8B-B14F-4D97-AF65-F5344CB8AC3E}">
        <p14:creationId xmlns:p14="http://schemas.microsoft.com/office/powerpoint/2010/main" val="42466642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B3D614-FB7A-874E-A10B-4DAE835795E0}" type="slidenum">
              <a:rPr lang="en-US" smtClean="0"/>
              <a:t>20</a:t>
            </a:fld>
            <a:endParaRPr lang="en-US"/>
          </a:p>
        </p:txBody>
      </p:sp>
    </p:spTree>
    <p:extLst>
      <p:ext uri="{BB962C8B-B14F-4D97-AF65-F5344CB8AC3E}">
        <p14:creationId xmlns:p14="http://schemas.microsoft.com/office/powerpoint/2010/main" val="16305762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B3D614-FB7A-874E-A10B-4DAE835795E0}" type="slidenum">
              <a:rPr lang="en-US" smtClean="0"/>
              <a:t>21</a:t>
            </a:fld>
            <a:endParaRPr lang="en-US"/>
          </a:p>
        </p:txBody>
      </p:sp>
    </p:spTree>
    <p:extLst>
      <p:ext uri="{BB962C8B-B14F-4D97-AF65-F5344CB8AC3E}">
        <p14:creationId xmlns:p14="http://schemas.microsoft.com/office/powerpoint/2010/main" val="4602963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B3D614-FB7A-874E-A10B-4DAE835795E0}" type="slidenum">
              <a:rPr lang="en-US" smtClean="0"/>
              <a:t>4</a:t>
            </a:fld>
            <a:endParaRPr lang="en-US"/>
          </a:p>
        </p:txBody>
      </p:sp>
    </p:spTree>
    <p:extLst>
      <p:ext uri="{BB962C8B-B14F-4D97-AF65-F5344CB8AC3E}">
        <p14:creationId xmlns:p14="http://schemas.microsoft.com/office/powerpoint/2010/main" val="33361800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B3D614-FB7A-874E-A10B-4DAE835795E0}" type="slidenum">
              <a:rPr lang="en-US" smtClean="0"/>
              <a:t>22</a:t>
            </a:fld>
            <a:endParaRPr lang="en-US"/>
          </a:p>
        </p:txBody>
      </p:sp>
    </p:spTree>
    <p:extLst>
      <p:ext uri="{BB962C8B-B14F-4D97-AF65-F5344CB8AC3E}">
        <p14:creationId xmlns:p14="http://schemas.microsoft.com/office/powerpoint/2010/main" val="29225996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B3D614-FB7A-874E-A10B-4DAE835795E0}" type="slidenum">
              <a:rPr lang="en-US" smtClean="0"/>
              <a:t>23</a:t>
            </a:fld>
            <a:endParaRPr lang="en-US"/>
          </a:p>
        </p:txBody>
      </p:sp>
    </p:spTree>
    <p:extLst>
      <p:ext uri="{BB962C8B-B14F-4D97-AF65-F5344CB8AC3E}">
        <p14:creationId xmlns:p14="http://schemas.microsoft.com/office/powerpoint/2010/main" val="42681368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B3D614-FB7A-874E-A10B-4DAE835795E0}" type="slidenum">
              <a:rPr lang="en-US" smtClean="0"/>
              <a:t>24</a:t>
            </a:fld>
            <a:endParaRPr lang="en-US"/>
          </a:p>
        </p:txBody>
      </p:sp>
    </p:spTree>
    <p:extLst>
      <p:ext uri="{BB962C8B-B14F-4D97-AF65-F5344CB8AC3E}">
        <p14:creationId xmlns:p14="http://schemas.microsoft.com/office/powerpoint/2010/main" val="305896348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can only take one of the above credits: of</a:t>
            </a:r>
            <a:r>
              <a:rPr lang="en-US" baseline="0" dirty="0"/>
              <a:t> the 2 education credits, take the American Opportunity Credit if you qualify.  It provides a larger mount of credit and you don’t have to spend as much in order to get that credit.</a:t>
            </a:r>
            <a:endParaRPr lang="en-US" dirty="0"/>
          </a:p>
        </p:txBody>
      </p:sp>
      <p:sp>
        <p:nvSpPr>
          <p:cNvPr id="4" name="Slide Number Placeholder 3"/>
          <p:cNvSpPr>
            <a:spLocks noGrp="1"/>
          </p:cNvSpPr>
          <p:nvPr>
            <p:ph type="sldNum" sz="quarter" idx="5"/>
          </p:nvPr>
        </p:nvSpPr>
        <p:spPr/>
        <p:txBody>
          <a:bodyPr/>
          <a:lstStyle/>
          <a:p>
            <a:fld id="{3FB3D614-FB7A-874E-A10B-4DAE835795E0}" type="slidenum">
              <a:rPr lang="en-US" smtClean="0"/>
              <a:t>25</a:t>
            </a:fld>
            <a:endParaRPr lang="en-US"/>
          </a:p>
        </p:txBody>
      </p:sp>
    </p:spTree>
    <p:extLst>
      <p:ext uri="{BB962C8B-B14F-4D97-AF65-F5344CB8AC3E}">
        <p14:creationId xmlns:p14="http://schemas.microsoft.com/office/powerpoint/2010/main" val="22515701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B3D614-FB7A-874E-A10B-4DAE835795E0}" type="slidenum">
              <a:rPr lang="en-US" smtClean="0"/>
              <a:t>5</a:t>
            </a:fld>
            <a:endParaRPr lang="en-US"/>
          </a:p>
        </p:txBody>
      </p:sp>
    </p:spTree>
    <p:extLst>
      <p:ext uri="{BB962C8B-B14F-4D97-AF65-F5344CB8AC3E}">
        <p14:creationId xmlns:p14="http://schemas.microsoft.com/office/powerpoint/2010/main" val="1092410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B3D614-FB7A-874E-A10B-4DAE835795E0}" type="slidenum">
              <a:rPr lang="en-US" smtClean="0"/>
              <a:t>6</a:t>
            </a:fld>
            <a:endParaRPr lang="en-US"/>
          </a:p>
        </p:txBody>
      </p:sp>
    </p:spTree>
    <p:extLst>
      <p:ext uri="{BB962C8B-B14F-4D97-AF65-F5344CB8AC3E}">
        <p14:creationId xmlns:p14="http://schemas.microsoft.com/office/powerpoint/2010/main" val="28820862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Regular investing makes all the difference.</a:t>
            </a:r>
          </a:p>
          <a:p>
            <a:endParaRPr lang="en-US" dirty="0"/>
          </a:p>
        </p:txBody>
      </p:sp>
      <p:sp>
        <p:nvSpPr>
          <p:cNvPr id="4" name="Slide Number Placeholder 3"/>
          <p:cNvSpPr>
            <a:spLocks noGrp="1"/>
          </p:cNvSpPr>
          <p:nvPr>
            <p:ph type="sldNum" sz="quarter" idx="5"/>
          </p:nvPr>
        </p:nvSpPr>
        <p:spPr/>
        <p:txBody>
          <a:bodyPr/>
          <a:lstStyle/>
          <a:p>
            <a:fld id="{3FB3D614-FB7A-874E-A10B-4DAE835795E0}" type="slidenum">
              <a:rPr lang="en-US" smtClean="0"/>
              <a:t>7</a:t>
            </a:fld>
            <a:endParaRPr lang="en-US"/>
          </a:p>
        </p:txBody>
      </p:sp>
    </p:spTree>
    <p:extLst>
      <p:ext uri="{BB962C8B-B14F-4D97-AF65-F5344CB8AC3E}">
        <p14:creationId xmlns:p14="http://schemas.microsoft.com/office/powerpoint/2010/main" val="11388534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Don’t let</a:t>
            </a:r>
            <a:r>
              <a:rPr lang="en-US" baseline="0" dirty="0"/>
              <a:t> news of market drops scare you; play the long-game.</a:t>
            </a:r>
            <a:endParaRPr lang="en-US" dirty="0"/>
          </a:p>
        </p:txBody>
      </p:sp>
      <p:sp>
        <p:nvSpPr>
          <p:cNvPr id="4" name="Slide Number Placeholder 3"/>
          <p:cNvSpPr>
            <a:spLocks noGrp="1"/>
          </p:cNvSpPr>
          <p:nvPr>
            <p:ph type="sldNum" sz="quarter" idx="5"/>
          </p:nvPr>
        </p:nvSpPr>
        <p:spPr/>
        <p:txBody>
          <a:bodyPr/>
          <a:lstStyle/>
          <a:p>
            <a:fld id="{3FB3D614-FB7A-874E-A10B-4DAE835795E0}" type="slidenum">
              <a:rPr lang="en-US" smtClean="0"/>
              <a:t>8</a:t>
            </a:fld>
            <a:endParaRPr lang="en-US"/>
          </a:p>
        </p:txBody>
      </p:sp>
    </p:spTree>
    <p:extLst>
      <p:ext uri="{BB962C8B-B14F-4D97-AF65-F5344CB8AC3E}">
        <p14:creationId xmlns:p14="http://schemas.microsoft.com/office/powerpoint/2010/main" val="4085250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B3D614-FB7A-874E-A10B-4DAE835795E0}" type="slidenum">
              <a:rPr lang="en-US" smtClean="0"/>
              <a:t>9</a:t>
            </a:fld>
            <a:endParaRPr lang="en-US"/>
          </a:p>
        </p:txBody>
      </p:sp>
    </p:spTree>
    <p:extLst>
      <p:ext uri="{BB962C8B-B14F-4D97-AF65-F5344CB8AC3E}">
        <p14:creationId xmlns:p14="http://schemas.microsoft.com/office/powerpoint/2010/main" val="35580284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Here are the most common saving vehicles.</a:t>
            </a:r>
          </a:p>
          <a:p>
            <a:endParaRPr lang="en-US" dirty="0"/>
          </a:p>
        </p:txBody>
      </p:sp>
      <p:sp>
        <p:nvSpPr>
          <p:cNvPr id="4" name="Slide Number Placeholder 3"/>
          <p:cNvSpPr>
            <a:spLocks noGrp="1"/>
          </p:cNvSpPr>
          <p:nvPr>
            <p:ph type="sldNum" sz="quarter" idx="5"/>
          </p:nvPr>
        </p:nvSpPr>
        <p:spPr/>
        <p:txBody>
          <a:bodyPr/>
          <a:lstStyle/>
          <a:p>
            <a:fld id="{3FB3D614-FB7A-874E-A10B-4DAE835795E0}" type="slidenum">
              <a:rPr lang="en-US" smtClean="0"/>
              <a:t>10</a:t>
            </a:fld>
            <a:endParaRPr lang="en-US"/>
          </a:p>
        </p:txBody>
      </p:sp>
    </p:spTree>
    <p:extLst>
      <p:ext uri="{BB962C8B-B14F-4D97-AF65-F5344CB8AC3E}">
        <p14:creationId xmlns:p14="http://schemas.microsoft.com/office/powerpoint/2010/main" val="42670998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B3D614-FB7A-874E-A10B-4DAE835795E0}" type="slidenum">
              <a:rPr lang="en-US" smtClean="0"/>
              <a:t>11</a:t>
            </a:fld>
            <a:endParaRPr lang="en-US"/>
          </a:p>
        </p:txBody>
      </p:sp>
    </p:spTree>
    <p:extLst>
      <p:ext uri="{BB962C8B-B14F-4D97-AF65-F5344CB8AC3E}">
        <p14:creationId xmlns:p14="http://schemas.microsoft.com/office/powerpoint/2010/main" val="394454590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F4281-BBB8-8246-AA2F-B8EEAC68496E}"/>
              </a:ext>
            </a:extLst>
          </p:cNvPr>
          <p:cNvSpPr>
            <a:spLocks noGrp="1"/>
          </p:cNvSpPr>
          <p:nvPr>
            <p:ph type="ctrTitle"/>
          </p:nvPr>
        </p:nvSpPr>
        <p:spPr>
          <a:xfrm>
            <a:off x="1524000" y="1122363"/>
            <a:ext cx="9144000" cy="2387600"/>
          </a:xfrm>
        </p:spPr>
        <p:txBody>
          <a:bodyPr anchor="b"/>
          <a:lstStyle>
            <a:lvl1pPr algn="ctr">
              <a:defRPr sz="6000">
                <a:solidFill>
                  <a:srgbClr val="0033A0"/>
                </a:solidFill>
              </a:defRPr>
            </a:lvl1pPr>
          </a:lstStyle>
          <a:p>
            <a:r>
              <a:rPr lang="en-US" dirty="0"/>
              <a:t>Click to edit Master title style</a:t>
            </a:r>
          </a:p>
        </p:txBody>
      </p:sp>
      <p:sp>
        <p:nvSpPr>
          <p:cNvPr id="3" name="Subtitle 2">
            <a:extLst>
              <a:ext uri="{FF2B5EF4-FFF2-40B4-BE49-F238E27FC236}">
                <a16:creationId xmlns:a16="http://schemas.microsoft.com/office/drawing/2014/main" id="{7A82A2B8-E689-5744-A199-62C8B0FBCB78}"/>
              </a:ext>
            </a:extLst>
          </p:cNvPr>
          <p:cNvSpPr>
            <a:spLocks noGrp="1"/>
          </p:cNvSpPr>
          <p:nvPr>
            <p:ph type="subTitle" idx="1"/>
          </p:nvPr>
        </p:nvSpPr>
        <p:spPr>
          <a:xfrm>
            <a:off x="1524000" y="3602038"/>
            <a:ext cx="9144000" cy="1655762"/>
          </a:xfrm>
        </p:spPr>
        <p:txBody>
          <a:bodyPr/>
          <a:lstStyle>
            <a:lvl1pPr marL="0" indent="0" algn="ctr">
              <a:buNone/>
              <a:defRPr sz="2400">
                <a:solidFill>
                  <a:srgbClr val="45BCE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8" name="Slide Number Placeholder 5">
            <a:extLst>
              <a:ext uri="{FF2B5EF4-FFF2-40B4-BE49-F238E27FC236}">
                <a16:creationId xmlns:a16="http://schemas.microsoft.com/office/drawing/2014/main" id="{566B6354-FF80-2049-A561-DBD9D62D4919}"/>
              </a:ext>
            </a:extLst>
          </p:cNvPr>
          <p:cNvSpPr>
            <a:spLocks noGrp="1"/>
          </p:cNvSpPr>
          <p:nvPr>
            <p:ph type="sldNum" sz="quarter" idx="4"/>
          </p:nvPr>
        </p:nvSpPr>
        <p:spPr>
          <a:xfrm>
            <a:off x="11353800" y="6356350"/>
            <a:ext cx="46706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5FA5A1-AEEC-774B-8615-1EFD0D7DC9BB}" type="slidenum">
              <a:rPr lang="en-US" smtClean="0"/>
              <a:t>‹#›</a:t>
            </a:fld>
            <a:endParaRPr lang="en-US"/>
          </a:p>
        </p:txBody>
      </p:sp>
      <p:grpSp>
        <p:nvGrpSpPr>
          <p:cNvPr id="5" name="Group 4">
            <a:extLst>
              <a:ext uri="{FF2B5EF4-FFF2-40B4-BE49-F238E27FC236}">
                <a16:creationId xmlns:a16="http://schemas.microsoft.com/office/drawing/2014/main" id="{0A7F4B0E-CCB8-CC4A-B9AA-95B00B39F81C}"/>
              </a:ext>
            </a:extLst>
          </p:cNvPr>
          <p:cNvGrpSpPr/>
          <p:nvPr userDrawn="1"/>
        </p:nvGrpSpPr>
        <p:grpSpPr>
          <a:xfrm>
            <a:off x="3222872" y="5946727"/>
            <a:ext cx="5775064" cy="818344"/>
            <a:chOff x="3008556" y="5946727"/>
            <a:chExt cx="5775064" cy="818344"/>
          </a:xfrm>
        </p:grpSpPr>
        <p:pic>
          <p:nvPicPr>
            <p:cNvPr id="6" name="Picture 5">
              <a:extLst>
                <a:ext uri="{FF2B5EF4-FFF2-40B4-BE49-F238E27FC236}">
                  <a16:creationId xmlns:a16="http://schemas.microsoft.com/office/drawing/2014/main" id="{D13FE270-EE6F-474D-BB64-F2A67D0D560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008556" y="6041653"/>
              <a:ext cx="2155115" cy="693428"/>
            </a:xfrm>
            <a:prstGeom prst="rect">
              <a:avLst/>
            </a:prstGeom>
          </p:spPr>
        </p:pic>
        <p:pic>
          <p:nvPicPr>
            <p:cNvPr id="7" name="Picture 6">
              <a:extLst>
                <a:ext uri="{FF2B5EF4-FFF2-40B4-BE49-F238E27FC236}">
                  <a16:creationId xmlns:a16="http://schemas.microsoft.com/office/drawing/2014/main" id="{38287FE0-EBE3-F140-AD14-96C30442FA1C}"/>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7028331" y="5946727"/>
              <a:ext cx="1755289" cy="818344"/>
            </a:xfrm>
            <a:prstGeom prst="rect">
              <a:avLst/>
            </a:prstGeom>
          </p:spPr>
        </p:pic>
      </p:grpSp>
    </p:spTree>
    <p:extLst>
      <p:ext uri="{BB962C8B-B14F-4D97-AF65-F5344CB8AC3E}">
        <p14:creationId xmlns:p14="http://schemas.microsoft.com/office/powerpoint/2010/main" val="163932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908E7F-3D81-1142-9124-BB0CCC16B0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E722AAC-DA17-1540-98CA-7F95BD166EBC}"/>
              </a:ext>
            </a:extLst>
          </p:cNvPr>
          <p:cNvSpPr>
            <a:spLocks noGrp="1"/>
          </p:cNvSpPr>
          <p:nvPr>
            <p:ph type="pic" idx="1"/>
          </p:nvPr>
        </p:nvSpPr>
        <p:spPr>
          <a:xfrm>
            <a:off x="5183188" y="457200"/>
            <a:ext cx="6172200" cy="519056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DB065EE-1409-564E-A97A-738390569102}"/>
              </a:ext>
            </a:extLst>
          </p:cNvPr>
          <p:cNvSpPr>
            <a:spLocks noGrp="1"/>
          </p:cNvSpPr>
          <p:nvPr>
            <p:ph type="body" sz="half" idx="2"/>
          </p:nvPr>
        </p:nvSpPr>
        <p:spPr>
          <a:xfrm>
            <a:off x="839788" y="2194559"/>
            <a:ext cx="3932237" cy="345320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7" name="Slide Number Placeholder 6">
            <a:extLst>
              <a:ext uri="{FF2B5EF4-FFF2-40B4-BE49-F238E27FC236}">
                <a16:creationId xmlns:a16="http://schemas.microsoft.com/office/drawing/2014/main" id="{C0A1E897-BCDD-444D-B02A-4879854061D2}"/>
              </a:ext>
            </a:extLst>
          </p:cNvPr>
          <p:cNvSpPr>
            <a:spLocks noGrp="1"/>
          </p:cNvSpPr>
          <p:nvPr>
            <p:ph type="sldNum" sz="quarter" idx="12"/>
          </p:nvPr>
        </p:nvSpPr>
        <p:spPr/>
        <p:txBody>
          <a:bodyPr/>
          <a:lstStyle/>
          <a:p>
            <a:fld id="{235FA5A1-AEEC-774B-8615-1EFD0D7DC9BB}" type="slidenum">
              <a:rPr lang="en-US" smtClean="0"/>
              <a:t>‹#›</a:t>
            </a:fld>
            <a:endParaRPr lang="en-US"/>
          </a:p>
        </p:txBody>
      </p:sp>
    </p:spTree>
    <p:extLst>
      <p:ext uri="{BB962C8B-B14F-4D97-AF65-F5344CB8AC3E}">
        <p14:creationId xmlns:p14="http://schemas.microsoft.com/office/powerpoint/2010/main" val="2304341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D1532-6E3F-CC42-80DC-8985F566017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F19A08E-DF98-F145-89A7-225203C27166}"/>
              </a:ext>
            </a:extLst>
          </p:cNvPr>
          <p:cNvSpPr>
            <a:spLocks noGrp="1"/>
          </p:cNvSpPr>
          <p:nvPr>
            <p:ph sz="half" idx="1"/>
          </p:nvPr>
        </p:nvSpPr>
        <p:spPr>
          <a:xfrm>
            <a:off x="838200" y="1825625"/>
            <a:ext cx="5181600" cy="38113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992447B-E4CD-9C4A-AC05-6FACAC26731E}"/>
              </a:ext>
            </a:extLst>
          </p:cNvPr>
          <p:cNvSpPr>
            <a:spLocks noGrp="1"/>
          </p:cNvSpPr>
          <p:nvPr>
            <p:ph sz="half" idx="2"/>
          </p:nvPr>
        </p:nvSpPr>
        <p:spPr>
          <a:xfrm>
            <a:off x="6172200" y="1825625"/>
            <a:ext cx="5181600" cy="38113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DE7744A3-442C-3445-924C-FD18D288249F}"/>
              </a:ext>
            </a:extLst>
          </p:cNvPr>
          <p:cNvSpPr>
            <a:spLocks noGrp="1"/>
          </p:cNvSpPr>
          <p:nvPr>
            <p:ph type="sldNum" sz="quarter" idx="12"/>
          </p:nvPr>
        </p:nvSpPr>
        <p:spPr/>
        <p:txBody>
          <a:bodyPr/>
          <a:lstStyle/>
          <a:p>
            <a:fld id="{235FA5A1-AEEC-774B-8615-1EFD0D7DC9BB}" type="slidenum">
              <a:rPr lang="en-US" smtClean="0"/>
              <a:t>‹#›</a:t>
            </a:fld>
            <a:endParaRPr lang="en-US"/>
          </a:p>
        </p:txBody>
      </p:sp>
    </p:spTree>
    <p:extLst>
      <p:ext uri="{BB962C8B-B14F-4D97-AF65-F5344CB8AC3E}">
        <p14:creationId xmlns:p14="http://schemas.microsoft.com/office/powerpoint/2010/main" val="12313227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184CF-0665-D242-B01D-8AFF40E3695F}"/>
              </a:ext>
            </a:extLst>
          </p:cNvPr>
          <p:cNvSpPr>
            <a:spLocks noGrp="1"/>
          </p:cNvSpPr>
          <p:nvPr>
            <p:ph type="title"/>
          </p:nvPr>
        </p:nvSpPr>
        <p:spPr/>
        <p:txBody>
          <a:bodyPr/>
          <a:lstStyle/>
          <a:p>
            <a:r>
              <a:rPr lang="en-US"/>
              <a:t>Click to edit Master title style</a:t>
            </a:r>
          </a:p>
        </p:txBody>
      </p:sp>
      <p:sp>
        <p:nvSpPr>
          <p:cNvPr id="5" name="Slide Number Placeholder 4">
            <a:extLst>
              <a:ext uri="{FF2B5EF4-FFF2-40B4-BE49-F238E27FC236}">
                <a16:creationId xmlns:a16="http://schemas.microsoft.com/office/drawing/2014/main" id="{3136D266-1401-9E45-8116-6FE60361C11B}"/>
              </a:ext>
            </a:extLst>
          </p:cNvPr>
          <p:cNvSpPr>
            <a:spLocks noGrp="1"/>
          </p:cNvSpPr>
          <p:nvPr>
            <p:ph type="sldNum" sz="quarter" idx="12"/>
          </p:nvPr>
        </p:nvSpPr>
        <p:spPr/>
        <p:txBody>
          <a:bodyPr/>
          <a:lstStyle/>
          <a:p>
            <a:fld id="{235FA5A1-AEEC-774B-8615-1EFD0D7DC9BB}" type="slidenum">
              <a:rPr lang="en-US" smtClean="0"/>
              <a:t>‹#›</a:t>
            </a:fld>
            <a:endParaRPr lang="en-US"/>
          </a:p>
        </p:txBody>
      </p:sp>
    </p:spTree>
    <p:extLst>
      <p:ext uri="{BB962C8B-B14F-4D97-AF65-F5344CB8AC3E}">
        <p14:creationId xmlns:p14="http://schemas.microsoft.com/office/powerpoint/2010/main" val="28234365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CF5D6-8732-6047-BD6B-499ECB653EE6}"/>
              </a:ext>
            </a:extLst>
          </p:cNvPr>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CB0DE96A-B284-4942-AB28-A419D0FBCFB7}"/>
              </a:ext>
            </a:extLst>
          </p:cNvPr>
          <p:cNvSpPr>
            <a:spLocks noGrp="1"/>
          </p:cNvSpPr>
          <p:nvPr>
            <p:ph idx="1"/>
          </p:nvPr>
        </p:nvSpPr>
        <p:spPr>
          <a:xfrm>
            <a:off x="5183188" y="2194559"/>
            <a:ext cx="6172200" cy="341113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4AECBCEC-CCE3-8A41-A581-86C477E2249A}"/>
              </a:ext>
            </a:extLst>
          </p:cNvPr>
          <p:cNvSpPr>
            <a:spLocks noGrp="1"/>
          </p:cNvSpPr>
          <p:nvPr>
            <p:ph type="body" sz="half" idx="2"/>
          </p:nvPr>
        </p:nvSpPr>
        <p:spPr>
          <a:xfrm>
            <a:off x="839788" y="2194560"/>
            <a:ext cx="3932237" cy="341113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7" name="Slide Number Placeholder 6">
            <a:extLst>
              <a:ext uri="{FF2B5EF4-FFF2-40B4-BE49-F238E27FC236}">
                <a16:creationId xmlns:a16="http://schemas.microsoft.com/office/drawing/2014/main" id="{A5D15D6D-15B4-7743-A7F8-594ADA3C5AFC}"/>
              </a:ext>
            </a:extLst>
          </p:cNvPr>
          <p:cNvSpPr>
            <a:spLocks noGrp="1"/>
          </p:cNvSpPr>
          <p:nvPr>
            <p:ph type="sldNum" sz="quarter" idx="12"/>
          </p:nvPr>
        </p:nvSpPr>
        <p:spPr/>
        <p:txBody>
          <a:bodyPr/>
          <a:lstStyle/>
          <a:p>
            <a:fld id="{235FA5A1-AEEC-774B-8615-1EFD0D7DC9BB}" type="slidenum">
              <a:rPr lang="en-US" smtClean="0"/>
              <a:t>‹#›</a:t>
            </a:fld>
            <a:endParaRPr lang="en-US"/>
          </a:p>
        </p:txBody>
      </p:sp>
    </p:spTree>
    <p:extLst>
      <p:ext uri="{BB962C8B-B14F-4D97-AF65-F5344CB8AC3E}">
        <p14:creationId xmlns:p14="http://schemas.microsoft.com/office/powerpoint/2010/main" val="4270631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55101E7-4F39-8F4C-8EE8-B9EE90A96580}"/>
              </a:ext>
            </a:extLst>
          </p:cNvPr>
          <p:cNvSpPr>
            <a:spLocks noGrp="1"/>
          </p:cNvSpPr>
          <p:nvPr>
            <p:ph type="sldNum" sz="quarter" idx="12"/>
          </p:nvPr>
        </p:nvSpPr>
        <p:spPr/>
        <p:txBody>
          <a:bodyPr/>
          <a:lstStyle/>
          <a:p>
            <a:fld id="{235FA5A1-AEEC-774B-8615-1EFD0D7DC9BB}" type="slidenum">
              <a:rPr lang="en-US" smtClean="0"/>
              <a:t>‹#›</a:t>
            </a:fld>
            <a:endParaRPr lang="en-US"/>
          </a:p>
        </p:txBody>
      </p:sp>
    </p:spTree>
    <p:extLst>
      <p:ext uri="{BB962C8B-B14F-4D97-AF65-F5344CB8AC3E}">
        <p14:creationId xmlns:p14="http://schemas.microsoft.com/office/powerpoint/2010/main" val="29456908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4A7B9-F9F1-4246-84EC-42B0002DEC9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8C612C-F700-C246-955A-9CACD774591E}"/>
              </a:ext>
            </a:extLst>
          </p:cNvPr>
          <p:cNvSpPr>
            <a:spLocks noGrp="1"/>
          </p:cNvSpPr>
          <p:nvPr>
            <p:ph idx="1"/>
          </p:nvPr>
        </p:nvSpPr>
        <p:spPr/>
        <p:txBody>
          <a:bodyPr/>
          <a:lstStyle>
            <a:lvl2pPr marL="685800" indent="-228600">
              <a:buFont typeface="System Font Regular"/>
              <a:buChar char="–"/>
              <a:defRPr/>
            </a:lvl2pPr>
            <a:lvl3pPr marL="1143000" indent="-228600">
              <a:buFont typeface="Wingdings" pitchFamily="2" charset="2"/>
              <a:buChar char="§"/>
              <a:defRPr/>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FC466A96-6A1F-DF42-881F-AF25B2A6A64B}"/>
              </a:ext>
            </a:extLst>
          </p:cNvPr>
          <p:cNvSpPr>
            <a:spLocks noGrp="1"/>
          </p:cNvSpPr>
          <p:nvPr>
            <p:ph type="sldNum" sz="quarter" idx="12"/>
          </p:nvPr>
        </p:nvSpPr>
        <p:spPr/>
        <p:txBody>
          <a:bodyPr/>
          <a:lstStyle/>
          <a:p>
            <a:fld id="{235FA5A1-AEEC-774B-8615-1EFD0D7DC9BB}" type="slidenum">
              <a:rPr lang="en-US" smtClean="0"/>
              <a:t>‹#›</a:t>
            </a:fld>
            <a:endParaRPr lang="en-US"/>
          </a:p>
        </p:txBody>
      </p:sp>
      <p:sp>
        <p:nvSpPr>
          <p:cNvPr id="5" name="Rectangle 4">
            <a:extLst>
              <a:ext uri="{FF2B5EF4-FFF2-40B4-BE49-F238E27FC236}">
                <a16:creationId xmlns:a16="http://schemas.microsoft.com/office/drawing/2014/main" id="{F92741D8-C834-6246-A1CF-9CC5F82635B0}"/>
              </a:ext>
            </a:extLst>
          </p:cNvPr>
          <p:cNvSpPr/>
          <p:nvPr userDrawn="1"/>
        </p:nvSpPr>
        <p:spPr>
          <a:xfrm>
            <a:off x="0" y="-17929"/>
            <a:ext cx="12192000" cy="287802"/>
          </a:xfrm>
          <a:prstGeom prst="rect">
            <a:avLst/>
          </a:prstGeom>
          <a:solidFill>
            <a:srgbClr val="213F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457728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92741D8-C834-6246-A1CF-9CC5F82635B0}"/>
              </a:ext>
            </a:extLst>
          </p:cNvPr>
          <p:cNvSpPr/>
          <p:nvPr userDrawn="1"/>
        </p:nvSpPr>
        <p:spPr>
          <a:xfrm>
            <a:off x="0" y="6577574"/>
            <a:ext cx="12192000" cy="287802"/>
          </a:xfrm>
          <a:prstGeom prst="rect">
            <a:avLst/>
          </a:prstGeom>
          <a:solidFill>
            <a:srgbClr val="213F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8A4A7B9-F9F1-4246-84EC-42B0002DEC9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8C612C-F700-C246-955A-9CACD774591E}"/>
              </a:ext>
            </a:extLst>
          </p:cNvPr>
          <p:cNvSpPr>
            <a:spLocks noGrp="1"/>
          </p:cNvSpPr>
          <p:nvPr>
            <p:ph idx="1"/>
          </p:nvPr>
        </p:nvSpPr>
        <p:spPr/>
        <p:txBody>
          <a:bodyPr/>
          <a:lstStyle>
            <a:lvl2pPr marL="685800" indent="-228600">
              <a:buFont typeface="System Font Regular"/>
              <a:buChar char="–"/>
              <a:defRPr/>
            </a:lvl2pPr>
            <a:lvl3pPr marL="1143000" indent="-228600">
              <a:buFont typeface="Wingdings" pitchFamily="2" charset="2"/>
              <a:buChar char="§"/>
              <a:defRPr/>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FC466A96-6A1F-DF42-881F-AF25B2A6A64B}"/>
              </a:ext>
            </a:extLst>
          </p:cNvPr>
          <p:cNvSpPr>
            <a:spLocks noGrp="1"/>
          </p:cNvSpPr>
          <p:nvPr>
            <p:ph type="sldNum" sz="quarter" idx="12"/>
          </p:nvPr>
        </p:nvSpPr>
        <p:spPr>
          <a:xfrm>
            <a:off x="11353800" y="6223002"/>
            <a:ext cx="467061" cy="365125"/>
          </a:xfrm>
        </p:spPr>
        <p:txBody>
          <a:bodyPr/>
          <a:lstStyle/>
          <a:p>
            <a:fld id="{235FA5A1-AEEC-774B-8615-1EFD0D7DC9BB}" type="slidenum">
              <a:rPr lang="en-US" smtClean="0"/>
              <a:t>‹#›</a:t>
            </a:fld>
            <a:endParaRPr lang="en-US"/>
          </a:p>
        </p:txBody>
      </p:sp>
    </p:spTree>
    <p:extLst>
      <p:ext uri="{BB962C8B-B14F-4D97-AF65-F5344CB8AC3E}">
        <p14:creationId xmlns:p14="http://schemas.microsoft.com/office/powerpoint/2010/main" val="119577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30A9F-5CEB-934C-BD87-09AE133A0A1C}"/>
              </a:ext>
            </a:extLst>
          </p:cNvPr>
          <p:cNvSpPr>
            <a:spLocks noGrp="1"/>
          </p:cNvSpPr>
          <p:nvPr>
            <p:ph type="title"/>
          </p:nvPr>
        </p:nvSpPr>
        <p:spPr>
          <a:xfrm>
            <a:off x="831850" y="1247159"/>
            <a:ext cx="10515600" cy="2852737"/>
          </a:xfrm>
        </p:spPr>
        <p:txBody>
          <a:bodyPr anchor="b"/>
          <a:lstStyle>
            <a:lvl1pPr>
              <a:defRPr sz="6000">
                <a:solidFill>
                  <a:srgbClr val="0033A0"/>
                </a:solidFill>
              </a:defRPr>
            </a:lvl1pPr>
          </a:lstStyle>
          <a:p>
            <a:r>
              <a:rPr lang="en-US"/>
              <a:t>Click to edit Master title style</a:t>
            </a:r>
          </a:p>
        </p:txBody>
      </p:sp>
      <p:sp>
        <p:nvSpPr>
          <p:cNvPr id="3" name="Text Placeholder 2">
            <a:extLst>
              <a:ext uri="{FF2B5EF4-FFF2-40B4-BE49-F238E27FC236}">
                <a16:creationId xmlns:a16="http://schemas.microsoft.com/office/drawing/2014/main" id="{8FDE1352-B541-7F43-A081-4196C51A39F1}"/>
              </a:ext>
            </a:extLst>
          </p:cNvPr>
          <p:cNvSpPr>
            <a:spLocks noGrp="1"/>
          </p:cNvSpPr>
          <p:nvPr>
            <p:ph type="body" idx="1"/>
          </p:nvPr>
        </p:nvSpPr>
        <p:spPr>
          <a:xfrm>
            <a:off x="831850" y="4126884"/>
            <a:ext cx="10515600" cy="1500187"/>
          </a:xfrm>
        </p:spPr>
        <p:txBody>
          <a:bodyPr/>
          <a:lstStyle>
            <a:lvl1pPr marL="0" indent="0">
              <a:buNone/>
              <a:defRPr sz="2400">
                <a:solidFill>
                  <a:srgbClr val="45BCE5"/>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Slide Number Placeholder 5">
            <a:extLst>
              <a:ext uri="{FF2B5EF4-FFF2-40B4-BE49-F238E27FC236}">
                <a16:creationId xmlns:a16="http://schemas.microsoft.com/office/drawing/2014/main" id="{A7CF7A3D-27C2-4E4C-B316-2D1A580E7CF7}"/>
              </a:ext>
            </a:extLst>
          </p:cNvPr>
          <p:cNvSpPr>
            <a:spLocks noGrp="1"/>
          </p:cNvSpPr>
          <p:nvPr>
            <p:ph type="sldNum" sz="quarter" idx="12"/>
          </p:nvPr>
        </p:nvSpPr>
        <p:spPr/>
        <p:txBody>
          <a:bodyPr/>
          <a:lstStyle/>
          <a:p>
            <a:fld id="{235FA5A1-AEEC-774B-8615-1EFD0D7DC9BB}" type="slidenum">
              <a:rPr lang="en-US" smtClean="0"/>
              <a:t>‹#›</a:t>
            </a:fld>
            <a:endParaRPr lang="en-US"/>
          </a:p>
        </p:txBody>
      </p:sp>
      <p:grpSp>
        <p:nvGrpSpPr>
          <p:cNvPr id="5" name="Group 4">
            <a:extLst>
              <a:ext uri="{FF2B5EF4-FFF2-40B4-BE49-F238E27FC236}">
                <a16:creationId xmlns:a16="http://schemas.microsoft.com/office/drawing/2014/main" id="{1D9A1C4E-9594-0A42-AD41-4CCE5B31BD05}"/>
              </a:ext>
            </a:extLst>
          </p:cNvPr>
          <p:cNvGrpSpPr/>
          <p:nvPr userDrawn="1"/>
        </p:nvGrpSpPr>
        <p:grpSpPr>
          <a:xfrm>
            <a:off x="3222872" y="5946727"/>
            <a:ext cx="5775064" cy="818344"/>
            <a:chOff x="3008556" y="5946727"/>
            <a:chExt cx="5775064" cy="818344"/>
          </a:xfrm>
        </p:grpSpPr>
        <p:pic>
          <p:nvPicPr>
            <p:cNvPr id="7" name="Picture 6">
              <a:extLst>
                <a:ext uri="{FF2B5EF4-FFF2-40B4-BE49-F238E27FC236}">
                  <a16:creationId xmlns:a16="http://schemas.microsoft.com/office/drawing/2014/main" id="{E11D5D25-1D2B-B244-A895-121AA803F823}"/>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008556" y="6041653"/>
              <a:ext cx="2155115" cy="693428"/>
            </a:xfrm>
            <a:prstGeom prst="rect">
              <a:avLst/>
            </a:prstGeom>
          </p:spPr>
        </p:pic>
        <p:pic>
          <p:nvPicPr>
            <p:cNvPr id="8" name="Picture 7">
              <a:extLst>
                <a:ext uri="{FF2B5EF4-FFF2-40B4-BE49-F238E27FC236}">
                  <a16:creationId xmlns:a16="http://schemas.microsoft.com/office/drawing/2014/main" id="{01F57EE0-A9FF-0B4B-822F-B99BF3F3BDB9}"/>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7028331" y="5946727"/>
              <a:ext cx="1755289" cy="818344"/>
            </a:xfrm>
            <a:prstGeom prst="rect">
              <a:avLst/>
            </a:prstGeom>
          </p:spPr>
        </p:pic>
      </p:grpSp>
    </p:spTree>
    <p:extLst>
      <p:ext uri="{BB962C8B-B14F-4D97-AF65-F5344CB8AC3E}">
        <p14:creationId xmlns:p14="http://schemas.microsoft.com/office/powerpoint/2010/main" val="3706677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BCF9C6FD-EB9D-8448-AD4B-FDA645AA68AA}"/>
              </a:ext>
            </a:extLst>
          </p:cNvPr>
          <p:cNvSpPr>
            <a:spLocks noGrp="1"/>
          </p:cNvSpPr>
          <p:nvPr>
            <p:ph type="pic" sz="quarter" idx="13"/>
          </p:nvPr>
        </p:nvSpPr>
        <p:spPr>
          <a:xfrm>
            <a:off x="5725728" y="0"/>
            <a:ext cx="6466272" cy="6858000"/>
          </a:xfrm>
        </p:spPr>
        <p:txBody>
          <a:bodyPr/>
          <a:lstStyle/>
          <a:p>
            <a:endParaRPr lang="en-US" dirty="0"/>
          </a:p>
        </p:txBody>
      </p:sp>
      <p:pic>
        <p:nvPicPr>
          <p:cNvPr id="8" name="Picture 7">
            <a:extLst>
              <a:ext uri="{FF2B5EF4-FFF2-40B4-BE49-F238E27FC236}">
                <a16:creationId xmlns:a16="http://schemas.microsoft.com/office/drawing/2014/main" id="{5275E6FA-BA84-204C-9F56-2B980B0B4665}"/>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07353" y="523486"/>
            <a:ext cx="3520178" cy="1126466"/>
          </a:xfrm>
          <a:prstGeom prst="rect">
            <a:avLst/>
          </a:prstGeom>
        </p:spPr>
      </p:pic>
      <p:sp>
        <p:nvSpPr>
          <p:cNvPr id="3" name="Text Placeholder 2">
            <a:extLst>
              <a:ext uri="{FF2B5EF4-FFF2-40B4-BE49-F238E27FC236}">
                <a16:creationId xmlns:a16="http://schemas.microsoft.com/office/drawing/2014/main" id="{F4F2B740-97CA-924C-908B-8DBBEA1EC0EE}"/>
              </a:ext>
            </a:extLst>
          </p:cNvPr>
          <p:cNvSpPr>
            <a:spLocks noGrp="1"/>
          </p:cNvSpPr>
          <p:nvPr>
            <p:ph type="body" idx="1"/>
          </p:nvPr>
        </p:nvSpPr>
        <p:spPr>
          <a:xfrm>
            <a:off x="407353" y="1681163"/>
            <a:ext cx="5449750" cy="1126466"/>
          </a:xfrm>
        </p:spPr>
        <p:txBody>
          <a:bodyPr anchor="t">
            <a:normAutofit/>
          </a:bodyPr>
          <a:lstStyle>
            <a:lvl1pPr marL="0" indent="0">
              <a:buNone/>
              <a:defRPr sz="3000" b="1">
                <a:solidFill>
                  <a:srgbClr val="45BCE5"/>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3E4C1FB6-522F-094F-9D4C-2C6FEC168694}"/>
              </a:ext>
            </a:extLst>
          </p:cNvPr>
          <p:cNvSpPr>
            <a:spLocks noGrp="1"/>
          </p:cNvSpPr>
          <p:nvPr>
            <p:ph sz="half" idx="2"/>
          </p:nvPr>
        </p:nvSpPr>
        <p:spPr>
          <a:xfrm>
            <a:off x="407353" y="2807629"/>
            <a:ext cx="5157787" cy="2818620"/>
          </a:xfrm>
        </p:spPr>
        <p:txBody>
          <a:bodyPr/>
          <a:lstStyle>
            <a:lvl1pPr marL="0" indent="0">
              <a:buFont typeface="Arial" panose="020B0604020202020204" pitchFamily="34" charset="0"/>
              <a:buNone/>
              <a:defRPr sz="2200" b="1">
                <a:solidFill>
                  <a:srgbClr val="213F98"/>
                </a:solidFill>
              </a:defRPr>
            </a:lvl1pPr>
            <a:lvl2pPr marL="401638" indent="-255588">
              <a:buFont typeface="Arial" panose="020B0604020202020204" pitchFamily="34" charset="0"/>
              <a:buChar char="•"/>
              <a:tabLst/>
              <a:defRPr sz="2000"/>
            </a:lvl2pPr>
            <a:lvl3pPr marL="804863" indent="-219075">
              <a:buFont typeface="System Font Regular"/>
              <a:buChar char="–"/>
              <a:tabLst/>
              <a:defRPr sz="2000"/>
            </a:lvl3pPr>
            <a:lvl4pPr>
              <a:defRPr sz="2000"/>
            </a:lvl4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3"/>
            <a:r>
              <a:rPr lang="en-US" dirty="0"/>
              <a:t>Fifth level</a:t>
            </a:r>
          </a:p>
        </p:txBody>
      </p:sp>
      <p:sp>
        <p:nvSpPr>
          <p:cNvPr id="9" name="Slide Number Placeholder 8">
            <a:extLst>
              <a:ext uri="{FF2B5EF4-FFF2-40B4-BE49-F238E27FC236}">
                <a16:creationId xmlns:a16="http://schemas.microsoft.com/office/drawing/2014/main" id="{E20D3481-CFDB-C944-8518-297C6F9D289D}"/>
              </a:ext>
            </a:extLst>
          </p:cNvPr>
          <p:cNvSpPr>
            <a:spLocks noGrp="1"/>
          </p:cNvSpPr>
          <p:nvPr>
            <p:ph type="sldNum" sz="quarter" idx="12"/>
          </p:nvPr>
        </p:nvSpPr>
        <p:spPr/>
        <p:txBody>
          <a:bodyPr/>
          <a:lstStyle/>
          <a:p>
            <a:fld id="{235FA5A1-AEEC-774B-8615-1EFD0D7DC9BB}" type="slidenum">
              <a:rPr lang="en-US" smtClean="0"/>
              <a:t>‹#›</a:t>
            </a:fld>
            <a:endParaRPr lang="en-US"/>
          </a:p>
        </p:txBody>
      </p:sp>
      <p:pic>
        <p:nvPicPr>
          <p:cNvPr id="13" name="Picture 12">
            <a:extLst>
              <a:ext uri="{FF2B5EF4-FFF2-40B4-BE49-F238E27FC236}">
                <a16:creationId xmlns:a16="http://schemas.microsoft.com/office/drawing/2014/main" id="{F6260E1F-DEF2-0549-A3D2-963C3D94F9C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54774" y="6000749"/>
            <a:ext cx="2223986" cy="715588"/>
          </a:xfrm>
          <a:prstGeom prst="rect">
            <a:avLst/>
          </a:prstGeom>
        </p:spPr>
      </p:pic>
      <p:pic>
        <p:nvPicPr>
          <p:cNvPr id="14" name="Picture 13">
            <a:extLst>
              <a:ext uri="{FF2B5EF4-FFF2-40B4-BE49-F238E27FC236}">
                <a16:creationId xmlns:a16="http://schemas.microsoft.com/office/drawing/2014/main" id="{7D5940C2-F712-E148-84AA-2AC614C8E8EE}"/>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3784656" y="5917231"/>
            <a:ext cx="1755289" cy="818344"/>
          </a:xfrm>
          <a:prstGeom prst="rect">
            <a:avLst/>
          </a:prstGeom>
        </p:spPr>
      </p:pic>
      <p:sp>
        <p:nvSpPr>
          <p:cNvPr id="2" name="Title 1">
            <a:extLst>
              <a:ext uri="{FF2B5EF4-FFF2-40B4-BE49-F238E27FC236}">
                <a16:creationId xmlns:a16="http://schemas.microsoft.com/office/drawing/2014/main" id="{416B2151-AFC6-0C49-AE94-0004B2FF4E64}"/>
              </a:ext>
            </a:extLst>
          </p:cNvPr>
          <p:cNvSpPr>
            <a:spLocks noGrp="1"/>
          </p:cNvSpPr>
          <p:nvPr>
            <p:ph type="title"/>
          </p:nvPr>
        </p:nvSpPr>
        <p:spPr>
          <a:xfrm>
            <a:off x="407354" y="523486"/>
            <a:ext cx="3520178" cy="708265"/>
          </a:xfrm>
        </p:spPr>
        <p:txBody>
          <a:bodyPr>
            <a:noAutofit/>
          </a:bodyPr>
          <a:lstStyle>
            <a:lvl1pPr algn="ctr">
              <a:defRPr sz="3200" b="1">
                <a:solidFill>
                  <a:schemeClr val="bg1"/>
                </a:solidFill>
                <a:latin typeface="+mn-lt"/>
              </a:defRPr>
            </a:lvl1pPr>
          </a:lstStyle>
          <a:p>
            <a:r>
              <a:rPr lang="en-US" dirty="0"/>
              <a:t>Click to edit Master title style</a:t>
            </a:r>
          </a:p>
        </p:txBody>
      </p:sp>
    </p:spTree>
    <p:extLst>
      <p:ext uri="{BB962C8B-B14F-4D97-AF65-F5344CB8AC3E}">
        <p14:creationId xmlns:p14="http://schemas.microsoft.com/office/powerpoint/2010/main" val="138083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Comparison">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D99D5517-083D-5C4B-A177-7ACC1977794A}"/>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16386" y="498061"/>
            <a:ext cx="3511144" cy="1012796"/>
          </a:xfrm>
          <a:prstGeom prst="rect">
            <a:avLst/>
          </a:prstGeom>
        </p:spPr>
      </p:pic>
      <p:sp>
        <p:nvSpPr>
          <p:cNvPr id="10" name="Picture Placeholder 9">
            <a:extLst>
              <a:ext uri="{FF2B5EF4-FFF2-40B4-BE49-F238E27FC236}">
                <a16:creationId xmlns:a16="http://schemas.microsoft.com/office/drawing/2014/main" id="{BCF9C6FD-EB9D-8448-AD4B-FDA645AA68AA}"/>
              </a:ext>
            </a:extLst>
          </p:cNvPr>
          <p:cNvSpPr>
            <a:spLocks noGrp="1"/>
          </p:cNvSpPr>
          <p:nvPr>
            <p:ph type="pic" sz="quarter" idx="13"/>
          </p:nvPr>
        </p:nvSpPr>
        <p:spPr>
          <a:xfrm>
            <a:off x="5725728" y="0"/>
            <a:ext cx="6466272" cy="6858000"/>
          </a:xfrm>
        </p:spPr>
        <p:txBody>
          <a:bodyPr/>
          <a:lstStyle/>
          <a:p>
            <a:endParaRPr lang="en-US" dirty="0"/>
          </a:p>
        </p:txBody>
      </p:sp>
      <p:sp>
        <p:nvSpPr>
          <p:cNvPr id="3" name="Text Placeholder 2">
            <a:extLst>
              <a:ext uri="{FF2B5EF4-FFF2-40B4-BE49-F238E27FC236}">
                <a16:creationId xmlns:a16="http://schemas.microsoft.com/office/drawing/2014/main" id="{F4F2B740-97CA-924C-908B-8DBBEA1EC0EE}"/>
              </a:ext>
            </a:extLst>
          </p:cNvPr>
          <p:cNvSpPr>
            <a:spLocks noGrp="1"/>
          </p:cNvSpPr>
          <p:nvPr>
            <p:ph type="body" idx="1"/>
          </p:nvPr>
        </p:nvSpPr>
        <p:spPr>
          <a:xfrm>
            <a:off x="407353" y="1681163"/>
            <a:ext cx="5449750" cy="1126466"/>
          </a:xfrm>
        </p:spPr>
        <p:txBody>
          <a:bodyPr anchor="t">
            <a:normAutofit/>
          </a:bodyPr>
          <a:lstStyle>
            <a:lvl1pPr marL="0" indent="0">
              <a:buNone/>
              <a:defRPr sz="3000" b="1">
                <a:solidFill>
                  <a:srgbClr val="213F98"/>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3E4C1FB6-522F-094F-9D4C-2C6FEC168694}"/>
              </a:ext>
            </a:extLst>
          </p:cNvPr>
          <p:cNvSpPr>
            <a:spLocks noGrp="1"/>
          </p:cNvSpPr>
          <p:nvPr>
            <p:ph sz="half" idx="2"/>
          </p:nvPr>
        </p:nvSpPr>
        <p:spPr>
          <a:xfrm>
            <a:off x="407353" y="2807629"/>
            <a:ext cx="5157787" cy="2818620"/>
          </a:xfrm>
        </p:spPr>
        <p:txBody>
          <a:bodyPr/>
          <a:lstStyle>
            <a:lvl1pPr marL="0" indent="0">
              <a:buFont typeface="Arial" panose="020B0604020202020204" pitchFamily="34" charset="0"/>
              <a:buNone/>
              <a:defRPr sz="2200" b="1">
                <a:solidFill>
                  <a:srgbClr val="51C2EB"/>
                </a:solidFill>
              </a:defRPr>
            </a:lvl1pPr>
            <a:lvl2pPr marL="401638" indent="-255588">
              <a:buFont typeface="Arial" panose="020B0604020202020204" pitchFamily="34" charset="0"/>
              <a:buChar char="•"/>
              <a:tabLst/>
              <a:defRPr sz="2000"/>
            </a:lvl2pPr>
            <a:lvl3pPr marL="804863" indent="-219075">
              <a:buFont typeface="System Font Regular"/>
              <a:buChar char="–"/>
              <a:tabLst/>
              <a:defRPr sz="2000"/>
            </a:lvl3pPr>
            <a:lvl4pPr>
              <a:defRPr sz="2000"/>
            </a:lvl4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3"/>
            <a:r>
              <a:rPr lang="en-US" dirty="0"/>
              <a:t>Fifth level</a:t>
            </a:r>
          </a:p>
        </p:txBody>
      </p:sp>
      <p:sp>
        <p:nvSpPr>
          <p:cNvPr id="9" name="Slide Number Placeholder 8">
            <a:extLst>
              <a:ext uri="{FF2B5EF4-FFF2-40B4-BE49-F238E27FC236}">
                <a16:creationId xmlns:a16="http://schemas.microsoft.com/office/drawing/2014/main" id="{E20D3481-CFDB-C944-8518-297C6F9D289D}"/>
              </a:ext>
            </a:extLst>
          </p:cNvPr>
          <p:cNvSpPr>
            <a:spLocks noGrp="1"/>
          </p:cNvSpPr>
          <p:nvPr>
            <p:ph type="sldNum" sz="quarter" idx="12"/>
          </p:nvPr>
        </p:nvSpPr>
        <p:spPr/>
        <p:txBody>
          <a:bodyPr/>
          <a:lstStyle/>
          <a:p>
            <a:fld id="{235FA5A1-AEEC-774B-8615-1EFD0D7DC9BB}" type="slidenum">
              <a:rPr lang="en-US" smtClean="0"/>
              <a:t>‹#›</a:t>
            </a:fld>
            <a:endParaRPr lang="en-US"/>
          </a:p>
        </p:txBody>
      </p:sp>
      <p:pic>
        <p:nvPicPr>
          <p:cNvPr id="13" name="Picture 12">
            <a:extLst>
              <a:ext uri="{FF2B5EF4-FFF2-40B4-BE49-F238E27FC236}">
                <a16:creationId xmlns:a16="http://schemas.microsoft.com/office/drawing/2014/main" id="{F6260E1F-DEF2-0549-A3D2-963C3D94F9C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54774" y="6000749"/>
            <a:ext cx="2223986" cy="715588"/>
          </a:xfrm>
          <a:prstGeom prst="rect">
            <a:avLst/>
          </a:prstGeom>
        </p:spPr>
      </p:pic>
      <p:pic>
        <p:nvPicPr>
          <p:cNvPr id="14" name="Picture 13">
            <a:extLst>
              <a:ext uri="{FF2B5EF4-FFF2-40B4-BE49-F238E27FC236}">
                <a16:creationId xmlns:a16="http://schemas.microsoft.com/office/drawing/2014/main" id="{7D5940C2-F712-E148-84AA-2AC614C8E8EE}"/>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3784656" y="5917231"/>
            <a:ext cx="1755289" cy="818344"/>
          </a:xfrm>
          <a:prstGeom prst="rect">
            <a:avLst/>
          </a:prstGeom>
        </p:spPr>
      </p:pic>
      <p:sp>
        <p:nvSpPr>
          <p:cNvPr id="2" name="Title 1">
            <a:extLst>
              <a:ext uri="{FF2B5EF4-FFF2-40B4-BE49-F238E27FC236}">
                <a16:creationId xmlns:a16="http://schemas.microsoft.com/office/drawing/2014/main" id="{416B2151-AFC6-0C49-AE94-0004B2FF4E64}"/>
              </a:ext>
            </a:extLst>
          </p:cNvPr>
          <p:cNvSpPr>
            <a:spLocks noGrp="1"/>
          </p:cNvSpPr>
          <p:nvPr>
            <p:ph type="title"/>
          </p:nvPr>
        </p:nvSpPr>
        <p:spPr>
          <a:xfrm>
            <a:off x="407354" y="523486"/>
            <a:ext cx="3520178" cy="708265"/>
          </a:xfrm>
        </p:spPr>
        <p:txBody>
          <a:bodyPr>
            <a:noAutofit/>
          </a:bodyPr>
          <a:lstStyle>
            <a:lvl1pPr algn="ctr">
              <a:defRPr sz="3200" b="1">
                <a:solidFill>
                  <a:schemeClr val="bg1"/>
                </a:solidFill>
                <a:latin typeface="+mn-lt"/>
              </a:defRPr>
            </a:lvl1pPr>
          </a:lstStyle>
          <a:p>
            <a:r>
              <a:rPr lang="en-US" dirty="0"/>
              <a:t>Click to edit Master title style</a:t>
            </a:r>
          </a:p>
        </p:txBody>
      </p:sp>
    </p:spTree>
    <p:extLst>
      <p:ext uri="{BB962C8B-B14F-4D97-AF65-F5344CB8AC3E}">
        <p14:creationId xmlns:p14="http://schemas.microsoft.com/office/powerpoint/2010/main" val="3145370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BCF9C6FD-EB9D-8448-AD4B-FDA645AA68AA}"/>
              </a:ext>
            </a:extLst>
          </p:cNvPr>
          <p:cNvSpPr>
            <a:spLocks noGrp="1"/>
          </p:cNvSpPr>
          <p:nvPr>
            <p:ph type="pic" sz="quarter" idx="13"/>
          </p:nvPr>
        </p:nvSpPr>
        <p:spPr>
          <a:xfrm>
            <a:off x="6096000" y="911219"/>
            <a:ext cx="6096000" cy="5946780"/>
          </a:xfrm>
        </p:spPr>
        <p:txBody>
          <a:bodyPr/>
          <a:lstStyle/>
          <a:p>
            <a:endParaRPr lang="en-US" dirty="0"/>
          </a:p>
        </p:txBody>
      </p:sp>
      <p:sp>
        <p:nvSpPr>
          <p:cNvPr id="3" name="Text Placeholder 2">
            <a:extLst>
              <a:ext uri="{FF2B5EF4-FFF2-40B4-BE49-F238E27FC236}">
                <a16:creationId xmlns:a16="http://schemas.microsoft.com/office/drawing/2014/main" id="{F4F2B740-97CA-924C-908B-8DBBEA1EC0EE}"/>
              </a:ext>
            </a:extLst>
          </p:cNvPr>
          <p:cNvSpPr>
            <a:spLocks noGrp="1"/>
          </p:cNvSpPr>
          <p:nvPr>
            <p:ph type="body" idx="1"/>
          </p:nvPr>
        </p:nvSpPr>
        <p:spPr>
          <a:xfrm>
            <a:off x="407353" y="1294305"/>
            <a:ext cx="5318375" cy="966981"/>
          </a:xfrm>
        </p:spPr>
        <p:txBody>
          <a:bodyPr anchor="t">
            <a:normAutofit/>
          </a:bodyPr>
          <a:lstStyle>
            <a:lvl1pPr marL="0" indent="0">
              <a:buNone/>
              <a:defRPr sz="3000" b="1">
                <a:solidFill>
                  <a:srgbClr val="45BCE5"/>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3E4C1FB6-522F-094F-9D4C-2C6FEC168694}"/>
              </a:ext>
            </a:extLst>
          </p:cNvPr>
          <p:cNvSpPr>
            <a:spLocks noGrp="1"/>
          </p:cNvSpPr>
          <p:nvPr>
            <p:ph sz="half" idx="2"/>
          </p:nvPr>
        </p:nvSpPr>
        <p:spPr>
          <a:xfrm>
            <a:off x="407353" y="2458995"/>
            <a:ext cx="5157787" cy="3167254"/>
          </a:xfrm>
        </p:spPr>
        <p:txBody>
          <a:bodyPr/>
          <a:lstStyle>
            <a:lvl1pPr marL="0" indent="0">
              <a:buFont typeface="Arial" panose="020B0604020202020204" pitchFamily="34" charset="0"/>
              <a:buNone/>
              <a:defRPr sz="2200" b="1">
                <a:solidFill>
                  <a:srgbClr val="213F98"/>
                </a:solidFill>
              </a:defRPr>
            </a:lvl1pPr>
            <a:lvl2pPr marL="401638" indent="-255588">
              <a:buFont typeface="Arial" panose="020B0604020202020204" pitchFamily="34" charset="0"/>
              <a:buChar char="•"/>
              <a:tabLst/>
              <a:defRPr sz="2000"/>
            </a:lvl2pPr>
            <a:lvl3pPr marL="804863" indent="-219075">
              <a:buFont typeface="System Font Regular"/>
              <a:buChar char="–"/>
              <a:tabLst/>
              <a:defRPr sz="2000"/>
            </a:lvl3pPr>
            <a:lvl4pPr>
              <a:defRPr sz="2000"/>
            </a:lvl4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3"/>
            <a:r>
              <a:rPr lang="en-US" dirty="0"/>
              <a:t>Fifth level</a:t>
            </a:r>
          </a:p>
        </p:txBody>
      </p:sp>
      <p:sp>
        <p:nvSpPr>
          <p:cNvPr id="9" name="Slide Number Placeholder 8">
            <a:extLst>
              <a:ext uri="{FF2B5EF4-FFF2-40B4-BE49-F238E27FC236}">
                <a16:creationId xmlns:a16="http://schemas.microsoft.com/office/drawing/2014/main" id="{E20D3481-CFDB-C944-8518-297C6F9D289D}"/>
              </a:ext>
            </a:extLst>
          </p:cNvPr>
          <p:cNvSpPr>
            <a:spLocks noGrp="1"/>
          </p:cNvSpPr>
          <p:nvPr>
            <p:ph type="sldNum" sz="quarter" idx="12"/>
          </p:nvPr>
        </p:nvSpPr>
        <p:spPr/>
        <p:txBody>
          <a:bodyPr/>
          <a:lstStyle/>
          <a:p>
            <a:fld id="{235FA5A1-AEEC-774B-8615-1EFD0D7DC9BB}" type="slidenum">
              <a:rPr lang="en-US" smtClean="0"/>
              <a:t>‹#›</a:t>
            </a:fld>
            <a:endParaRPr lang="en-US"/>
          </a:p>
        </p:txBody>
      </p:sp>
      <p:pic>
        <p:nvPicPr>
          <p:cNvPr id="13" name="Picture 12">
            <a:extLst>
              <a:ext uri="{FF2B5EF4-FFF2-40B4-BE49-F238E27FC236}">
                <a16:creationId xmlns:a16="http://schemas.microsoft.com/office/drawing/2014/main" id="{F6260E1F-DEF2-0549-A3D2-963C3D94F9CA}"/>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54774" y="6000749"/>
            <a:ext cx="2223986" cy="715588"/>
          </a:xfrm>
          <a:prstGeom prst="rect">
            <a:avLst/>
          </a:prstGeom>
        </p:spPr>
      </p:pic>
      <p:pic>
        <p:nvPicPr>
          <p:cNvPr id="14" name="Picture 13">
            <a:extLst>
              <a:ext uri="{FF2B5EF4-FFF2-40B4-BE49-F238E27FC236}">
                <a16:creationId xmlns:a16="http://schemas.microsoft.com/office/drawing/2014/main" id="{7D5940C2-F712-E148-84AA-2AC614C8E8EE}"/>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784656" y="5917231"/>
            <a:ext cx="1755289" cy="818344"/>
          </a:xfrm>
          <a:prstGeom prst="rect">
            <a:avLst/>
          </a:prstGeom>
        </p:spPr>
      </p:pic>
      <p:pic>
        <p:nvPicPr>
          <p:cNvPr id="11" name="Picture 10">
            <a:extLst>
              <a:ext uri="{FF2B5EF4-FFF2-40B4-BE49-F238E27FC236}">
                <a16:creationId xmlns:a16="http://schemas.microsoft.com/office/drawing/2014/main" id="{45BD9605-04AF-524F-B1AC-B015FC4D6A4D}"/>
              </a:ext>
            </a:extLst>
          </p:cNvPr>
          <p:cNvPicPr>
            <a:picLocks noChangeAspect="1"/>
          </p:cNvPicPr>
          <p:nvPr userDrawn="1"/>
        </p:nvPicPr>
        <p:blipFill rotWithShape="1">
          <a:blip r:embed="rId4" cstate="email">
            <a:extLst>
              <a:ext uri="{28A0092B-C50C-407E-A947-70E740481C1C}">
                <a14:useLocalDpi xmlns:a14="http://schemas.microsoft.com/office/drawing/2010/main"/>
              </a:ext>
            </a:extLst>
          </a:blip>
          <a:srcRect/>
          <a:stretch/>
        </p:blipFill>
        <p:spPr>
          <a:xfrm>
            <a:off x="2" y="179580"/>
            <a:ext cx="3520178" cy="1126466"/>
          </a:xfrm>
          <a:prstGeom prst="rect">
            <a:avLst/>
          </a:prstGeom>
        </p:spPr>
      </p:pic>
      <p:sp>
        <p:nvSpPr>
          <p:cNvPr id="12" name="Rectangle 11">
            <a:extLst>
              <a:ext uri="{FF2B5EF4-FFF2-40B4-BE49-F238E27FC236}">
                <a16:creationId xmlns:a16="http://schemas.microsoft.com/office/drawing/2014/main" id="{E3D0EBB1-1A9F-D44E-A510-C33F097C2948}"/>
              </a:ext>
            </a:extLst>
          </p:cNvPr>
          <p:cNvSpPr/>
          <p:nvPr userDrawn="1"/>
        </p:nvSpPr>
        <p:spPr>
          <a:xfrm>
            <a:off x="0" y="-17929"/>
            <a:ext cx="12192000" cy="929148"/>
          </a:xfrm>
          <a:prstGeom prst="rect">
            <a:avLst/>
          </a:prstGeom>
          <a:solidFill>
            <a:srgbClr val="213F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16B2151-AFC6-0C49-AE94-0004B2FF4E64}"/>
              </a:ext>
            </a:extLst>
          </p:cNvPr>
          <p:cNvSpPr>
            <a:spLocks noGrp="1"/>
          </p:cNvSpPr>
          <p:nvPr>
            <p:ph type="title"/>
          </p:nvPr>
        </p:nvSpPr>
        <p:spPr>
          <a:xfrm>
            <a:off x="407353" y="1"/>
            <a:ext cx="5132592" cy="867916"/>
          </a:xfrm>
        </p:spPr>
        <p:txBody>
          <a:bodyPr>
            <a:normAutofit/>
          </a:bodyPr>
          <a:lstStyle>
            <a:lvl1pPr>
              <a:defRPr sz="3000" b="1">
                <a:solidFill>
                  <a:schemeClr val="bg1"/>
                </a:solidFill>
                <a:latin typeface="+mn-lt"/>
              </a:defRPr>
            </a:lvl1pPr>
          </a:lstStyle>
          <a:p>
            <a:r>
              <a:rPr lang="en-US" dirty="0"/>
              <a:t>Click to edit Master title style</a:t>
            </a:r>
          </a:p>
        </p:txBody>
      </p:sp>
    </p:spTree>
    <p:extLst>
      <p:ext uri="{BB962C8B-B14F-4D97-AF65-F5344CB8AC3E}">
        <p14:creationId xmlns:p14="http://schemas.microsoft.com/office/powerpoint/2010/main" val="629462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Comparison">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8FCD5415-E47E-8A4E-A559-954ABC350926}"/>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9035" y="147545"/>
            <a:ext cx="3511144" cy="1012796"/>
          </a:xfrm>
          <a:prstGeom prst="rect">
            <a:avLst/>
          </a:prstGeom>
        </p:spPr>
      </p:pic>
      <p:sp>
        <p:nvSpPr>
          <p:cNvPr id="10" name="Picture Placeholder 9">
            <a:extLst>
              <a:ext uri="{FF2B5EF4-FFF2-40B4-BE49-F238E27FC236}">
                <a16:creationId xmlns:a16="http://schemas.microsoft.com/office/drawing/2014/main" id="{BCF9C6FD-EB9D-8448-AD4B-FDA645AA68AA}"/>
              </a:ext>
            </a:extLst>
          </p:cNvPr>
          <p:cNvSpPr>
            <a:spLocks noGrp="1"/>
          </p:cNvSpPr>
          <p:nvPr>
            <p:ph type="pic" sz="quarter" idx="13"/>
          </p:nvPr>
        </p:nvSpPr>
        <p:spPr>
          <a:xfrm>
            <a:off x="6096000" y="911219"/>
            <a:ext cx="6096000" cy="5946780"/>
          </a:xfrm>
        </p:spPr>
        <p:txBody>
          <a:bodyPr/>
          <a:lstStyle/>
          <a:p>
            <a:endParaRPr lang="en-US" dirty="0"/>
          </a:p>
        </p:txBody>
      </p:sp>
      <p:sp>
        <p:nvSpPr>
          <p:cNvPr id="3" name="Text Placeholder 2">
            <a:extLst>
              <a:ext uri="{FF2B5EF4-FFF2-40B4-BE49-F238E27FC236}">
                <a16:creationId xmlns:a16="http://schemas.microsoft.com/office/drawing/2014/main" id="{F4F2B740-97CA-924C-908B-8DBBEA1EC0EE}"/>
              </a:ext>
            </a:extLst>
          </p:cNvPr>
          <p:cNvSpPr>
            <a:spLocks noGrp="1"/>
          </p:cNvSpPr>
          <p:nvPr>
            <p:ph type="body" idx="1"/>
          </p:nvPr>
        </p:nvSpPr>
        <p:spPr>
          <a:xfrm>
            <a:off x="407353" y="1265936"/>
            <a:ext cx="5688647" cy="1012796"/>
          </a:xfrm>
        </p:spPr>
        <p:txBody>
          <a:bodyPr anchor="t">
            <a:normAutofit/>
          </a:bodyPr>
          <a:lstStyle>
            <a:lvl1pPr marL="0" indent="0" algn="l">
              <a:buNone/>
              <a:defRPr sz="3000" b="1">
                <a:solidFill>
                  <a:srgbClr val="213F98"/>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3E4C1FB6-522F-094F-9D4C-2C6FEC168694}"/>
              </a:ext>
            </a:extLst>
          </p:cNvPr>
          <p:cNvSpPr>
            <a:spLocks noGrp="1"/>
          </p:cNvSpPr>
          <p:nvPr>
            <p:ph sz="half" idx="2"/>
          </p:nvPr>
        </p:nvSpPr>
        <p:spPr>
          <a:xfrm>
            <a:off x="407353" y="2434280"/>
            <a:ext cx="5688647" cy="3204325"/>
          </a:xfrm>
        </p:spPr>
        <p:txBody>
          <a:bodyPr/>
          <a:lstStyle>
            <a:lvl1pPr marL="0" indent="0">
              <a:buFont typeface="Arial" panose="020B0604020202020204" pitchFamily="34" charset="0"/>
              <a:buNone/>
              <a:defRPr sz="2200" b="1">
                <a:solidFill>
                  <a:srgbClr val="51C2EB"/>
                </a:solidFill>
              </a:defRPr>
            </a:lvl1pPr>
            <a:lvl2pPr marL="401638" indent="-255588">
              <a:buFont typeface="Arial" panose="020B0604020202020204" pitchFamily="34" charset="0"/>
              <a:buChar char="•"/>
              <a:tabLst/>
              <a:defRPr sz="2000"/>
            </a:lvl2pPr>
            <a:lvl3pPr marL="804863" indent="-219075">
              <a:buFont typeface="System Font Regular"/>
              <a:buChar char="–"/>
              <a:tabLst/>
              <a:defRPr sz="2000"/>
            </a:lvl3pPr>
            <a:lvl4pPr>
              <a:defRPr sz="2000"/>
            </a:lvl4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3"/>
            <a:r>
              <a:rPr lang="en-US" dirty="0"/>
              <a:t>Fifth level</a:t>
            </a:r>
          </a:p>
        </p:txBody>
      </p:sp>
      <p:sp>
        <p:nvSpPr>
          <p:cNvPr id="9" name="Slide Number Placeholder 8">
            <a:extLst>
              <a:ext uri="{FF2B5EF4-FFF2-40B4-BE49-F238E27FC236}">
                <a16:creationId xmlns:a16="http://schemas.microsoft.com/office/drawing/2014/main" id="{E20D3481-CFDB-C944-8518-297C6F9D289D}"/>
              </a:ext>
            </a:extLst>
          </p:cNvPr>
          <p:cNvSpPr>
            <a:spLocks noGrp="1"/>
          </p:cNvSpPr>
          <p:nvPr>
            <p:ph type="sldNum" sz="quarter" idx="12"/>
          </p:nvPr>
        </p:nvSpPr>
        <p:spPr/>
        <p:txBody>
          <a:bodyPr/>
          <a:lstStyle/>
          <a:p>
            <a:fld id="{235FA5A1-AEEC-774B-8615-1EFD0D7DC9BB}" type="slidenum">
              <a:rPr lang="en-US" smtClean="0"/>
              <a:t>‹#›</a:t>
            </a:fld>
            <a:endParaRPr lang="en-US"/>
          </a:p>
        </p:txBody>
      </p:sp>
      <p:pic>
        <p:nvPicPr>
          <p:cNvPr id="13" name="Picture 12">
            <a:extLst>
              <a:ext uri="{FF2B5EF4-FFF2-40B4-BE49-F238E27FC236}">
                <a16:creationId xmlns:a16="http://schemas.microsoft.com/office/drawing/2014/main" id="{F6260E1F-DEF2-0549-A3D2-963C3D94F9C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54774" y="6000749"/>
            <a:ext cx="2223986" cy="715588"/>
          </a:xfrm>
          <a:prstGeom prst="rect">
            <a:avLst/>
          </a:prstGeom>
        </p:spPr>
      </p:pic>
      <p:pic>
        <p:nvPicPr>
          <p:cNvPr id="14" name="Picture 13">
            <a:extLst>
              <a:ext uri="{FF2B5EF4-FFF2-40B4-BE49-F238E27FC236}">
                <a16:creationId xmlns:a16="http://schemas.microsoft.com/office/drawing/2014/main" id="{7D5940C2-F712-E148-84AA-2AC614C8E8EE}"/>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3784656" y="5917231"/>
            <a:ext cx="1755289" cy="818344"/>
          </a:xfrm>
          <a:prstGeom prst="rect">
            <a:avLst/>
          </a:prstGeom>
        </p:spPr>
      </p:pic>
      <p:sp>
        <p:nvSpPr>
          <p:cNvPr id="12" name="Rectangle 11">
            <a:extLst>
              <a:ext uri="{FF2B5EF4-FFF2-40B4-BE49-F238E27FC236}">
                <a16:creationId xmlns:a16="http://schemas.microsoft.com/office/drawing/2014/main" id="{E3D0EBB1-1A9F-D44E-A510-C33F097C2948}"/>
              </a:ext>
            </a:extLst>
          </p:cNvPr>
          <p:cNvSpPr/>
          <p:nvPr userDrawn="1"/>
        </p:nvSpPr>
        <p:spPr>
          <a:xfrm>
            <a:off x="0" y="-17929"/>
            <a:ext cx="12192000" cy="929148"/>
          </a:xfrm>
          <a:prstGeom prst="rect">
            <a:avLst/>
          </a:prstGeom>
          <a:solidFill>
            <a:srgbClr val="51C2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16B2151-AFC6-0C49-AE94-0004B2FF4E64}"/>
              </a:ext>
            </a:extLst>
          </p:cNvPr>
          <p:cNvSpPr>
            <a:spLocks noGrp="1"/>
          </p:cNvSpPr>
          <p:nvPr>
            <p:ph type="title"/>
          </p:nvPr>
        </p:nvSpPr>
        <p:spPr>
          <a:xfrm>
            <a:off x="407353" y="1"/>
            <a:ext cx="5132592" cy="867916"/>
          </a:xfrm>
        </p:spPr>
        <p:txBody>
          <a:bodyPr>
            <a:normAutofit/>
          </a:bodyPr>
          <a:lstStyle>
            <a:lvl1pPr>
              <a:defRPr sz="3000" b="1">
                <a:solidFill>
                  <a:schemeClr val="bg1"/>
                </a:solidFill>
                <a:latin typeface="+mn-lt"/>
              </a:defRPr>
            </a:lvl1pPr>
          </a:lstStyle>
          <a:p>
            <a:r>
              <a:rPr lang="en-US" dirty="0"/>
              <a:t>Click to edit Master title style</a:t>
            </a:r>
          </a:p>
        </p:txBody>
      </p:sp>
    </p:spTree>
    <p:extLst>
      <p:ext uri="{BB962C8B-B14F-4D97-AF65-F5344CB8AC3E}">
        <p14:creationId xmlns:p14="http://schemas.microsoft.com/office/powerpoint/2010/main" val="1837551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B2151-AFC6-0C49-AE94-0004B2FF4E6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4F2B740-97CA-924C-908B-8DBBEA1EC0EE}"/>
              </a:ext>
            </a:extLst>
          </p:cNvPr>
          <p:cNvSpPr>
            <a:spLocks noGrp="1"/>
          </p:cNvSpPr>
          <p:nvPr>
            <p:ph type="body" idx="1"/>
          </p:nvPr>
        </p:nvSpPr>
        <p:spPr>
          <a:xfrm>
            <a:off x="839788" y="1681163"/>
            <a:ext cx="5157787" cy="823912"/>
          </a:xfrm>
        </p:spPr>
        <p:txBody>
          <a:bodyPr anchor="b"/>
          <a:lstStyle>
            <a:lvl1pPr marL="0" indent="0">
              <a:buNone/>
              <a:defRPr sz="2400" b="1">
                <a:solidFill>
                  <a:srgbClr val="45BCE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E4C1FB6-522F-094F-9D4C-2C6FEC168694}"/>
              </a:ext>
            </a:extLst>
          </p:cNvPr>
          <p:cNvSpPr>
            <a:spLocks noGrp="1"/>
          </p:cNvSpPr>
          <p:nvPr>
            <p:ph sz="half" idx="2"/>
          </p:nvPr>
        </p:nvSpPr>
        <p:spPr>
          <a:xfrm>
            <a:off x="839788" y="2505075"/>
            <a:ext cx="5157787" cy="312117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DC894FB-5F63-284F-9067-6F14D10632C7}"/>
              </a:ext>
            </a:extLst>
          </p:cNvPr>
          <p:cNvSpPr>
            <a:spLocks noGrp="1"/>
          </p:cNvSpPr>
          <p:nvPr>
            <p:ph type="body" sz="quarter" idx="3"/>
          </p:nvPr>
        </p:nvSpPr>
        <p:spPr>
          <a:xfrm>
            <a:off x="6172200" y="1681163"/>
            <a:ext cx="5183188" cy="823912"/>
          </a:xfrm>
        </p:spPr>
        <p:txBody>
          <a:bodyPr anchor="b"/>
          <a:lstStyle>
            <a:lvl1pPr marL="0" indent="0">
              <a:buNone/>
              <a:defRPr sz="2400" b="1">
                <a:solidFill>
                  <a:srgbClr val="45BCE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1198866-067D-194F-9FB6-4D1E65CECE56}"/>
              </a:ext>
            </a:extLst>
          </p:cNvPr>
          <p:cNvSpPr>
            <a:spLocks noGrp="1"/>
          </p:cNvSpPr>
          <p:nvPr>
            <p:ph sz="quarter" idx="4"/>
          </p:nvPr>
        </p:nvSpPr>
        <p:spPr>
          <a:xfrm>
            <a:off x="6172200" y="2505075"/>
            <a:ext cx="5183188" cy="312117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a:extLst>
              <a:ext uri="{FF2B5EF4-FFF2-40B4-BE49-F238E27FC236}">
                <a16:creationId xmlns:a16="http://schemas.microsoft.com/office/drawing/2014/main" id="{E20D3481-CFDB-C944-8518-297C6F9D289D}"/>
              </a:ext>
            </a:extLst>
          </p:cNvPr>
          <p:cNvSpPr>
            <a:spLocks noGrp="1"/>
          </p:cNvSpPr>
          <p:nvPr>
            <p:ph type="sldNum" sz="quarter" idx="12"/>
          </p:nvPr>
        </p:nvSpPr>
        <p:spPr/>
        <p:txBody>
          <a:bodyPr/>
          <a:lstStyle/>
          <a:p>
            <a:fld id="{235FA5A1-AEEC-774B-8615-1EFD0D7DC9BB}" type="slidenum">
              <a:rPr lang="en-US" smtClean="0"/>
              <a:t>‹#›</a:t>
            </a:fld>
            <a:endParaRPr lang="en-US"/>
          </a:p>
        </p:txBody>
      </p:sp>
    </p:spTree>
    <p:extLst>
      <p:ext uri="{BB962C8B-B14F-4D97-AF65-F5344CB8AC3E}">
        <p14:creationId xmlns:p14="http://schemas.microsoft.com/office/powerpoint/2010/main" val="3845054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7C581A5-62A8-FA4E-83A0-4612152F4308}"/>
              </a:ext>
            </a:extLst>
          </p:cNvPr>
          <p:cNvSpPr>
            <a:spLocks noGrp="1"/>
          </p:cNvSpPr>
          <p:nvPr>
            <p:ph type="title"/>
          </p:nvPr>
        </p:nvSpPr>
        <p:spPr>
          <a:xfrm>
            <a:off x="838200" y="269873"/>
            <a:ext cx="10515600" cy="87312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6FB6FB7-5D20-6244-9081-BEC2A01C0275}"/>
              </a:ext>
            </a:extLst>
          </p:cNvPr>
          <p:cNvSpPr>
            <a:spLocks noGrp="1"/>
          </p:cNvSpPr>
          <p:nvPr>
            <p:ph type="body" idx="1"/>
          </p:nvPr>
        </p:nvSpPr>
        <p:spPr>
          <a:xfrm>
            <a:off x="838200" y="1291255"/>
            <a:ext cx="10515600" cy="442374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3E98454D-4488-3245-9363-98EFF0D0FA42}"/>
              </a:ext>
            </a:extLst>
          </p:cNvPr>
          <p:cNvSpPr>
            <a:spLocks noGrp="1"/>
          </p:cNvSpPr>
          <p:nvPr>
            <p:ph type="sldNum" sz="quarter" idx="4"/>
          </p:nvPr>
        </p:nvSpPr>
        <p:spPr>
          <a:xfrm>
            <a:off x="11353800" y="6356350"/>
            <a:ext cx="46706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5FA5A1-AEEC-774B-8615-1EFD0D7DC9BB}" type="slidenum">
              <a:rPr lang="en-US" smtClean="0"/>
              <a:t>‹#›</a:t>
            </a:fld>
            <a:endParaRPr lang="en-US"/>
          </a:p>
        </p:txBody>
      </p:sp>
    </p:spTree>
    <p:extLst>
      <p:ext uri="{BB962C8B-B14F-4D97-AF65-F5344CB8AC3E}">
        <p14:creationId xmlns:p14="http://schemas.microsoft.com/office/powerpoint/2010/main" val="40902096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51" r:id="rId4"/>
    <p:sldLayoutId id="2147483653" r:id="rId5"/>
    <p:sldLayoutId id="2147483663" r:id="rId6"/>
    <p:sldLayoutId id="2147483660" r:id="rId7"/>
    <p:sldLayoutId id="2147483662" r:id="rId8"/>
    <p:sldLayoutId id="2147483659" r:id="rId9"/>
    <p:sldLayoutId id="2147483658" r:id="rId10"/>
    <p:sldLayoutId id="2147483652" r:id="rId11"/>
    <p:sldLayoutId id="2147483654" r:id="rId12"/>
    <p:sldLayoutId id="2147483656" r:id="rId13"/>
    <p:sldLayoutId id="2147483655" r:id="rId14"/>
  </p:sldLayoutIdLst>
  <p:txStyles>
    <p:titleStyle>
      <a:lvl1pPr algn="l" defTabSz="914400" rtl="0" eaLnBrk="1" latinLnBrk="0" hangingPunct="1">
        <a:lnSpc>
          <a:spcPct val="90000"/>
        </a:lnSpc>
        <a:spcBef>
          <a:spcPct val="0"/>
        </a:spcBef>
        <a:buNone/>
        <a:defRPr sz="4400" kern="1200">
          <a:solidFill>
            <a:srgbClr val="0033A0"/>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0033A0"/>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33A0"/>
        </a:buClr>
        <a:buFont typeface="System Font Regular"/>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33A0"/>
        </a:buClr>
        <a:buFont typeface="Wingdings"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33A0"/>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33A0"/>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jpe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5.xml"/><Relationship Id="rId5" Type="http://schemas.openxmlformats.org/officeDocument/2006/relationships/image" Target="../media/image10.jpeg"/><Relationship Id="rId4" Type="http://schemas.openxmlformats.org/officeDocument/2006/relationships/image" Target="../media/image9.jpeg"/></Relationships>
</file>

<file path=ppt/slides/_rels/slide2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jpe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3FAA181-7627-2543-8BEA-210ECCFCA2E9}"/>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6060504" y="0"/>
            <a:ext cx="6131496" cy="6858000"/>
          </a:xfrm>
          <a:prstGeom prst="rect">
            <a:avLst/>
          </a:prstGeom>
        </p:spPr>
      </p:pic>
      <p:sp>
        <p:nvSpPr>
          <p:cNvPr id="2" name="Title 1">
            <a:extLst>
              <a:ext uri="{FF2B5EF4-FFF2-40B4-BE49-F238E27FC236}">
                <a16:creationId xmlns:a16="http://schemas.microsoft.com/office/drawing/2014/main" id="{8974C88A-04DD-C044-8D66-22BF6554C627}"/>
              </a:ext>
            </a:extLst>
          </p:cNvPr>
          <p:cNvSpPr>
            <a:spLocks noGrp="1"/>
          </p:cNvSpPr>
          <p:nvPr>
            <p:ph type="ctrTitle"/>
          </p:nvPr>
        </p:nvSpPr>
        <p:spPr>
          <a:xfrm>
            <a:off x="354774" y="1122363"/>
            <a:ext cx="6436903" cy="2387600"/>
          </a:xfrm>
        </p:spPr>
        <p:txBody>
          <a:bodyPr>
            <a:normAutofit/>
          </a:bodyPr>
          <a:lstStyle/>
          <a:p>
            <a:pPr algn="l"/>
            <a:r>
              <a:rPr lang="en-US" sz="4100" b="1" dirty="0"/>
              <a:t>The Allstate Foundation Moving Ahead Curriculum</a:t>
            </a:r>
          </a:p>
        </p:txBody>
      </p:sp>
      <p:sp>
        <p:nvSpPr>
          <p:cNvPr id="3" name="Subtitle 2">
            <a:extLst>
              <a:ext uri="{FF2B5EF4-FFF2-40B4-BE49-F238E27FC236}">
                <a16:creationId xmlns:a16="http://schemas.microsoft.com/office/drawing/2014/main" id="{1488A78A-E928-6748-BA4C-AAF0B5BBC482}"/>
              </a:ext>
            </a:extLst>
          </p:cNvPr>
          <p:cNvSpPr>
            <a:spLocks noGrp="1"/>
          </p:cNvSpPr>
          <p:nvPr>
            <p:ph type="subTitle" idx="1"/>
          </p:nvPr>
        </p:nvSpPr>
        <p:spPr>
          <a:xfrm>
            <a:off x="354774" y="3602038"/>
            <a:ext cx="5741226" cy="1655762"/>
          </a:xfrm>
        </p:spPr>
        <p:txBody>
          <a:bodyPr/>
          <a:lstStyle/>
          <a:p>
            <a:pPr algn="l"/>
            <a:r>
              <a:rPr lang="en-US" b="1" dirty="0"/>
              <a:t>A FINANCIAL EMPOWERMENT RESOURCE</a:t>
            </a:r>
            <a:endParaRPr lang="en-US" dirty="0"/>
          </a:p>
        </p:txBody>
      </p:sp>
      <p:pic>
        <p:nvPicPr>
          <p:cNvPr id="8" name="Picture 7">
            <a:extLst>
              <a:ext uri="{FF2B5EF4-FFF2-40B4-BE49-F238E27FC236}">
                <a16:creationId xmlns:a16="http://schemas.microsoft.com/office/drawing/2014/main" id="{F13989BD-8DDA-4048-B338-6F276B59E4B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54774" y="6000749"/>
            <a:ext cx="2223986" cy="715588"/>
          </a:xfrm>
          <a:prstGeom prst="rect">
            <a:avLst/>
          </a:prstGeom>
        </p:spPr>
      </p:pic>
      <p:pic>
        <p:nvPicPr>
          <p:cNvPr id="9" name="Picture 8">
            <a:extLst>
              <a:ext uri="{FF2B5EF4-FFF2-40B4-BE49-F238E27FC236}">
                <a16:creationId xmlns:a16="http://schemas.microsoft.com/office/drawing/2014/main" id="{63866B23-E8FB-004D-AF9E-DABA6663B57C}"/>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784656" y="5917231"/>
            <a:ext cx="1755289" cy="818344"/>
          </a:xfrm>
          <a:prstGeom prst="rect">
            <a:avLst/>
          </a:prstGeom>
        </p:spPr>
      </p:pic>
    </p:spTree>
    <p:extLst>
      <p:ext uri="{BB962C8B-B14F-4D97-AF65-F5344CB8AC3E}">
        <p14:creationId xmlns:p14="http://schemas.microsoft.com/office/powerpoint/2010/main" val="27204391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12D8C-048B-1246-B34F-BB06F53FE30D}"/>
              </a:ext>
            </a:extLst>
          </p:cNvPr>
          <p:cNvSpPr>
            <a:spLocks noGrp="1"/>
          </p:cNvSpPr>
          <p:nvPr>
            <p:ph type="title"/>
          </p:nvPr>
        </p:nvSpPr>
        <p:spPr>
          <a:xfrm>
            <a:off x="838200" y="706436"/>
            <a:ext cx="10515600" cy="873127"/>
          </a:xfrm>
        </p:spPr>
        <p:txBody>
          <a:bodyPr/>
          <a:lstStyle/>
          <a:p>
            <a:r>
              <a:rPr lang="en-US" dirty="0"/>
              <a:t>Long-Term &amp; Retirement Saving</a:t>
            </a:r>
          </a:p>
        </p:txBody>
      </p:sp>
      <p:sp>
        <p:nvSpPr>
          <p:cNvPr id="3" name="Content Placeholder 2">
            <a:extLst>
              <a:ext uri="{FF2B5EF4-FFF2-40B4-BE49-F238E27FC236}">
                <a16:creationId xmlns:a16="http://schemas.microsoft.com/office/drawing/2014/main" id="{9B6E503E-5E36-1140-B8EE-2BF165AA6A9F}"/>
              </a:ext>
            </a:extLst>
          </p:cNvPr>
          <p:cNvSpPr>
            <a:spLocks noGrp="1"/>
          </p:cNvSpPr>
          <p:nvPr>
            <p:ph idx="1"/>
          </p:nvPr>
        </p:nvSpPr>
        <p:spPr>
          <a:xfrm>
            <a:off x="838200" y="1842796"/>
            <a:ext cx="10759440" cy="4862803"/>
          </a:xfrm>
        </p:spPr>
        <p:txBody>
          <a:bodyPr>
            <a:normAutofit/>
          </a:bodyPr>
          <a:lstStyle/>
          <a:p>
            <a:r>
              <a:rPr lang="en-US" dirty="0"/>
              <a:t>IRA (Individual Retirement Account)</a:t>
            </a:r>
          </a:p>
          <a:p>
            <a:pPr lvl="1"/>
            <a:r>
              <a:rPr lang="en-US" dirty="0"/>
              <a:t>Tax advantages</a:t>
            </a:r>
          </a:p>
          <a:p>
            <a:pPr lvl="1"/>
            <a:r>
              <a:rPr lang="en-US" dirty="0"/>
              <a:t>Self and/or employer set up</a:t>
            </a:r>
          </a:p>
          <a:p>
            <a:pPr lvl="1"/>
            <a:r>
              <a:rPr lang="en-US" dirty="0"/>
              <a:t>Traditional vs. ROTH</a:t>
            </a:r>
          </a:p>
          <a:p>
            <a:r>
              <a:rPr lang="en-US" dirty="0"/>
              <a:t>Pensions</a:t>
            </a:r>
          </a:p>
          <a:p>
            <a:pPr lvl="1"/>
            <a:r>
              <a:rPr lang="en-US" dirty="0"/>
              <a:t>Set up by employer/s</a:t>
            </a:r>
          </a:p>
          <a:p>
            <a:pPr lvl="1"/>
            <a:r>
              <a:rPr lang="en-US" dirty="0"/>
              <a:t>Guaranteed payout and benefits</a:t>
            </a:r>
          </a:p>
          <a:p>
            <a:r>
              <a:rPr lang="en-US" dirty="0"/>
              <a:t>401(k), 403(b), 401(a) Plans</a:t>
            </a:r>
          </a:p>
          <a:p>
            <a:pPr lvl="1"/>
            <a:r>
              <a:rPr lang="en-US" dirty="0"/>
              <a:t>Defer income taxes until withdrawn</a:t>
            </a:r>
          </a:p>
          <a:p>
            <a:pPr lvl="1"/>
            <a:r>
              <a:rPr lang="en-US" dirty="0"/>
              <a:t>Most are employer sponsored</a:t>
            </a:r>
          </a:p>
        </p:txBody>
      </p:sp>
      <p:pic>
        <p:nvPicPr>
          <p:cNvPr id="5" name="Picture 4">
            <a:extLst>
              <a:ext uri="{FF2B5EF4-FFF2-40B4-BE49-F238E27FC236}">
                <a16:creationId xmlns:a16="http://schemas.microsoft.com/office/drawing/2014/main" id="{7C2B88ED-4B2B-4E49-B24E-0A9BAA5C5BF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515100" y="1828800"/>
            <a:ext cx="5295900" cy="3565906"/>
          </a:xfrm>
          <a:prstGeom prst="rect">
            <a:avLst/>
          </a:prstGeom>
        </p:spPr>
      </p:pic>
    </p:spTree>
    <p:extLst>
      <p:ext uri="{BB962C8B-B14F-4D97-AF65-F5344CB8AC3E}">
        <p14:creationId xmlns:p14="http://schemas.microsoft.com/office/powerpoint/2010/main" val="160435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12D8C-048B-1246-B34F-BB06F53FE30D}"/>
              </a:ext>
            </a:extLst>
          </p:cNvPr>
          <p:cNvSpPr>
            <a:spLocks noGrp="1"/>
          </p:cNvSpPr>
          <p:nvPr>
            <p:ph type="title"/>
          </p:nvPr>
        </p:nvSpPr>
        <p:spPr>
          <a:xfrm>
            <a:off x="838200" y="706436"/>
            <a:ext cx="10515600" cy="873127"/>
          </a:xfrm>
        </p:spPr>
        <p:txBody>
          <a:bodyPr/>
          <a:lstStyle/>
          <a:p>
            <a:r>
              <a:rPr lang="en-US" dirty="0"/>
              <a:t>Calculating Your Retirement Goal</a:t>
            </a:r>
          </a:p>
        </p:txBody>
      </p:sp>
      <p:sp>
        <p:nvSpPr>
          <p:cNvPr id="3" name="Content Placeholder 2">
            <a:extLst>
              <a:ext uri="{FF2B5EF4-FFF2-40B4-BE49-F238E27FC236}">
                <a16:creationId xmlns:a16="http://schemas.microsoft.com/office/drawing/2014/main" id="{9B6E503E-5E36-1140-B8EE-2BF165AA6A9F}"/>
              </a:ext>
            </a:extLst>
          </p:cNvPr>
          <p:cNvSpPr>
            <a:spLocks noGrp="1"/>
          </p:cNvSpPr>
          <p:nvPr>
            <p:ph idx="1"/>
          </p:nvPr>
        </p:nvSpPr>
        <p:spPr>
          <a:xfrm>
            <a:off x="838200" y="1842796"/>
            <a:ext cx="4886739" cy="4862803"/>
          </a:xfrm>
        </p:spPr>
        <p:txBody>
          <a:bodyPr>
            <a:normAutofit/>
          </a:bodyPr>
          <a:lstStyle/>
          <a:p>
            <a:pPr>
              <a:spcAft>
                <a:spcPts val="600"/>
              </a:spcAft>
            </a:pPr>
            <a:r>
              <a:rPr lang="en-US" dirty="0"/>
              <a:t>Typically, you should be able to live on 70% of your pre-retirement income</a:t>
            </a:r>
          </a:p>
          <a:p>
            <a:pPr lvl="1"/>
            <a:r>
              <a:rPr lang="en-US" dirty="0"/>
              <a:t>For example, if you make $50,000/year prior to retirement, you will likely need at least $35,000/year during retirement</a:t>
            </a:r>
          </a:p>
        </p:txBody>
      </p:sp>
      <p:pic>
        <p:nvPicPr>
          <p:cNvPr id="7" name="Picture 6">
            <a:extLst>
              <a:ext uri="{FF2B5EF4-FFF2-40B4-BE49-F238E27FC236}">
                <a16:creationId xmlns:a16="http://schemas.microsoft.com/office/drawing/2014/main" id="{8AD6A3C2-4B73-4214-83B8-F32FF71CFEFD}"/>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502463" y="1842796"/>
            <a:ext cx="5308537" cy="3543120"/>
          </a:xfrm>
          <a:prstGeom prst="rect">
            <a:avLst/>
          </a:prstGeom>
        </p:spPr>
      </p:pic>
    </p:spTree>
    <p:extLst>
      <p:ext uri="{BB962C8B-B14F-4D97-AF65-F5344CB8AC3E}">
        <p14:creationId xmlns:p14="http://schemas.microsoft.com/office/powerpoint/2010/main" val="13102755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12D8C-048B-1246-B34F-BB06F53FE30D}"/>
              </a:ext>
            </a:extLst>
          </p:cNvPr>
          <p:cNvSpPr>
            <a:spLocks noGrp="1"/>
          </p:cNvSpPr>
          <p:nvPr>
            <p:ph type="title"/>
          </p:nvPr>
        </p:nvSpPr>
        <p:spPr>
          <a:xfrm>
            <a:off x="838200" y="706436"/>
            <a:ext cx="10515600" cy="873127"/>
          </a:xfrm>
        </p:spPr>
        <p:txBody>
          <a:bodyPr/>
          <a:lstStyle/>
          <a:p>
            <a:r>
              <a:rPr lang="en-US" dirty="0"/>
              <a:t>Investment Vehicles</a:t>
            </a:r>
          </a:p>
        </p:txBody>
      </p:sp>
      <p:sp>
        <p:nvSpPr>
          <p:cNvPr id="3" name="Content Placeholder 2">
            <a:extLst>
              <a:ext uri="{FF2B5EF4-FFF2-40B4-BE49-F238E27FC236}">
                <a16:creationId xmlns:a16="http://schemas.microsoft.com/office/drawing/2014/main" id="{9B6E503E-5E36-1140-B8EE-2BF165AA6A9F}"/>
              </a:ext>
            </a:extLst>
          </p:cNvPr>
          <p:cNvSpPr>
            <a:spLocks noGrp="1"/>
          </p:cNvSpPr>
          <p:nvPr>
            <p:ph idx="1"/>
          </p:nvPr>
        </p:nvSpPr>
        <p:spPr>
          <a:xfrm>
            <a:off x="838200" y="1842796"/>
            <a:ext cx="10759440" cy="4862803"/>
          </a:xfrm>
        </p:spPr>
        <p:txBody>
          <a:bodyPr>
            <a:normAutofit fontScale="92500" lnSpcReduction="20000"/>
          </a:bodyPr>
          <a:lstStyle/>
          <a:p>
            <a:r>
              <a:rPr lang="en-US" b="1" dirty="0"/>
              <a:t>Saving Bonds</a:t>
            </a:r>
          </a:p>
          <a:p>
            <a:pPr lvl="1"/>
            <a:r>
              <a:rPr lang="en-US" dirty="0"/>
              <a:t>Government issued; typically doubles in value at maturity (denominations $50-$10,000); interest accumulated tax-free; pay half it’s value and typically doubles when matures</a:t>
            </a:r>
          </a:p>
          <a:p>
            <a:r>
              <a:rPr lang="en-US" b="1" dirty="0"/>
              <a:t>Mutual Funds</a:t>
            </a:r>
          </a:p>
          <a:p>
            <a:pPr lvl="1"/>
            <a:r>
              <a:rPr lang="en-US" dirty="0"/>
              <a:t>Collection of stocks combined as a single investment</a:t>
            </a:r>
          </a:p>
          <a:p>
            <a:r>
              <a:rPr lang="en-US" b="1" dirty="0"/>
              <a:t>Stocks </a:t>
            </a:r>
          </a:p>
          <a:p>
            <a:pPr lvl="1"/>
            <a:r>
              <a:rPr lang="en-US" dirty="0"/>
              <a:t>Shareholder of a public company; earnings paid as dividends or retained; may experience loss</a:t>
            </a:r>
          </a:p>
          <a:p>
            <a:r>
              <a:rPr lang="en-US" b="1" dirty="0"/>
              <a:t>Bonds </a:t>
            </a:r>
          </a:p>
          <a:p>
            <a:pPr lvl="1"/>
            <a:r>
              <a:rPr lang="en-US" dirty="0"/>
              <a:t>Loan to a company; guarantees your loan will be repaid with specific interest; relatively safe</a:t>
            </a:r>
          </a:p>
          <a:p>
            <a:r>
              <a:rPr lang="en-US" b="1" dirty="0"/>
              <a:t>Property</a:t>
            </a:r>
          </a:p>
          <a:p>
            <a:pPr lvl="1"/>
            <a:r>
              <a:rPr lang="en-US" dirty="0"/>
              <a:t>In most cases and locations, real estate can be a solid, long-term investment.</a:t>
            </a:r>
          </a:p>
        </p:txBody>
      </p:sp>
    </p:spTree>
    <p:extLst>
      <p:ext uri="{BB962C8B-B14F-4D97-AF65-F5344CB8AC3E}">
        <p14:creationId xmlns:p14="http://schemas.microsoft.com/office/powerpoint/2010/main" val="39655203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12D8C-048B-1246-B34F-BB06F53FE30D}"/>
              </a:ext>
            </a:extLst>
          </p:cNvPr>
          <p:cNvSpPr>
            <a:spLocks noGrp="1"/>
          </p:cNvSpPr>
          <p:nvPr>
            <p:ph type="title"/>
          </p:nvPr>
        </p:nvSpPr>
        <p:spPr>
          <a:xfrm>
            <a:off x="838200" y="706436"/>
            <a:ext cx="10515600" cy="873127"/>
          </a:xfrm>
        </p:spPr>
        <p:txBody>
          <a:bodyPr/>
          <a:lstStyle/>
          <a:p>
            <a:r>
              <a:rPr lang="en-US" dirty="0"/>
              <a:t>Estate Planning</a:t>
            </a:r>
          </a:p>
        </p:txBody>
      </p:sp>
      <p:sp>
        <p:nvSpPr>
          <p:cNvPr id="3" name="Content Placeholder 2">
            <a:extLst>
              <a:ext uri="{FF2B5EF4-FFF2-40B4-BE49-F238E27FC236}">
                <a16:creationId xmlns:a16="http://schemas.microsoft.com/office/drawing/2014/main" id="{9B6E503E-5E36-1140-B8EE-2BF165AA6A9F}"/>
              </a:ext>
            </a:extLst>
          </p:cNvPr>
          <p:cNvSpPr>
            <a:spLocks noGrp="1"/>
          </p:cNvSpPr>
          <p:nvPr>
            <p:ph idx="1"/>
          </p:nvPr>
        </p:nvSpPr>
        <p:spPr>
          <a:xfrm>
            <a:off x="838200" y="1842796"/>
            <a:ext cx="10759440" cy="4862803"/>
          </a:xfrm>
        </p:spPr>
        <p:txBody>
          <a:bodyPr>
            <a:normAutofit/>
          </a:bodyPr>
          <a:lstStyle/>
          <a:p>
            <a:pPr>
              <a:spcAft>
                <a:spcPts val="600"/>
              </a:spcAft>
            </a:pPr>
            <a:r>
              <a:rPr lang="en-US" dirty="0"/>
              <a:t>Don’t assume it’s not for you. If you will likely have assets you want to protect after your death, take into consideration the following now:</a:t>
            </a:r>
          </a:p>
          <a:p>
            <a:pPr lvl="1"/>
            <a:r>
              <a:rPr lang="en-US" b="1" dirty="0"/>
              <a:t>Establish a Will: </a:t>
            </a:r>
            <a:r>
              <a:rPr lang="en-US" dirty="0"/>
              <a:t>without it, the laws of your state will decide who receives your property; if you don’t designate a legal guardian for any dependents, a court will decide who will take care of them</a:t>
            </a:r>
          </a:p>
          <a:p>
            <a:pPr lvl="1"/>
            <a:r>
              <a:rPr lang="en-US" b="1" dirty="0"/>
              <a:t>Purchase Life Insurance: </a:t>
            </a:r>
            <a:r>
              <a:rPr lang="en-US" dirty="0"/>
              <a:t>can provide cash to your survivors; keep beneficiaries current</a:t>
            </a:r>
          </a:p>
          <a:p>
            <a:pPr lvl="1"/>
            <a:r>
              <a:rPr lang="en-US" b="1" dirty="0"/>
              <a:t>Power of Attorney: </a:t>
            </a:r>
            <a:r>
              <a:rPr lang="en-US" dirty="0"/>
              <a:t>clearly states your wishes regarding healthcare and property and designates a person responsible</a:t>
            </a:r>
          </a:p>
        </p:txBody>
      </p:sp>
    </p:spTree>
    <p:extLst>
      <p:ext uri="{BB962C8B-B14F-4D97-AF65-F5344CB8AC3E}">
        <p14:creationId xmlns:p14="http://schemas.microsoft.com/office/powerpoint/2010/main" val="1779997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12D8C-048B-1246-B34F-BB06F53FE30D}"/>
              </a:ext>
            </a:extLst>
          </p:cNvPr>
          <p:cNvSpPr>
            <a:spLocks noGrp="1"/>
          </p:cNvSpPr>
          <p:nvPr>
            <p:ph type="title"/>
          </p:nvPr>
        </p:nvSpPr>
        <p:spPr>
          <a:xfrm>
            <a:off x="838200" y="706436"/>
            <a:ext cx="10515600" cy="873127"/>
          </a:xfrm>
        </p:spPr>
        <p:txBody>
          <a:bodyPr/>
          <a:lstStyle/>
          <a:p>
            <a:r>
              <a:rPr lang="en-US" dirty="0"/>
              <a:t>Community Programs</a:t>
            </a:r>
          </a:p>
        </p:txBody>
      </p:sp>
      <p:sp>
        <p:nvSpPr>
          <p:cNvPr id="3" name="Content Placeholder 2">
            <a:extLst>
              <a:ext uri="{FF2B5EF4-FFF2-40B4-BE49-F238E27FC236}">
                <a16:creationId xmlns:a16="http://schemas.microsoft.com/office/drawing/2014/main" id="{9B6E503E-5E36-1140-B8EE-2BF165AA6A9F}"/>
              </a:ext>
            </a:extLst>
          </p:cNvPr>
          <p:cNvSpPr>
            <a:spLocks noGrp="1"/>
          </p:cNvSpPr>
          <p:nvPr>
            <p:ph idx="1"/>
          </p:nvPr>
        </p:nvSpPr>
        <p:spPr>
          <a:xfrm>
            <a:off x="838200" y="1842796"/>
            <a:ext cx="10759440" cy="4862803"/>
          </a:xfrm>
        </p:spPr>
        <p:txBody>
          <a:bodyPr>
            <a:normAutofit/>
          </a:bodyPr>
          <a:lstStyle/>
          <a:p>
            <a:pPr marL="0" indent="0">
              <a:buNone/>
            </a:pPr>
            <a:r>
              <a:rPr lang="en-US" dirty="0"/>
              <a:t>Variety of asset-building programs to help reach financial goals:</a:t>
            </a:r>
          </a:p>
          <a:p>
            <a:r>
              <a:rPr lang="en-US" b="1" dirty="0"/>
              <a:t>Match Savings Accounts</a:t>
            </a:r>
          </a:p>
          <a:p>
            <a:pPr lvl="1"/>
            <a:r>
              <a:rPr lang="en-US" dirty="0"/>
              <a:t>Savings accounts matched by public or private sources</a:t>
            </a:r>
          </a:p>
          <a:p>
            <a:r>
              <a:rPr lang="en-US" b="1" dirty="0"/>
              <a:t>Individual Development Accounts (IDAs)</a:t>
            </a:r>
          </a:p>
          <a:p>
            <a:pPr lvl="1"/>
            <a:r>
              <a:rPr lang="en-US" dirty="0"/>
              <a:t>A type of match savings program; must be income eligible and for the following purposes: education, home purchase or micro-enterprise </a:t>
            </a:r>
          </a:p>
          <a:p>
            <a:r>
              <a:rPr lang="en-US" b="1" dirty="0"/>
              <a:t>Micro-Enterprise Development Programs</a:t>
            </a:r>
          </a:p>
          <a:p>
            <a:pPr lvl="1"/>
            <a:r>
              <a:rPr lang="en-US" dirty="0"/>
              <a:t>Small capital investments to build micro-business; local and state Small Business Administration (SBA) may have resources</a:t>
            </a:r>
          </a:p>
          <a:p>
            <a:r>
              <a:rPr lang="en-US" b="1" dirty="0"/>
              <a:t>Federal &amp; State Earned-Income-Tax Credits (EITCs)</a:t>
            </a:r>
          </a:p>
          <a:p>
            <a:pPr lvl="1"/>
            <a:r>
              <a:rPr lang="en-US" dirty="0"/>
              <a:t>Low-income tax refunds; increase income of working poor and promote saving</a:t>
            </a:r>
          </a:p>
        </p:txBody>
      </p:sp>
    </p:spTree>
    <p:extLst>
      <p:ext uri="{BB962C8B-B14F-4D97-AF65-F5344CB8AC3E}">
        <p14:creationId xmlns:p14="http://schemas.microsoft.com/office/powerpoint/2010/main" val="24335613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1BE5DBCA-60B0-D64E-B604-36FAC5082007}"/>
              </a:ext>
            </a:extLst>
          </p:cNvPr>
          <p:cNvSpPr>
            <a:spLocks noGrp="1"/>
          </p:cNvSpPr>
          <p:nvPr>
            <p:ph type="title"/>
          </p:nvPr>
        </p:nvSpPr>
        <p:spPr/>
        <p:txBody>
          <a:bodyPr/>
          <a:lstStyle/>
          <a:p>
            <a:r>
              <a:rPr lang="en-US" dirty="0"/>
              <a:t>MODULE 5 </a:t>
            </a:r>
          </a:p>
        </p:txBody>
      </p:sp>
      <p:sp>
        <p:nvSpPr>
          <p:cNvPr id="13" name="Text Placeholder 10">
            <a:extLst>
              <a:ext uri="{FF2B5EF4-FFF2-40B4-BE49-F238E27FC236}">
                <a16:creationId xmlns:a16="http://schemas.microsoft.com/office/drawing/2014/main" id="{3814DD56-494E-425A-9992-8D6571B49894}"/>
              </a:ext>
            </a:extLst>
          </p:cNvPr>
          <p:cNvSpPr>
            <a:spLocks noGrp="1"/>
          </p:cNvSpPr>
          <p:nvPr>
            <p:ph type="body" idx="1"/>
          </p:nvPr>
        </p:nvSpPr>
        <p:spPr>
          <a:xfrm>
            <a:off x="70339" y="3095673"/>
            <a:ext cx="5562498" cy="966981"/>
          </a:xfrm>
        </p:spPr>
        <p:txBody>
          <a:bodyPr/>
          <a:lstStyle/>
          <a:p>
            <a:pPr algn="ctr"/>
            <a:r>
              <a:rPr lang="en-US" dirty="0"/>
              <a:t>Insurance Overview</a:t>
            </a:r>
          </a:p>
        </p:txBody>
      </p:sp>
      <p:pic>
        <p:nvPicPr>
          <p:cNvPr id="8" name="Picture 7">
            <a:extLst>
              <a:ext uri="{FF2B5EF4-FFF2-40B4-BE49-F238E27FC236}">
                <a16:creationId xmlns:a16="http://schemas.microsoft.com/office/drawing/2014/main" id="{6BEF3796-3B68-4085-BCB3-0FB34DD5976B}"/>
              </a:ext>
            </a:extLst>
          </p:cNvPr>
          <p:cNvPicPr>
            <a:picLocks noChangeAspect="1"/>
          </p:cNvPicPr>
          <p:nvPr/>
        </p:nvPicPr>
        <p:blipFill rotWithShape="1">
          <a:blip r:embed="rId3" cstate="hqprint">
            <a:extLst>
              <a:ext uri="{28A0092B-C50C-407E-A947-70E740481C1C}">
                <a14:useLocalDpi xmlns:a14="http://schemas.microsoft.com/office/drawing/2010/main"/>
              </a:ext>
            </a:extLst>
          </a:blip>
          <a:srcRect/>
          <a:stretch/>
        </p:blipFill>
        <p:spPr>
          <a:xfrm>
            <a:off x="6477000" y="906575"/>
            <a:ext cx="5715000" cy="5951425"/>
          </a:xfrm>
          <a:prstGeom prst="rect">
            <a:avLst/>
          </a:prstGeom>
        </p:spPr>
      </p:pic>
    </p:spTree>
    <p:extLst>
      <p:ext uri="{BB962C8B-B14F-4D97-AF65-F5344CB8AC3E}">
        <p14:creationId xmlns:p14="http://schemas.microsoft.com/office/powerpoint/2010/main" val="20086286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12D8C-048B-1246-B34F-BB06F53FE30D}"/>
              </a:ext>
            </a:extLst>
          </p:cNvPr>
          <p:cNvSpPr>
            <a:spLocks noGrp="1"/>
          </p:cNvSpPr>
          <p:nvPr>
            <p:ph type="title"/>
          </p:nvPr>
        </p:nvSpPr>
        <p:spPr>
          <a:xfrm>
            <a:off x="838200" y="706436"/>
            <a:ext cx="10515600" cy="873127"/>
          </a:xfrm>
        </p:spPr>
        <p:txBody>
          <a:bodyPr/>
          <a:lstStyle/>
          <a:p>
            <a:r>
              <a:rPr lang="en-US" dirty="0"/>
              <a:t>Health Insurance</a:t>
            </a:r>
          </a:p>
        </p:txBody>
      </p:sp>
      <p:sp>
        <p:nvSpPr>
          <p:cNvPr id="3" name="Content Placeholder 2">
            <a:extLst>
              <a:ext uri="{FF2B5EF4-FFF2-40B4-BE49-F238E27FC236}">
                <a16:creationId xmlns:a16="http://schemas.microsoft.com/office/drawing/2014/main" id="{9B6E503E-5E36-1140-B8EE-2BF165AA6A9F}"/>
              </a:ext>
            </a:extLst>
          </p:cNvPr>
          <p:cNvSpPr>
            <a:spLocks noGrp="1"/>
          </p:cNvSpPr>
          <p:nvPr>
            <p:ph idx="1"/>
          </p:nvPr>
        </p:nvSpPr>
        <p:spPr>
          <a:xfrm>
            <a:off x="838200" y="1842796"/>
            <a:ext cx="10972800" cy="5015204"/>
          </a:xfrm>
        </p:spPr>
        <p:txBody>
          <a:bodyPr>
            <a:normAutofit/>
          </a:bodyPr>
          <a:lstStyle/>
          <a:p>
            <a:r>
              <a:rPr lang="en-US" dirty="0"/>
              <a:t>Health &amp; Medical Insurance – coverage for prevention, illness or accidental injury</a:t>
            </a:r>
          </a:p>
          <a:p>
            <a:pPr lvl="1"/>
            <a:r>
              <a:rPr lang="en-US" dirty="0"/>
              <a:t>Affordable Care Act (ACA)</a:t>
            </a:r>
          </a:p>
          <a:p>
            <a:pPr lvl="1"/>
            <a:r>
              <a:rPr lang="en-US" dirty="0"/>
              <a:t>Preventative services must be covered without co-pay; i.e..</a:t>
            </a:r>
          </a:p>
          <a:p>
            <a:pPr lvl="2"/>
            <a:r>
              <a:rPr lang="en-US" dirty="0"/>
              <a:t>Well-Woman visits</a:t>
            </a:r>
          </a:p>
          <a:p>
            <a:pPr lvl="2"/>
            <a:r>
              <a:rPr lang="en-US" dirty="0"/>
              <a:t>Contraception</a:t>
            </a:r>
          </a:p>
          <a:p>
            <a:pPr lvl="2"/>
            <a:r>
              <a:rPr lang="en-US" dirty="0"/>
              <a:t>Mammograms</a:t>
            </a:r>
          </a:p>
          <a:p>
            <a:pPr lvl="2"/>
            <a:r>
              <a:rPr lang="en-US" dirty="0"/>
              <a:t>Breastfeeding supplies</a:t>
            </a:r>
          </a:p>
          <a:p>
            <a:pPr lvl="2"/>
            <a:r>
              <a:rPr lang="en-US" dirty="0"/>
              <a:t>HIV Screening</a:t>
            </a:r>
          </a:p>
          <a:p>
            <a:r>
              <a:rPr lang="en-US" dirty="0"/>
              <a:t>Health Savings Account (HSA)</a:t>
            </a:r>
          </a:p>
          <a:p>
            <a:pPr lvl="1"/>
            <a:r>
              <a:rPr lang="en-US" dirty="0"/>
              <a:t>Allows you to pay out-of-pockets expenses tax-free</a:t>
            </a:r>
          </a:p>
          <a:p>
            <a:pPr lvl="1"/>
            <a:r>
              <a:rPr lang="en-US" dirty="0"/>
              <a:t>Can sign-up  with banks, insurance companies; employers may offer as well</a:t>
            </a:r>
          </a:p>
        </p:txBody>
      </p:sp>
    </p:spTree>
    <p:extLst>
      <p:ext uri="{BB962C8B-B14F-4D97-AF65-F5344CB8AC3E}">
        <p14:creationId xmlns:p14="http://schemas.microsoft.com/office/powerpoint/2010/main" val="34201381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12D8C-048B-1246-B34F-BB06F53FE30D}"/>
              </a:ext>
            </a:extLst>
          </p:cNvPr>
          <p:cNvSpPr>
            <a:spLocks noGrp="1"/>
          </p:cNvSpPr>
          <p:nvPr>
            <p:ph type="title"/>
          </p:nvPr>
        </p:nvSpPr>
        <p:spPr>
          <a:xfrm>
            <a:off x="838200" y="706436"/>
            <a:ext cx="10515600" cy="873127"/>
          </a:xfrm>
        </p:spPr>
        <p:txBody>
          <a:bodyPr/>
          <a:lstStyle/>
          <a:p>
            <a:r>
              <a:rPr lang="en-US" dirty="0"/>
              <a:t>Other Types of Insurance</a:t>
            </a:r>
          </a:p>
        </p:txBody>
      </p:sp>
      <p:sp>
        <p:nvSpPr>
          <p:cNvPr id="3" name="Content Placeholder 2">
            <a:extLst>
              <a:ext uri="{FF2B5EF4-FFF2-40B4-BE49-F238E27FC236}">
                <a16:creationId xmlns:a16="http://schemas.microsoft.com/office/drawing/2014/main" id="{9B6E503E-5E36-1140-B8EE-2BF165AA6A9F}"/>
              </a:ext>
            </a:extLst>
          </p:cNvPr>
          <p:cNvSpPr>
            <a:spLocks noGrp="1"/>
          </p:cNvSpPr>
          <p:nvPr>
            <p:ph idx="1"/>
          </p:nvPr>
        </p:nvSpPr>
        <p:spPr>
          <a:xfrm>
            <a:off x="838200" y="1842796"/>
            <a:ext cx="5542503" cy="4862803"/>
          </a:xfrm>
        </p:spPr>
        <p:txBody>
          <a:bodyPr>
            <a:normAutofit fontScale="92500"/>
          </a:bodyPr>
          <a:lstStyle/>
          <a:p>
            <a:r>
              <a:rPr lang="en-US" b="1" dirty="0"/>
              <a:t>Auto Insurance</a:t>
            </a:r>
          </a:p>
          <a:p>
            <a:pPr lvl="1"/>
            <a:r>
              <a:rPr lang="en-US" dirty="0"/>
              <a:t>Help repair or replace your car if you get into an accident; may protect you if sued</a:t>
            </a:r>
          </a:p>
          <a:p>
            <a:r>
              <a:rPr lang="en-US" b="1" dirty="0"/>
              <a:t>Homeowners or Renters Insurance</a:t>
            </a:r>
          </a:p>
          <a:p>
            <a:r>
              <a:rPr lang="en-US" b="1" dirty="0"/>
              <a:t>Life Insurance</a:t>
            </a:r>
          </a:p>
          <a:p>
            <a:pPr lvl="1"/>
            <a:r>
              <a:rPr lang="en-US" b="1" dirty="0"/>
              <a:t>Term</a:t>
            </a:r>
          </a:p>
          <a:p>
            <a:pPr lvl="2"/>
            <a:r>
              <a:rPr lang="en-US" dirty="0"/>
              <a:t>Life coverage only</a:t>
            </a:r>
          </a:p>
          <a:p>
            <a:pPr lvl="1"/>
            <a:r>
              <a:rPr lang="en-US" b="1" dirty="0"/>
              <a:t>Whole</a:t>
            </a:r>
          </a:p>
          <a:p>
            <a:pPr lvl="2"/>
            <a:r>
              <a:rPr lang="en-US" dirty="0"/>
              <a:t>Combines term with investments; builds cash value</a:t>
            </a:r>
          </a:p>
          <a:p>
            <a:r>
              <a:rPr lang="en-US" b="1" dirty="0"/>
              <a:t>Disability Insurance </a:t>
            </a:r>
          </a:p>
          <a:p>
            <a:pPr lvl="1"/>
            <a:r>
              <a:rPr lang="en-US" dirty="0"/>
              <a:t>Portion of income lost due to disability</a:t>
            </a:r>
          </a:p>
        </p:txBody>
      </p:sp>
      <p:pic>
        <p:nvPicPr>
          <p:cNvPr id="5" name="Picture 4">
            <a:extLst>
              <a:ext uri="{FF2B5EF4-FFF2-40B4-BE49-F238E27FC236}">
                <a16:creationId xmlns:a16="http://schemas.microsoft.com/office/drawing/2014/main" id="{F42B704C-E54E-4010-9DB3-9682907D99D6}"/>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515100" y="1828800"/>
            <a:ext cx="5295900" cy="3530600"/>
          </a:xfrm>
          <a:prstGeom prst="rect">
            <a:avLst/>
          </a:prstGeom>
        </p:spPr>
      </p:pic>
    </p:spTree>
    <p:extLst>
      <p:ext uri="{BB962C8B-B14F-4D97-AF65-F5344CB8AC3E}">
        <p14:creationId xmlns:p14="http://schemas.microsoft.com/office/powerpoint/2010/main" val="3136505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1BE5DBCA-60B0-D64E-B604-36FAC5082007}"/>
              </a:ext>
            </a:extLst>
          </p:cNvPr>
          <p:cNvSpPr>
            <a:spLocks noGrp="1"/>
          </p:cNvSpPr>
          <p:nvPr>
            <p:ph type="title"/>
          </p:nvPr>
        </p:nvSpPr>
        <p:spPr/>
        <p:txBody>
          <a:bodyPr/>
          <a:lstStyle/>
          <a:p>
            <a:r>
              <a:rPr lang="en-US" dirty="0"/>
              <a:t>MODULE 5 </a:t>
            </a:r>
          </a:p>
        </p:txBody>
      </p:sp>
      <p:sp>
        <p:nvSpPr>
          <p:cNvPr id="13" name="Text Placeholder 10">
            <a:extLst>
              <a:ext uri="{FF2B5EF4-FFF2-40B4-BE49-F238E27FC236}">
                <a16:creationId xmlns:a16="http://schemas.microsoft.com/office/drawing/2014/main" id="{3814DD56-494E-425A-9992-8D6571B49894}"/>
              </a:ext>
            </a:extLst>
          </p:cNvPr>
          <p:cNvSpPr>
            <a:spLocks noGrp="1"/>
          </p:cNvSpPr>
          <p:nvPr>
            <p:ph type="body" idx="1"/>
          </p:nvPr>
        </p:nvSpPr>
        <p:spPr>
          <a:xfrm>
            <a:off x="70339" y="3095673"/>
            <a:ext cx="5562498" cy="966981"/>
          </a:xfrm>
        </p:spPr>
        <p:txBody>
          <a:bodyPr/>
          <a:lstStyle/>
          <a:p>
            <a:pPr algn="ctr"/>
            <a:r>
              <a:rPr lang="en-US" dirty="0"/>
              <a:t>Education Opportunities</a:t>
            </a:r>
          </a:p>
        </p:txBody>
      </p:sp>
      <p:pic>
        <p:nvPicPr>
          <p:cNvPr id="8" name="Picture 7">
            <a:extLst>
              <a:ext uri="{FF2B5EF4-FFF2-40B4-BE49-F238E27FC236}">
                <a16:creationId xmlns:a16="http://schemas.microsoft.com/office/drawing/2014/main" id="{6BEF3796-3B68-4085-BCB3-0FB34DD5976B}"/>
              </a:ext>
            </a:extLst>
          </p:cNvPr>
          <p:cNvPicPr>
            <a:picLocks noChangeAspect="1"/>
          </p:cNvPicPr>
          <p:nvPr/>
        </p:nvPicPr>
        <p:blipFill rotWithShape="1">
          <a:blip r:embed="rId3" cstate="hqprint">
            <a:extLst>
              <a:ext uri="{28A0092B-C50C-407E-A947-70E740481C1C}">
                <a14:useLocalDpi xmlns:a14="http://schemas.microsoft.com/office/drawing/2010/main"/>
              </a:ext>
            </a:extLst>
          </a:blip>
          <a:srcRect/>
          <a:stretch/>
        </p:blipFill>
        <p:spPr>
          <a:xfrm>
            <a:off x="6477000" y="906575"/>
            <a:ext cx="5715000" cy="5951425"/>
          </a:xfrm>
          <a:prstGeom prst="rect">
            <a:avLst/>
          </a:prstGeom>
        </p:spPr>
      </p:pic>
    </p:spTree>
    <p:extLst>
      <p:ext uri="{BB962C8B-B14F-4D97-AF65-F5344CB8AC3E}">
        <p14:creationId xmlns:p14="http://schemas.microsoft.com/office/powerpoint/2010/main" val="38957797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12D8C-048B-1246-B34F-BB06F53FE30D}"/>
              </a:ext>
            </a:extLst>
          </p:cNvPr>
          <p:cNvSpPr>
            <a:spLocks noGrp="1"/>
          </p:cNvSpPr>
          <p:nvPr>
            <p:ph type="title"/>
          </p:nvPr>
        </p:nvSpPr>
        <p:spPr>
          <a:xfrm>
            <a:off x="838200" y="706436"/>
            <a:ext cx="10515600" cy="873127"/>
          </a:xfrm>
        </p:spPr>
        <p:txBody>
          <a:bodyPr/>
          <a:lstStyle/>
          <a:p>
            <a:r>
              <a:rPr lang="en-US" dirty="0"/>
              <a:t>Education and Training Opportunities</a:t>
            </a:r>
          </a:p>
        </p:txBody>
      </p:sp>
      <p:sp>
        <p:nvSpPr>
          <p:cNvPr id="3" name="Content Placeholder 2">
            <a:extLst>
              <a:ext uri="{FF2B5EF4-FFF2-40B4-BE49-F238E27FC236}">
                <a16:creationId xmlns:a16="http://schemas.microsoft.com/office/drawing/2014/main" id="{9B6E503E-5E36-1140-B8EE-2BF165AA6A9F}"/>
              </a:ext>
            </a:extLst>
          </p:cNvPr>
          <p:cNvSpPr>
            <a:spLocks noGrp="1"/>
          </p:cNvSpPr>
          <p:nvPr>
            <p:ph idx="1"/>
          </p:nvPr>
        </p:nvSpPr>
        <p:spPr>
          <a:xfrm>
            <a:off x="838200" y="1842796"/>
            <a:ext cx="10972800" cy="5015204"/>
          </a:xfrm>
        </p:spPr>
        <p:txBody>
          <a:bodyPr>
            <a:normAutofit fontScale="92500" lnSpcReduction="10000"/>
          </a:bodyPr>
          <a:lstStyle/>
          <a:p>
            <a:r>
              <a:rPr lang="en-US" b="1" dirty="0"/>
              <a:t>General Education Development (GED)</a:t>
            </a:r>
          </a:p>
          <a:p>
            <a:pPr lvl="1"/>
            <a:r>
              <a:rPr lang="en-US" dirty="0"/>
              <a:t>Considered a high school diploma</a:t>
            </a:r>
          </a:p>
          <a:p>
            <a:r>
              <a:rPr lang="en-US" b="1" dirty="0"/>
              <a:t>On-The-Job Training (OJT)</a:t>
            </a:r>
          </a:p>
          <a:p>
            <a:pPr lvl="1"/>
            <a:r>
              <a:rPr lang="en-US" dirty="0"/>
              <a:t>Typically provided at the work-site; ranges from one month to one year</a:t>
            </a:r>
          </a:p>
          <a:p>
            <a:r>
              <a:rPr lang="en-US" b="1" dirty="0"/>
              <a:t>Community Colleges</a:t>
            </a:r>
          </a:p>
          <a:p>
            <a:pPr lvl="1"/>
            <a:r>
              <a:rPr lang="en-US" dirty="0"/>
              <a:t>Associate degree programs; four-year college transfer; typically less expensive than traditional college; may offer ‘open enrollment’ which means no SAT or ACT required </a:t>
            </a:r>
          </a:p>
          <a:p>
            <a:r>
              <a:rPr lang="en-US" b="1" dirty="0"/>
              <a:t>Trade or Vocational Schools</a:t>
            </a:r>
          </a:p>
          <a:p>
            <a:pPr lvl="1"/>
            <a:r>
              <a:rPr lang="en-US" dirty="0"/>
              <a:t>Specialized training in specific fields</a:t>
            </a:r>
          </a:p>
          <a:p>
            <a:r>
              <a:rPr lang="en-US" b="1" dirty="0"/>
              <a:t>Online Education</a:t>
            </a:r>
          </a:p>
          <a:p>
            <a:pPr lvl="1"/>
            <a:r>
              <a:rPr lang="en-US" dirty="0"/>
              <a:t>Offered by many trade, community and four-year colleges</a:t>
            </a:r>
          </a:p>
          <a:p>
            <a:r>
              <a:rPr lang="en-US" b="1" dirty="0"/>
              <a:t>Four-Year Colleges &amp; Universities</a:t>
            </a:r>
          </a:p>
          <a:p>
            <a:pPr lvl="1"/>
            <a:r>
              <a:rPr lang="en-US" dirty="0"/>
              <a:t>Bachelor’s, masters’ and doctoral degrees</a:t>
            </a:r>
          </a:p>
        </p:txBody>
      </p:sp>
    </p:spTree>
    <p:extLst>
      <p:ext uri="{BB962C8B-B14F-4D97-AF65-F5344CB8AC3E}">
        <p14:creationId xmlns:p14="http://schemas.microsoft.com/office/powerpoint/2010/main" val="2102287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93908675-834D-2E49-9AC7-899AE2459841}"/>
              </a:ext>
            </a:extLst>
          </p:cNvPr>
          <p:cNvSpPr>
            <a:spLocks noGrp="1"/>
          </p:cNvSpPr>
          <p:nvPr>
            <p:ph type="pic" sz="quarter" idx="13"/>
          </p:nvPr>
        </p:nvSpPr>
        <p:spPr>
          <a:xfrm>
            <a:off x="5775469" y="0"/>
            <a:ext cx="6416530" cy="6858000"/>
          </a:xfrm>
        </p:spPr>
      </p:sp>
      <p:pic>
        <p:nvPicPr>
          <p:cNvPr id="10" name="Picture 9">
            <a:extLst>
              <a:ext uri="{FF2B5EF4-FFF2-40B4-BE49-F238E27FC236}">
                <a16:creationId xmlns:a16="http://schemas.microsoft.com/office/drawing/2014/main" id="{A143F504-AB2E-714C-8223-88A303A7862F}"/>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407353" y="523486"/>
            <a:ext cx="3520178" cy="1126466"/>
          </a:xfrm>
          <a:prstGeom prst="rect">
            <a:avLst/>
          </a:prstGeom>
        </p:spPr>
      </p:pic>
      <p:pic>
        <p:nvPicPr>
          <p:cNvPr id="6" name="Picture 5">
            <a:extLst>
              <a:ext uri="{FF2B5EF4-FFF2-40B4-BE49-F238E27FC236}">
                <a16:creationId xmlns:a16="http://schemas.microsoft.com/office/drawing/2014/main" id="{A8C66E0A-5F34-ED4D-987A-95309470E0E0}"/>
              </a:ext>
            </a:extLst>
          </p:cNvPr>
          <p:cNvPicPr>
            <a:picLocks noChangeAspect="1"/>
          </p:cNvPicPr>
          <p:nvPr/>
        </p:nvPicPr>
        <p:blipFill rotWithShape="1">
          <a:blip r:embed="rId3" cstate="hqprint">
            <a:extLst>
              <a:ext uri="{28A0092B-C50C-407E-A947-70E740481C1C}">
                <a14:useLocalDpi xmlns:a14="http://schemas.microsoft.com/office/drawing/2010/main"/>
              </a:ext>
            </a:extLst>
          </a:blip>
          <a:srcRect/>
          <a:stretch/>
        </p:blipFill>
        <p:spPr>
          <a:xfrm>
            <a:off x="5775470" y="1"/>
            <a:ext cx="6442825" cy="6858000"/>
          </a:xfrm>
          <a:prstGeom prst="rect">
            <a:avLst/>
          </a:prstGeom>
        </p:spPr>
      </p:pic>
      <p:sp>
        <p:nvSpPr>
          <p:cNvPr id="4" name="Content Placeholder 3">
            <a:extLst>
              <a:ext uri="{FF2B5EF4-FFF2-40B4-BE49-F238E27FC236}">
                <a16:creationId xmlns:a16="http://schemas.microsoft.com/office/drawing/2014/main" id="{13ECEC2D-26DB-9D4F-997C-39F097F0655A}"/>
              </a:ext>
            </a:extLst>
          </p:cNvPr>
          <p:cNvSpPr>
            <a:spLocks noGrp="1"/>
          </p:cNvSpPr>
          <p:nvPr>
            <p:ph sz="half" idx="2"/>
          </p:nvPr>
        </p:nvSpPr>
        <p:spPr>
          <a:xfrm>
            <a:off x="407353" y="2390905"/>
            <a:ext cx="5157787" cy="2818620"/>
          </a:xfrm>
        </p:spPr>
        <p:txBody>
          <a:bodyPr>
            <a:normAutofit/>
          </a:bodyPr>
          <a:lstStyle/>
          <a:p>
            <a:r>
              <a:rPr lang="en-US" dirty="0">
                <a:solidFill>
                  <a:srgbClr val="0033A0"/>
                </a:solidFill>
              </a:rPr>
              <a:t>Key topics covered in this module include:</a:t>
            </a:r>
          </a:p>
          <a:p>
            <a:r>
              <a:rPr lang="en-US" sz="2000" b="0" dirty="0">
                <a:solidFill>
                  <a:srgbClr val="0033A0"/>
                </a:solidFill>
              </a:rPr>
              <a:t>• Savings Strategies</a:t>
            </a:r>
          </a:p>
          <a:p>
            <a:r>
              <a:rPr lang="en-US" sz="2000" b="0" dirty="0">
                <a:solidFill>
                  <a:srgbClr val="0033A0"/>
                </a:solidFill>
              </a:rPr>
              <a:t>• Investment Options</a:t>
            </a:r>
          </a:p>
          <a:p>
            <a:r>
              <a:rPr lang="en-US" sz="2000" b="0" dirty="0">
                <a:solidFill>
                  <a:srgbClr val="0033A0"/>
                </a:solidFill>
              </a:rPr>
              <a:t>• Insurance Overview</a:t>
            </a:r>
          </a:p>
          <a:p>
            <a:r>
              <a:rPr lang="en-US" sz="2000" b="0" dirty="0">
                <a:solidFill>
                  <a:srgbClr val="0033A0"/>
                </a:solidFill>
              </a:rPr>
              <a:t>• Education Opportunities</a:t>
            </a:r>
          </a:p>
          <a:p>
            <a:r>
              <a:rPr lang="en-US" sz="2000" b="0" dirty="0">
                <a:solidFill>
                  <a:srgbClr val="0033A0"/>
                </a:solidFill>
              </a:rPr>
              <a:t>• Education Finances</a:t>
            </a:r>
          </a:p>
          <a:p>
            <a:endParaRPr lang="en-US" dirty="0"/>
          </a:p>
        </p:txBody>
      </p:sp>
      <p:pic>
        <p:nvPicPr>
          <p:cNvPr id="14" name="Picture 13">
            <a:extLst>
              <a:ext uri="{FF2B5EF4-FFF2-40B4-BE49-F238E27FC236}">
                <a16:creationId xmlns:a16="http://schemas.microsoft.com/office/drawing/2014/main" id="{078CE79C-16A4-4144-9F59-D6D8B88FCECC}"/>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354774" y="6000749"/>
            <a:ext cx="2223986" cy="715588"/>
          </a:xfrm>
          <a:prstGeom prst="rect">
            <a:avLst/>
          </a:prstGeom>
        </p:spPr>
      </p:pic>
      <p:pic>
        <p:nvPicPr>
          <p:cNvPr id="15" name="Picture 14">
            <a:extLst>
              <a:ext uri="{FF2B5EF4-FFF2-40B4-BE49-F238E27FC236}">
                <a16:creationId xmlns:a16="http://schemas.microsoft.com/office/drawing/2014/main" id="{747AB7D8-587F-EC49-B188-E5E221515560}"/>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3784656" y="5917231"/>
            <a:ext cx="1755289" cy="818344"/>
          </a:xfrm>
          <a:prstGeom prst="rect">
            <a:avLst/>
          </a:prstGeom>
        </p:spPr>
      </p:pic>
      <p:sp>
        <p:nvSpPr>
          <p:cNvPr id="8" name="Text Placeholder 7">
            <a:extLst>
              <a:ext uri="{FF2B5EF4-FFF2-40B4-BE49-F238E27FC236}">
                <a16:creationId xmlns:a16="http://schemas.microsoft.com/office/drawing/2014/main" id="{1179E83E-CF56-7949-B8BA-844DAA047A3E}"/>
              </a:ext>
            </a:extLst>
          </p:cNvPr>
          <p:cNvSpPr>
            <a:spLocks noGrp="1"/>
          </p:cNvSpPr>
          <p:nvPr>
            <p:ph type="body" idx="1"/>
          </p:nvPr>
        </p:nvSpPr>
        <p:spPr>
          <a:xfrm>
            <a:off x="407353" y="1681163"/>
            <a:ext cx="5449750" cy="637306"/>
          </a:xfrm>
        </p:spPr>
        <p:txBody>
          <a:bodyPr/>
          <a:lstStyle/>
          <a:p>
            <a:r>
              <a:rPr lang="en-US" dirty="0"/>
              <a:t>Long-Term Planning</a:t>
            </a:r>
          </a:p>
        </p:txBody>
      </p:sp>
      <p:sp>
        <p:nvSpPr>
          <p:cNvPr id="12" name="Title 11">
            <a:extLst>
              <a:ext uri="{FF2B5EF4-FFF2-40B4-BE49-F238E27FC236}">
                <a16:creationId xmlns:a16="http://schemas.microsoft.com/office/drawing/2014/main" id="{2CA05ADA-BB7F-9148-9F26-E643428A5F7B}"/>
              </a:ext>
            </a:extLst>
          </p:cNvPr>
          <p:cNvSpPr>
            <a:spLocks noGrp="1"/>
          </p:cNvSpPr>
          <p:nvPr>
            <p:ph type="title"/>
          </p:nvPr>
        </p:nvSpPr>
        <p:spPr/>
        <p:txBody>
          <a:bodyPr/>
          <a:lstStyle/>
          <a:p>
            <a:r>
              <a:rPr lang="en-US" dirty="0"/>
              <a:t>MODULE 5</a:t>
            </a:r>
          </a:p>
        </p:txBody>
      </p:sp>
    </p:spTree>
    <p:extLst>
      <p:ext uri="{BB962C8B-B14F-4D97-AF65-F5344CB8AC3E}">
        <p14:creationId xmlns:p14="http://schemas.microsoft.com/office/powerpoint/2010/main" val="23041473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1BE5DBCA-60B0-D64E-B604-36FAC5082007}"/>
              </a:ext>
            </a:extLst>
          </p:cNvPr>
          <p:cNvSpPr>
            <a:spLocks noGrp="1"/>
          </p:cNvSpPr>
          <p:nvPr>
            <p:ph type="title"/>
          </p:nvPr>
        </p:nvSpPr>
        <p:spPr/>
        <p:txBody>
          <a:bodyPr/>
          <a:lstStyle/>
          <a:p>
            <a:r>
              <a:rPr lang="en-US" dirty="0"/>
              <a:t>MODULE 5 </a:t>
            </a:r>
          </a:p>
        </p:txBody>
      </p:sp>
      <p:sp>
        <p:nvSpPr>
          <p:cNvPr id="13" name="Text Placeholder 10">
            <a:extLst>
              <a:ext uri="{FF2B5EF4-FFF2-40B4-BE49-F238E27FC236}">
                <a16:creationId xmlns:a16="http://schemas.microsoft.com/office/drawing/2014/main" id="{3814DD56-494E-425A-9992-8D6571B49894}"/>
              </a:ext>
            </a:extLst>
          </p:cNvPr>
          <p:cNvSpPr>
            <a:spLocks noGrp="1"/>
          </p:cNvSpPr>
          <p:nvPr>
            <p:ph type="body" idx="1"/>
          </p:nvPr>
        </p:nvSpPr>
        <p:spPr>
          <a:xfrm>
            <a:off x="70339" y="3095673"/>
            <a:ext cx="5562498" cy="966981"/>
          </a:xfrm>
        </p:spPr>
        <p:txBody>
          <a:bodyPr/>
          <a:lstStyle/>
          <a:p>
            <a:pPr algn="ctr"/>
            <a:r>
              <a:rPr lang="en-US" dirty="0"/>
              <a:t>Education Finances</a:t>
            </a:r>
          </a:p>
        </p:txBody>
      </p:sp>
      <p:pic>
        <p:nvPicPr>
          <p:cNvPr id="8" name="Picture 7">
            <a:extLst>
              <a:ext uri="{FF2B5EF4-FFF2-40B4-BE49-F238E27FC236}">
                <a16:creationId xmlns:a16="http://schemas.microsoft.com/office/drawing/2014/main" id="{6BEF3796-3B68-4085-BCB3-0FB34DD5976B}"/>
              </a:ext>
            </a:extLst>
          </p:cNvPr>
          <p:cNvPicPr>
            <a:picLocks noChangeAspect="1"/>
          </p:cNvPicPr>
          <p:nvPr/>
        </p:nvPicPr>
        <p:blipFill rotWithShape="1">
          <a:blip r:embed="rId3" cstate="hqprint">
            <a:extLst>
              <a:ext uri="{28A0092B-C50C-407E-A947-70E740481C1C}">
                <a14:useLocalDpi xmlns:a14="http://schemas.microsoft.com/office/drawing/2010/main"/>
              </a:ext>
            </a:extLst>
          </a:blip>
          <a:srcRect/>
          <a:stretch/>
        </p:blipFill>
        <p:spPr>
          <a:xfrm>
            <a:off x="6477000" y="906575"/>
            <a:ext cx="5715000" cy="5951425"/>
          </a:xfrm>
          <a:prstGeom prst="rect">
            <a:avLst/>
          </a:prstGeom>
        </p:spPr>
      </p:pic>
    </p:spTree>
    <p:extLst>
      <p:ext uri="{BB962C8B-B14F-4D97-AF65-F5344CB8AC3E}">
        <p14:creationId xmlns:p14="http://schemas.microsoft.com/office/powerpoint/2010/main" val="23950135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12D8C-048B-1246-B34F-BB06F53FE30D}"/>
              </a:ext>
            </a:extLst>
          </p:cNvPr>
          <p:cNvSpPr>
            <a:spLocks noGrp="1"/>
          </p:cNvSpPr>
          <p:nvPr>
            <p:ph type="title"/>
          </p:nvPr>
        </p:nvSpPr>
        <p:spPr>
          <a:xfrm>
            <a:off x="838200" y="706436"/>
            <a:ext cx="10515600" cy="873127"/>
          </a:xfrm>
        </p:spPr>
        <p:txBody>
          <a:bodyPr/>
          <a:lstStyle/>
          <a:p>
            <a:r>
              <a:rPr lang="en-US" dirty="0"/>
              <a:t>Grants &amp; Scholarships</a:t>
            </a:r>
          </a:p>
        </p:txBody>
      </p:sp>
      <p:sp>
        <p:nvSpPr>
          <p:cNvPr id="3" name="Content Placeholder 2">
            <a:extLst>
              <a:ext uri="{FF2B5EF4-FFF2-40B4-BE49-F238E27FC236}">
                <a16:creationId xmlns:a16="http://schemas.microsoft.com/office/drawing/2014/main" id="{9B6E503E-5E36-1140-B8EE-2BF165AA6A9F}"/>
              </a:ext>
            </a:extLst>
          </p:cNvPr>
          <p:cNvSpPr>
            <a:spLocks noGrp="1"/>
          </p:cNvSpPr>
          <p:nvPr>
            <p:ph idx="1"/>
          </p:nvPr>
        </p:nvSpPr>
        <p:spPr>
          <a:xfrm>
            <a:off x="838200" y="1842796"/>
            <a:ext cx="10827936" cy="5015204"/>
          </a:xfrm>
        </p:spPr>
        <p:txBody>
          <a:bodyPr>
            <a:normAutofit/>
          </a:bodyPr>
          <a:lstStyle/>
          <a:p>
            <a:r>
              <a:rPr lang="en-US" dirty="0"/>
              <a:t>Everyone should submit the FAFSA (Free Application for Federal Student Aid) to determine eligibly for all federal student aid programs; FAFSA.ed.gov</a:t>
            </a:r>
          </a:p>
          <a:p>
            <a:r>
              <a:rPr lang="en-US" dirty="0"/>
              <a:t>Pell Grants</a:t>
            </a:r>
          </a:p>
          <a:p>
            <a:pPr lvl="1"/>
            <a:r>
              <a:rPr lang="en-US" dirty="0"/>
              <a:t>Main federal grant program; do not need to be repaid</a:t>
            </a:r>
          </a:p>
          <a:p>
            <a:r>
              <a:rPr lang="en-US" dirty="0"/>
              <a:t>Scholarships</a:t>
            </a:r>
          </a:p>
          <a:p>
            <a:pPr lvl="1"/>
            <a:r>
              <a:rPr lang="en-US" dirty="0"/>
              <a:t>Public &amp; private options</a:t>
            </a:r>
          </a:p>
          <a:p>
            <a:pPr lvl="2"/>
            <a:r>
              <a:rPr lang="en-US" dirty="0"/>
              <a:t>US Department of Labor – search </a:t>
            </a:r>
            <a:r>
              <a:rPr lang="en-US" dirty="0" err="1"/>
              <a:t>CareerOneStop</a:t>
            </a:r>
            <a:endParaRPr lang="en-US" dirty="0"/>
          </a:p>
          <a:p>
            <a:pPr lvl="2"/>
            <a:r>
              <a:rPr lang="en-US" dirty="0"/>
              <a:t>Women’s Independence Scholarship Program – specifically for survivors of domestic violence and their children; wispinc.org</a:t>
            </a:r>
          </a:p>
        </p:txBody>
      </p:sp>
    </p:spTree>
    <p:extLst>
      <p:ext uri="{BB962C8B-B14F-4D97-AF65-F5344CB8AC3E}">
        <p14:creationId xmlns:p14="http://schemas.microsoft.com/office/powerpoint/2010/main" val="17925376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12D8C-048B-1246-B34F-BB06F53FE30D}"/>
              </a:ext>
            </a:extLst>
          </p:cNvPr>
          <p:cNvSpPr>
            <a:spLocks noGrp="1"/>
          </p:cNvSpPr>
          <p:nvPr>
            <p:ph type="title"/>
          </p:nvPr>
        </p:nvSpPr>
        <p:spPr>
          <a:xfrm>
            <a:off x="838200" y="706436"/>
            <a:ext cx="10515600" cy="873127"/>
          </a:xfrm>
        </p:spPr>
        <p:txBody>
          <a:bodyPr/>
          <a:lstStyle/>
          <a:p>
            <a:r>
              <a:rPr lang="en-US" dirty="0"/>
              <a:t>Student Loans</a:t>
            </a:r>
          </a:p>
        </p:txBody>
      </p:sp>
      <p:sp>
        <p:nvSpPr>
          <p:cNvPr id="3" name="Content Placeholder 2">
            <a:extLst>
              <a:ext uri="{FF2B5EF4-FFF2-40B4-BE49-F238E27FC236}">
                <a16:creationId xmlns:a16="http://schemas.microsoft.com/office/drawing/2014/main" id="{9B6E503E-5E36-1140-B8EE-2BF165AA6A9F}"/>
              </a:ext>
            </a:extLst>
          </p:cNvPr>
          <p:cNvSpPr>
            <a:spLocks noGrp="1"/>
          </p:cNvSpPr>
          <p:nvPr>
            <p:ph idx="1"/>
          </p:nvPr>
        </p:nvSpPr>
        <p:spPr>
          <a:xfrm>
            <a:off x="838200" y="1842796"/>
            <a:ext cx="5676900" cy="5015204"/>
          </a:xfrm>
        </p:spPr>
        <p:txBody>
          <a:bodyPr>
            <a:normAutofit/>
          </a:bodyPr>
          <a:lstStyle/>
          <a:p>
            <a:r>
              <a:rPr lang="en-US" b="1" dirty="0"/>
              <a:t>Private Student Loans</a:t>
            </a:r>
          </a:p>
          <a:p>
            <a:pPr lvl="1"/>
            <a:r>
              <a:rPr lang="en-US" dirty="0"/>
              <a:t>Can be risky</a:t>
            </a:r>
          </a:p>
          <a:p>
            <a:pPr lvl="1"/>
            <a:r>
              <a:rPr lang="en-US" dirty="0"/>
              <a:t>Typically more expensive than federal loans</a:t>
            </a:r>
          </a:p>
          <a:p>
            <a:r>
              <a:rPr lang="en-US" b="1" dirty="0"/>
              <a:t>Federal Student Loans</a:t>
            </a:r>
          </a:p>
          <a:p>
            <a:pPr lvl="1"/>
            <a:r>
              <a:rPr lang="en-US" dirty="0"/>
              <a:t>No requirement of a credit check or co-signer</a:t>
            </a:r>
          </a:p>
          <a:p>
            <a:pPr lvl="1"/>
            <a:r>
              <a:rPr lang="en-US" dirty="0"/>
              <a:t>Does not require repayments until leaving school or drop below ‘half-time’</a:t>
            </a:r>
          </a:p>
          <a:p>
            <a:pPr lvl="1"/>
            <a:r>
              <a:rPr lang="en-US" dirty="0"/>
              <a:t>Offers flexible repayment plans and options</a:t>
            </a:r>
          </a:p>
        </p:txBody>
      </p:sp>
      <p:pic>
        <p:nvPicPr>
          <p:cNvPr id="5" name="Picture 4">
            <a:extLst>
              <a:ext uri="{FF2B5EF4-FFF2-40B4-BE49-F238E27FC236}">
                <a16:creationId xmlns:a16="http://schemas.microsoft.com/office/drawing/2014/main" id="{1B97D25B-1198-4DEF-93D2-E74891EE513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515100" y="1842796"/>
            <a:ext cx="5295900" cy="3534437"/>
          </a:xfrm>
          <a:prstGeom prst="rect">
            <a:avLst/>
          </a:prstGeom>
        </p:spPr>
      </p:pic>
    </p:spTree>
    <p:extLst>
      <p:ext uri="{BB962C8B-B14F-4D97-AF65-F5344CB8AC3E}">
        <p14:creationId xmlns:p14="http://schemas.microsoft.com/office/powerpoint/2010/main" val="12623690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12D8C-048B-1246-B34F-BB06F53FE30D}"/>
              </a:ext>
            </a:extLst>
          </p:cNvPr>
          <p:cNvSpPr>
            <a:spLocks noGrp="1"/>
          </p:cNvSpPr>
          <p:nvPr>
            <p:ph type="title"/>
          </p:nvPr>
        </p:nvSpPr>
        <p:spPr>
          <a:xfrm>
            <a:off x="838200" y="706436"/>
            <a:ext cx="10515600" cy="873127"/>
          </a:xfrm>
        </p:spPr>
        <p:txBody>
          <a:bodyPr/>
          <a:lstStyle/>
          <a:p>
            <a:r>
              <a:rPr lang="en-US" dirty="0"/>
              <a:t>Federal Student Loans</a:t>
            </a:r>
          </a:p>
        </p:txBody>
      </p:sp>
      <p:sp>
        <p:nvSpPr>
          <p:cNvPr id="3" name="Content Placeholder 2">
            <a:extLst>
              <a:ext uri="{FF2B5EF4-FFF2-40B4-BE49-F238E27FC236}">
                <a16:creationId xmlns:a16="http://schemas.microsoft.com/office/drawing/2014/main" id="{9B6E503E-5E36-1140-B8EE-2BF165AA6A9F}"/>
              </a:ext>
            </a:extLst>
          </p:cNvPr>
          <p:cNvSpPr>
            <a:spLocks noGrp="1"/>
          </p:cNvSpPr>
          <p:nvPr>
            <p:ph idx="1"/>
          </p:nvPr>
        </p:nvSpPr>
        <p:spPr>
          <a:xfrm>
            <a:off x="838200" y="1842796"/>
            <a:ext cx="10972800" cy="5015204"/>
          </a:xfrm>
        </p:spPr>
        <p:txBody>
          <a:bodyPr>
            <a:normAutofit fontScale="92500" lnSpcReduction="10000"/>
          </a:bodyPr>
          <a:lstStyle/>
          <a:p>
            <a:r>
              <a:rPr lang="en-US" b="1" dirty="0"/>
              <a:t>Direct Subsidized Loans</a:t>
            </a:r>
          </a:p>
          <a:p>
            <a:pPr lvl="1"/>
            <a:r>
              <a:rPr lang="en-US" dirty="0"/>
              <a:t>For students with demonstrated financial need</a:t>
            </a:r>
          </a:p>
          <a:p>
            <a:r>
              <a:rPr lang="en-US" b="1" dirty="0"/>
              <a:t>Direct Unsubsidized Loan</a:t>
            </a:r>
          </a:p>
          <a:p>
            <a:pPr lvl="1"/>
            <a:r>
              <a:rPr lang="en-US" dirty="0"/>
              <a:t>Student does not have to demonstrate financial need to be eligible for loan</a:t>
            </a:r>
          </a:p>
          <a:p>
            <a:r>
              <a:rPr lang="en-US" b="1" dirty="0"/>
              <a:t>Direct PLUS Loan </a:t>
            </a:r>
          </a:p>
          <a:p>
            <a:pPr lvl="1"/>
            <a:r>
              <a:rPr lang="en-US" dirty="0"/>
              <a:t>Loans made to graduate or professional students and parents of dependent undergraduate students; help cover expenses not covered by other financial aid</a:t>
            </a:r>
          </a:p>
          <a:p>
            <a:r>
              <a:rPr lang="en-US" b="1" dirty="0"/>
              <a:t>Direct Consolidation Loans</a:t>
            </a:r>
          </a:p>
          <a:p>
            <a:pPr lvl="1"/>
            <a:r>
              <a:rPr lang="en-US" dirty="0"/>
              <a:t>Allows borrowers to combine all eligible federal student loans</a:t>
            </a:r>
          </a:p>
          <a:p>
            <a:r>
              <a:rPr lang="en-US" b="1" dirty="0"/>
              <a:t>Stafford Loan</a:t>
            </a:r>
          </a:p>
          <a:p>
            <a:pPr lvl="1"/>
            <a:r>
              <a:rPr lang="en-US" dirty="0"/>
              <a:t>Awarded on financial need; regulated by federal government</a:t>
            </a:r>
          </a:p>
          <a:p>
            <a:r>
              <a:rPr lang="en-US" b="1" dirty="0"/>
              <a:t>Perkins Loan</a:t>
            </a:r>
          </a:p>
          <a:p>
            <a:pPr lvl="1"/>
            <a:r>
              <a:rPr lang="en-US" dirty="0"/>
              <a:t>School-based loan for students with exceptional financial need </a:t>
            </a:r>
          </a:p>
        </p:txBody>
      </p:sp>
    </p:spTree>
    <p:extLst>
      <p:ext uri="{BB962C8B-B14F-4D97-AF65-F5344CB8AC3E}">
        <p14:creationId xmlns:p14="http://schemas.microsoft.com/office/powerpoint/2010/main" val="22477191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12D8C-048B-1246-B34F-BB06F53FE30D}"/>
              </a:ext>
            </a:extLst>
          </p:cNvPr>
          <p:cNvSpPr>
            <a:spLocks noGrp="1"/>
          </p:cNvSpPr>
          <p:nvPr>
            <p:ph type="title"/>
          </p:nvPr>
        </p:nvSpPr>
        <p:spPr>
          <a:xfrm>
            <a:off x="838200" y="706436"/>
            <a:ext cx="10515600" cy="873127"/>
          </a:xfrm>
        </p:spPr>
        <p:txBody>
          <a:bodyPr/>
          <a:lstStyle/>
          <a:p>
            <a:r>
              <a:rPr lang="en-US" dirty="0"/>
              <a:t>Saving for Education</a:t>
            </a:r>
          </a:p>
        </p:txBody>
      </p:sp>
      <p:sp>
        <p:nvSpPr>
          <p:cNvPr id="3" name="Content Placeholder 2">
            <a:extLst>
              <a:ext uri="{FF2B5EF4-FFF2-40B4-BE49-F238E27FC236}">
                <a16:creationId xmlns:a16="http://schemas.microsoft.com/office/drawing/2014/main" id="{9B6E503E-5E36-1140-B8EE-2BF165AA6A9F}"/>
              </a:ext>
            </a:extLst>
          </p:cNvPr>
          <p:cNvSpPr>
            <a:spLocks noGrp="1"/>
          </p:cNvSpPr>
          <p:nvPr>
            <p:ph idx="1"/>
          </p:nvPr>
        </p:nvSpPr>
        <p:spPr>
          <a:xfrm>
            <a:off x="838200" y="1842796"/>
            <a:ext cx="5582697" cy="5015204"/>
          </a:xfrm>
        </p:spPr>
        <p:txBody>
          <a:bodyPr>
            <a:normAutofit/>
          </a:bodyPr>
          <a:lstStyle/>
          <a:p>
            <a:r>
              <a:rPr lang="en-US" b="1" dirty="0"/>
              <a:t>529 College Savings Plans</a:t>
            </a:r>
          </a:p>
          <a:p>
            <a:pPr lvl="1"/>
            <a:r>
              <a:rPr lang="en-US" dirty="0"/>
              <a:t>Tax-advantage investment plan</a:t>
            </a:r>
          </a:p>
          <a:p>
            <a:r>
              <a:rPr lang="en-US" b="1" dirty="0"/>
              <a:t>Prepaid Tuition Plans</a:t>
            </a:r>
          </a:p>
          <a:p>
            <a:pPr lvl="1"/>
            <a:r>
              <a:rPr lang="en-US" dirty="0"/>
              <a:t>Purchase future tuition at today’s rates</a:t>
            </a:r>
          </a:p>
          <a:p>
            <a:r>
              <a:rPr lang="en-US" b="1" dirty="0"/>
              <a:t>College Savings Plans</a:t>
            </a:r>
          </a:p>
          <a:p>
            <a:pPr lvl="1"/>
            <a:r>
              <a:rPr lang="en-US" dirty="0"/>
              <a:t>Earnings are based on the performance of the investment; tax-free for qualified expenses</a:t>
            </a:r>
          </a:p>
        </p:txBody>
      </p:sp>
      <p:pic>
        <p:nvPicPr>
          <p:cNvPr id="5" name="Picture 4">
            <a:extLst>
              <a:ext uri="{FF2B5EF4-FFF2-40B4-BE49-F238E27FC236}">
                <a16:creationId xmlns:a16="http://schemas.microsoft.com/office/drawing/2014/main" id="{B37CAF7F-9DE2-4DA8-B922-C892BF591675}"/>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515101" y="1828800"/>
            <a:ext cx="5295900" cy="3534369"/>
          </a:xfrm>
          <a:prstGeom prst="rect">
            <a:avLst/>
          </a:prstGeom>
        </p:spPr>
      </p:pic>
    </p:spTree>
    <p:extLst>
      <p:ext uri="{BB962C8B-B14F-4D97-AF65-F5344CB8AC3E}">
        <p14:creationId xmlns:p14="http://schemas.microsoft.com/office/powerpoint/2010/main" val="40092126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12D8C-048B-1246-B34F-BB06F53FE30D}"/>
              </a:ext>
            </a:extLst>
          </p:cNvPr>
          <p:cNvSpPr>
            <a:spLocks noGrp="1"/>
          </p:cNvSpPr>
          <p:nvPr>
            <p:ph type="title"/>
          </p:nvPr>
        </p:nvSpPr>
        <p:spPr>
          <a:xfrm>
            <a:off x="838200" y="691401"/>
            <a:ext cx="10515600" cy="873127"/>
          </a:xfrm>
        </p:spPr>
        <p:txBody>
          <a:bodyPr/>
          <a:lstStyle/>
          <a:p>
            <a:r>
              <a:rPr lang="en-US" dirty="0"/>
              <a:t>Available Tax Credits &amp; Deductions</a:t>
            </a:r>
          </a:p>
        </p:txBody>
      </p:sp>
      <p:sp>
        <p:nvSpPr>
          <p:cNvPr id="3" name="Content Placeholder 2">
            <a:extLst>
              <a:ext uri="{FF2B5EF4-FFF2-40B4-BE49-F238E27FC236}">
                <a16:creationId xmlns:a16="http://schemas.microsoft.com/office/drawing/2014/main" id="{9B6E503E-5E36-1140-B8EE-2BF165AA6A9F}"/>
              </a:ext>
            </a:extLst>
          </p:cNvPr>
          <p:cNvSpPr>
            <a:spLocks noGrp="1"/>
          </p:cNvSpPr>
          <p:nvPr>
            <p:ph idx="1"/>
          </p:nvPr>
        </p:nvSpPr>
        <p:spPr>
          <a:xfrm>
            <a:off x="838199" y="1851325"/>
            <a:ext cx="10515600" cy="4423746"/>
          </a:xfrm>
        </p:spPr>
        <p:txBody>
          <a:bodyPr>
            <a:normAutofit/>
          </a:bodyPr>
          <a:lstStyle/>
          <a:p>
            <a:r>
              <a:rPr lang="en-US" dirty="0"/>
              <a:t>The American Opportunity Credit</a:t>
            </a:r>
          </a:p>
          <a:p>
            <a:pPr lvl="1"/>
            <a:r>
              <a:rPr lang="en-US" dirty="0"/>
              <a:t>Allows you to claim up to $4,000 in qualified education expenses</a:t>
            </a:r>
          </a:p>
          <a:p>
            <a:pPr lvl="1"/>
            <a:r>
              <a:rPr lang="en-US" dirty="0"/>
              <a:t>Can result in up to $2,500 in tax credits per student, per year</a:t>
            </a:r>
          </a:p>
          <a:p>
            <a:r>
              <a:rPr lang="en-US" dirty="0"/>
              <a:t>The Lifetime Learning Credit</a:t>
            </a:r>
          </a:p>
          <a:p>
            <a:pPr lvl="1"/>
            <a:r>
              <a:rPr lang="en-US" dirty="0"/>
              <a:t>Reduces the federal tax liability, up to $2,000 per student (20% of eligible costs), per year for qualified educations expenses</a:t>
            </a:r>
          </a:p>
          <a:p>
            <a:r>
              <a:rPr lang="en-US" dirty="0"/>
              <a:t>If you borrow to finance education</a:t>
            </a:r>
            <a:r>
              <a:rPr lang="en-US"/>
              <a:t>, you may </a:t>
            </a:r>
            <a:r>
              <a:rPr lang="en-US" dirty="0"/>
              <a:t>be able to take an adjustment to income for interest paid on student loans</a:t>
            </a:r>
          </a:p>
          <a:p>
            <a:pPr lvl="1"/>
            <a:r>
              <a:rPr lang="en-US" dirty="0"/>
              <a:t>Maximum interest deduction is $2,500 per year</a:t>
            </a:r>
          </a:p>
          <a:p>
            <a:pPr lvl="1"/>
            <a:r>
              <a:rPr lang="en-US" dirty="0"/>
              <a:t>Results in reducing your adjusted gross income and tax liability</a:t>
            </a:r>
          </a:p>
        </p:txBody>
      </p:sp>
    </p:spTree>
    <p:extLst>
      <p:ext uri="{BB962C8B-B14F-4D97-AF65-F5344CB8AC3E}">
        <p14:creationId xmlns:p14="http://schemas.microsoft.com/office/powerpoint/2010/main" val="4583594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3FAA181-7627-2543-8BEA-210ECCFCA2E9}"/>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6060504" y="0"/>
            <a:ext cx="6131496" cy="6858000"/>
          </a:xfrm>
          <a:prstGeom prst="rect">
            <a:avLst/>
          </a:prstGeom>
        </p:spPr>
      </p:pic>
      <p:sp>
        <p:nvSpPr>
          <p:cNvPr id="2" name="Title 1">
            <a:extLst>
              <a:ext uri="{FF2B5EF4-FFF2-40B4-BE49-F238E27FC236}">
                <a16:creationId xmlns:a16="http://schemas.microsoft.com/office/drawing/2014/main" id="{8974C88A-04DD-C044-8D66-22BF6554C627}"/>
              </a:ext>
            </a:extLst>
          </p:cNvPr>
          <p:cNvSpPr>
            <a:spLocks noGrp="1"/>
          </p:cNvSpPr>
          <p:nvPr>
            <p:ph type="ctrTitle"/>
          </p:nvPr>
        </p:nvSpPr>
        <p:spPr>
          <a:xfrm>
            <a:off x="354774" y="1122363"/>
            <a:ext cx="6436903" cy="2387600"/>
          </a:xfrm>
        </p:spPr>
        <p:txBody>
          <a:bodyPr>
            <a:normAutofit/>
          </a:bodyPr>
          <a:lstStyle/>
          <a:p>
            <a:pPr algn="l"/>
            <a:r>
              <a:rPr lang="en-US" sz="4100" b="1" dirty="0"/>
              <a:t>The Allstate Foundation Moving Ahead Curriculum</a:t>
            </a:r>
          </a:p>
        </p:txBody>
      </p:sp>
      <p:sp>
        <p:nvSpPr>
          <p:cNvPr id="3" name="Subtitle 2">
            <a:extLst>
              <a:ext uri="{FF2B5EF4-FFF2-40B4-BE49-F238E27FC236}">
                <a16:creationId xmlns:a16="http://schemas.microsoft.com/office/drawing/2014/main" id="{1488A78A-E928-6748-BA4C-AAF0B5BBC482}"/>
              </a:ext>
            </a:extLst>
          </p:cNvPr>
          <p:cNvSpPr>
            <a:spLocks noGrp="1"/>
          </p:cNvSpPr>
          <p:nvPr>
            <p:ph type="subTitle" idx="1"/>
          </p:nvPr>
        </p:nvSpPr>
        <p:spPr>
          <a:xfrm>
            <a:off x="354774" y="3602038"/>
            <a:ext cx="5741226" cy="1655762"/>
          </a:xfrm>
        </p:spPr>
        <p:txBody>
          <a:bodyPr/>
          <a:lstStyle/>
          <a:p>
            <a:pPr algn="l"/>
            <a:r>
              <a:rPr lang="en-US" b="1" dirty="0"/>
              <a:t>A FINANCIAL EMPOWERMENT RESOURCE</a:t>
            </a:r>
            <a:endParaRPr lang="en-US" dirty="0"/>
          </a:p>
        </p:txBody>
      </p:sp>
      <p:pic>
        <p:nvPicPr>
          <p:cNvPr id="8" name="Picture 7">
            <a:extLst>
              <a:ext uri="{FF2B5EF4-FFF2-40B4-BE49-F238E27FC236}">
                <a16:creationId xmlns:a16="http://schemas.microsoft.com/office/drawing/2014/main" id="{F13989BD-8DDA-4048-B338-6F276B59E4B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54774" y="6000749"/>
            <a:ext cx="2223986" cy="715588"/>
          </a:xfrm>
          <a:prstGeom prst="rect">
            <a:avLst/>
          </a:prstGeom>
        </p:spPr>
      </p:pic>
      <p:pic>
        <p:nvPicPr>
          <p:cNvPr id="9" name="Picture 8">
            <a:extLst>
              <a:ext uri="{FF2B5EF4-FFF2-40B4-BE49-F238E27FC236}">
                <a16:creationId xmlns:a16="http://schemas.microsoft.com/office/drawing/2014/main" id="{63866B23-E8FB-004D-AF9E-DABA6663B57C}"/>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784656" y="5917231"/>
            <a:ext cx="1755289" cy="818344"/>
          </a:xfrm>
          <a:prstGeom prst="rect">
            <a:avLst/>
          </a:prstGeom>
        </p:spPr>
      </p:pic>
    </p:spTree>
    <p:extLst>
      <p:ext uri="{BB962C8B-B14F-4D97-AF65-F5344CB8AC3E}">
        <p14:creationId xmlns:p14="http://schemas.microsoft.com/office/powerpoint/2010/main" val="3096386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12D8C-048B-1246-B34F-BB06F53FE30D}"/>
              </a:ext>
            </a:extLst>
          </p:cNvPr>
          <p:cNvSpPr>
            <a:spLocks noGrp="1"/>
          </p:cNvSpPr>
          <p:nvPr>
            <p:ph type="title"/>
          </p:nvPr>
        </p:nvSpPr>
        <p:spPr>
          <a:xfrm>
            <a:off x="838200" y="706436"/>
            <a:ext cx="10515600" cy="873127"/>
          </a:xfrm>
        </p:spPr>
        <p:txBody>
          <a:bodyPr/>
          <a:lstStyle/>
          <a:p>
            <a:r>
              <a:rPr lang="en-US" dirty="0"/>
              <a:t>Reflection</a:t>
            </a:r>
          </a:p>
        </p:txBody>
      </p:sp>
      <p:sp>
        <p:nvSpPr>
          <p:cNvPr id="3" name="Content Placeholder 2">
            <a:extLst>
              <a:ext uri="{FF2B5EF4-FFF2-40B4-BE49-F238E27FC236}">
                <a16:creationId xmlns:a16="http://schemas.microsoft.com/office/drawing/2014/main" id="{9B6E503E-5E36-1140-B8EE-2BF165AA6A9F}"/>
              </a:ext>
            </a:extLst>
          </p:cNvPr>
          <p:cNvSpPr>
            <a:spLocks noGrp="1"/>
          </p:cNvSpPr>
          <p:nvPr>
            <p:ph idx="1"/>
          </p:nvPr>
        </p:nvSpPr>
        <p:spPr>
          <a:xfrm>
            <a:off x="838200" y="1842797"/>
            <a:ext cx="10515600" cy="4423746"/>
          </a:xfrm>
        </p:spPr>
        <p:txBody>
          <a:bodyPr>
            <a:normAutofit/>
          </a:bodyPr>
          <a:lstStyle/>
          <a:p>
            <a:r>
              <a:rPr lang="en-US" sz="3200" dirty="0"/>
              <a:t>On a scale of 1-10, how comfortable are you with investing money?</a:t>
            </a:r>
          </a:p>
          <a:p>
            <a:r>
              <a:rPr lang="en-US" sz="3200" dirty="0"/>
              <a:t>What have you been told about investing?</a:t>
            </a:r>
          </a:p>
          <a:p>
            <a:r>
              <a:rPr lang="en-US" sz="3200" dirty="0"/>
              <a:t>How much do you think you will need to retire comfortably?</a:t>
            </a:r>
          </a:p>
          <a:p>
            <a:r>
              <a:rPr lang="en-US" sz="3200" dirty="0"/>
              <a:t>Do you think you are doing enough for your retirement?</a:t>
            </a:r>
          </a:p>
        </p:txBody>
      </p:sp>
    </p:spTree>
    <p:extLst>
      <p:ext uri="{BB962C8B-B14F-4D97-AF65-F5344CB8AC3E}">
        <p14:creationId xmlns:p14="http://schemas.microsoft.com/office/powerpoint/2010/main" val="2908098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1BE5DBCA-60B0-D64E-B604-36FAC5082007}"/>
              </a:ext>
            </a:extLst>
          </p:cNvPr>
          <p:cNvSpPr>
            <a:spLocks noGrp="1"/>
          </p:cNvSpPr>
          <p:nvPr>
            <p:ph type="title"/>
          </p:nvPr>
        </p:nvSpPr>
        <p:spPr/>
        <p:txBody>
          <a:bodyPr/>
          <a:lstStyle/>
          <a:p>
            <a:r>
              <a:rPr lang="en-US" dirty="0"/>
              <a:t>MODULE 5</a:t>
            </a:r>
          </a:p>
        </p:txBody>
      </p:sp>
      <p:sp>
        <p:nvSpPr>
          <p:cNvPr id="13" name="Text Placeholder 10">
            <a:extLst>
              <a:ext uri="{FF2B5EF4-FFF2-40B4-BE49-F238E27FC236}">
                <a16:creationId xmlns:a16="http://schemas.microsoft.com/office/drawing/2014/main" id="{3814DD56-494E-425A-9992-8D6571B49894}"/>
              </a:ext>
            </a:extLst>
          </p:cNvPr>
          <p:cNvSpPr>
            <a:spLocks noGrp="1"/>
          </p:cNvSpPr>
          <p:nvPr>
            <p:ph type="body" idx="1"/>
          </p:nvPr>
        </p:nvSpPr>
        <p:spPr>
          <a:xfrm>
            <a:off x="70338" y="3095673"/>
            <a:ext cx="6444761" cy="966981"/>
          </a:xfrm>
        </p:spPr>
        <p:txBody>
          <a:bodyPr/>
          <a:lstStyle/>
          <a:p>
            <a:pPr algn="ctr"/>
            <a:r>
              <a:rPr lang="en-US" dirty="0"/>
              <a:t>Savings Strategies</a:t>
            </a:r>
          </a:p>
        </p:txBody>
      </p:sp>
      <p:pic>
        <p:nvPicPr>
          <p:cNvPr id="8" name="Picture 7">
            <a:extLst>
              <a:ext uri="{FF2B5EF4-FFF2-40B4-BE49-F238E27FC236}">
                <a16:creationId xmlns:a16="http://schemas.microsoft.com/office/drawing/2014/main" id="{6BEF3796-3B68-4085-BCB3-0FB34DD5976B}"/>
              </a:ext>
            </a:extLst>
          </p:cNvPr>
          <p:cNvPicPr>
            <a:picLocks noChangeAspect="1"/>
          </p:cNvPicPr>
          <p:nvPr/>
        </p:nvPicPr>
        <p:blipFill rotWithShape="1">
          <a:blip r:embed="rId3" cstate="hqprint">
            <a:extLst>
              <a:ext uri="{28A0092B-C50C-407E-A947-70E740481C1C}">
                <a14:useLocalDpi xmlns:a14="http://schemas.microsoft.com/office/drawing/2010/main"/>
              </a:ext>
            </a:extLst>
          </a:blip>
          <a:srcRect/>
          <a:stretch/>
        </p:blipFill>
        <p:spPr>
          <a:xfrm>
            <a:off x="6477000" y="906575"/>
            <a:ext cx="5715000" cy="5951425"/>
          </a:xfrm>
          <a:prstGeom prst="rect">
            <a:avLst/>
          </a:prstGeom>
        </p:spPr>
      </p:pic>
    </p:spTree>
    <p:extLst>
      <p:ext uri="{BB962C8B-B14F-4D97-AF65-F5344CB8AC3E}">
        <p14:creationId xmlns:p14="http://schemas.microsoft.com/office/powerpoint/2010/main" val="2768117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12D8C-048B-1246-B34F-BB06F53FE30D}"/>
              </a:ext>
            </a:extLst>
          </p:cNvPr>
          <p:cNvSpPr>
            <a:spLocks noGrp="1"/>
          </p:cNvSpPr>
          <p:nvPr>
            <p:ph type="title"/>
          </p:nvPr>
        </p:nvSpPr>
        <p:spPr>
          <a:xfrm>
            <a:off x="838200" y="706436"/>
            <a:ext cx="10515600" cy="873127"/>
          </a:xfrm>
        </p:spPr>
        <p:txBody>
          <a:bodyPr/>
          <a:lstStyle/>
          <a:p>
            <a:r>
              <a:rPr lang="en-US" dirty="0"/>
              <a:t>Earning Interest on Your Money Matters</a:t>
            </a:r>
          </a:p>
        </p:txBody>
      </p:sp>
      <p:sp>
        <p:nvSpPr>
          <p:cNvPr id="3" name="Content Placeholder 2">
            <a:extLst>
              <a:ext uri="{FF2B5EF4-FFF2-40B4-BE49-F238E27FC236}">
                <a16:creationId xmlns:a16="http://schemas.microsoft.com/office/drawing/2014/main" id="{9B6E503E-5E36-1140-B8EE-2BF165AA6A9F}"/>
              </a:ext>
            </a:extLst>
          </p:cNvPr>
          <p:cNvSpPr>
            <a:spLocks noGrp="1"/>
          </p:cNvSpPr>
          <p:nvPr>
            <p:ph idx="1"/>
          </p:nvPr>
        </p:nvSpPr>
        <p:spPr>
          <a:xfrm>
            <a:off x="838200" y="1842796"/>
            <a:ext cx="10675289" cy="4862803"/>
          </a:xfrm>
        </p:spPr>
        <p:txBody>
          <a:bodyPr>
            <a:normAutofit fontScale="92500" lnSpcReduction="10000"/>
          </a:bodyPr>
          <a:lstStyle/>
          <a:p>
            <a:pPr marL="0" indent="0">
              <a:spcAft>
                <a:spcPts val="600"/>
              </a:spcAft>
              <a:buNone/>
            </a:pPr>
            <a:r>
              <a:rPr lang="en-US" sz="3800" dirty="0"/>
              <a:t>May seem boring but important to take advantage of it. Compare these three savings scenarios:</a:t>
            </a:r>
          </a:p>
          <a:p>
            <a:r>
              <a:rPr lang="en-US" dirty="0"/>
              <a:t>20 year-old makes a </a:t>
            </a:r>
            <a:r>
              <a:rPr lang="en-US" b="1" dirty="0"/>
              <a:t>one-time</a:t>
            </a:r>
            <a:r>
              <a:rPr lang="en-US" dirty="0"/>
              <a:t> retirement contribution of $5,000</a:t>
            </a:r>
          </a:p>
          <a:p>
            <a:pPr lvl="1"/>
            <a:r>
              <a:rPr lang="en-US" dirty="0"/>
              <a:t>8% annual return</a:t>
            </a:r>
          </a:p>
          <a:p>
            <a:pPr lvl="1"/>
            <a:r>
              <a:rPr lang="en-US" dirty="0"/>
              <a:t>At 65 grows to $160,000</a:t>
            </a:r>
          </a:p>
          <a:p>
            <a:r>
              <a:rPr lang="en-US" dirty="0"/>
              <a:t>39 year-old makes a </a:t>
            </a:r>
            <a:r>
              <a:rPr lang="en-US" b="1" dirty="0"/>
              <a:t>one-time</a:t>
            </a:r>
            <a:r>
              <a:rPr lang="en-US" dirty="0"/>
              <a:t> retirement contribution of $5,000</a:t>
            </a:r>
          </a:p>
          <a:p>
            <a:pPr lvl="1"/>
            <a:r>
              <a:rPr lang="en-US" dirty="0"/>
              <a:t>8% annual return</a:t>
            </a:r>
          </a:p>
          <a:p>
            <a:pPr lvl="1"/>
            <a:r>
              <a:rPr lang="en-US" dirty="0"/>
              <a:t>At 65 grows to $40,000</a:t>
            </a:r>
          </a:p>
          <a:p>
            <a:r>
              <a:rPr lang="en-US" dirty="0"/>
              <a:t>20 year-old made </a:t>
            </a:r>
            <a:r>
              <a:rPr lang="en-US" b="1" dirty="0"/>
              <a:t>annual</a:t>
            </a:r>
            <a:r>
              <a:rPr lang="en-US" dirty="0"/>
              <a:t> contributions of $5,000 every year</a:t>
            </a:r>
          </a:p>
          <a:p>
            <a:pPr lvl="1"/>
            <a:r>
              <a:rPr lang="en-US" dirty="0"/>
              <a:t>8% interest</a:t>
            </a:r>
          </a:p>
          <a:p>
            <a:pPr lvl="1"/>
            <a:r>
              <a:rPr lang="en-US" dirty="0"/>
              <a:t>At 65, retirement would be $1.93 million!</a:t>
            </a:r>
          </a:p>
          <a:p>
            <a:pPr lvl="1"/>
            <a:r>
              <a:rPr lang="en-US" dirty="0"/>
              <a:t>8 times what she contributed</a:t>
            </a:r>
          </a:p>
        </p:txBody>
      </p:sp>
    </p:spTree>
    <p:extLst>
      <p:ext uri="{BB962C8B-B14F-4D97-AF65-F5344CB8AC3E}">
        <p14:creationId xmlns:p14="http://schemas.microsoft.com/office/powerpoint/2010/main" val="4096188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12D8C-048B-1246-B34F-BB06F53FE30D}"/>
              </a:ext>
            </a:extLst>
          </p:cNvPr>
          <p:cNvSpPr>
            <a:spLocks noGrp="1"/>
          </p:cNvSpPr>
          <p:nvPr>
            <p:ph type="title"/>
          </p:nvPr>
        </p:nvSpPr>
        <p:spPr>
          <a:xfrm>
            <a:off x="838200" y="706436"/>
            <a:ext cx="10515600" cy="873127"/>
          </a:xfrm>
        </p:spPr>
        <p:txBody>
          <a:bodyPr/>
          <a:lstStyle/>
          <a:p>
            <a:r>
              <a:rPr lang="en-US" dirty="0"/>
              <a:t>Compound Interest</a:t>
            </a:r>
          </a:p>
        </p:txBody>
      </p:sp>
      <p:sp>
        <p:nvSpPr>
          <p:cNvPr id="3" name="Content Placeholder 2">
            <a:extLst>
              <a:ext uri="{FF2B5EF4-FFF2-40B4-BE49-F238E27FC236}">
                <a16:creationId xmlns:a16="http://schemas.microsoft.com/office/drawing/2014/main" id="{9B6E503E-5E36-1140-B8EE-2BF165AA6A9F}"/>
              </a:ext>
            </a:extLst>
          </p:cNvPr>
          <p:cNvSpPr>
            <a:spLocks noGrp="1"/>
          </p:cNvSpPr>
          <p:nvPr>
            <p:ph idx="1"/>
          </p:nvPr>
        </p:nvSpPr>
        <p:spPr>
          <a:xfrm>
            <a:off x="838200" y="1842796"/>
            <a:ext cx="5462116" cy="4862803"/>
          </a:xfrm>
        </p:spPr>
        <p:txBody>
          <a:bodyPr>
            <a:normAutofit/>
          </a:bodyPr>
          <a:lstStyle/>
          <a:p>
            <a:r>
              <a:rPr lang="en-US" dirty="0"/>
              <a:t>For many of us, $5,000/year is impossible… that’s okay!</a:t>
            </a:r>
          </a:p>
          <a:p>
            <a:r>
              <a:rPr lang="en-US" dirty="0"/>
              <a:t>Start with an amount that works for you and your budget</a:t>
            </a:r>
          </a:p>
          <a:p>
            <a:r>
              <a:rPr lang="en-US" dirty="0"/>
              <a:t>Consider a percentage of your income; that way when your income increased, so does your retirement contribution</a:t>
            </a:r>
          </a:p>
          <a:p>
            <a:pPr lvl="1"/>
            <a:r>
              <a:rPr lang="en-US" dirty="0"/>
              <a:t>If you make $25,000/year</a:t>
            </a:r>
          </a:p>
          <a:p>
            <a:pPr lvl="1"/>
            <a:r>
              <a:rPr lang="en-US" dirty="0"/>
              <a:t>2% would be $500/year or $40/month</a:t>
            </a:r>
          </a:p>
        </p:txBody>
      </p:sp>
      <p:pic>
        <p:nvPicPr>
          <p:cNvPr id="5" name="Picture 4">
            <a:extLst>
              <a:ext uri="{FF2B5EF4-FFF2-40B4-BE49-F238E27FC236}">
                <a16:creationId xmlns:a16="http://schemas.microsoft.com/office/drawing/2014/main" id="{CF91689E-34B0-49AF-86F8-2100BC548EE5}"/>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515100" y="1828799"/>
            <a:ext cx="5295900" cy="3530255"/>
          </a:xfrm>
          <a:prstGeom prst="rect">
            <a:avLst/>
          </a:prstGeom>
        </p:spPr>
      </p:pic>
    </p:spTree>
    <p:extLst>
      <p:ext uri="{BB962C8B-B14F-4D97-AF65-F5344CB8AC3E}">
        <p14:creationId xmlns:p14="http://schemas.microsoft.com/office/powerpoint/2010/main" val="3134350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12D8C-048B-1246-B34F-BB06F53FE30D}"/>
              </a:ext>
            </a:extLst>
          </p:cNvPr>
          <p:cNvSpPr>
            <a:spLocks noGrp="1"/>
          </p:cNvSpPr>
          <p:nvPr>
            <p:ph type="title"/>
          </p:nvPr>
        </p:nvSpPr>
        <p:spPr>
          <a:xfrm>
            <a:off x="838200" y="706436"/>
            <a:ext cx="10515600" cy="873127"/>
          </a:xfrm>
        </p:spPr>
        <p:txBody>
          <a:bodyPr/>
          <a:lstStyle/>
          <a:p>
            <a:r>
              <a:rPr lang="en-US" dirty="0"/>
              <a:t>Making Compound Interest Work For You</a:t>
            </a:r>
          </a:p>
        </p:txBody>
      </p:sp>
      <p:sp>
        <p:nvSpPr>
          <p:cNvPr id="3" name="Content Placeholder 2">
            <a:extLst>
              <a:ext uri="{FF2B5EF4-FFF2-40B4-BE49-F238E27FC236}">
                <a16:creationId xmlns:a16="http://schemas.microsoft.com/office/drawing/2014/main" id="{9B6E503E-5E36-1140-B8EE-2BF165AA6A9F}"/>
              </a:ext>
            </a:extLst>
          </p:cNvPr>
          <p:cNvSpPr>
            <a:spLocks noGrp="1"/>
          </p:cNvSpPr>
          <p:nvPr>
            <p:ph idx="1"/>
          </p:nvPr>
        </p:nvSpPr>
        <p:spPr>
          <a:xfrm>
            <a:off x="838200" y="1842796"/>
            <a:ext cx="3642360" cy="4862803"/>
          </a:xfrm>
        </p:spPr>
        <p:txBody>
          <a:bodyPr>
            <a:normAutofit/>
          </a:bodyPr>
          <a:lstStyle/>
          <a:p>
            <a:r>
              <a:rPr lang="en-US" dirty="0"/>
              <a:t>The secret to saving money is the miracle of compound interest and growth. </a:t>
            </a:r>
          </a:p>
          <a:p>
            <a:r>
              <a:rPr lang="en-US" dirty="0"/>
              <a:t>By saving and investing just $40 a month at 8% growth. </a:t>
            </a:r>
          </a:p>
          <a:p>
            <a:r>
              <a:rPr lang="en-US" dirty="0"/>
              <a:t>Would result in over $13,000 growth and $23,000 balance. </a:t>
            </a:r>
          </a:p>
        </p:txBody>
      </p:sp>
      <p:graphicFrame>
        <p:nvGraphicFramePr>
          <p:cNvPr id="4" name="Table 1">
            <a:extLst>
              <a:ext uri="{FF2B5EF4-FFF2-40B4-BE49-F238E27FC236}">
                <a16:creationId xmlns:a16="http://schemas.microsoft.com/office/drawing/2014/main" id="{F1EBB57A-10CF-4E42-A26E-2EE2C704F59B}"/>
              </a:ext>
            </a:extLst>
          </p:cNvPr>
          <p:cNvGraphicFramePr/>
          <p:nvPr>
            <p:extLst>
              <p:ext uri="{D42A27DB-BD31-4B8C-83A1-F6EECF244321}">
                <p14:modId xmlns:p14="http://schemas.microsoft.com/office/powerpoint/2010/main" val="1707443201"/>
              </p:ext>
            </p:extLst>
          </p:nvPr>
        </p:nvGraphicFramePr>
        <p:xfrm>
          <a:off x="4693920" y="1835736"/>
          <a:ext cx="7117080" cy="3703320"/>
        </p:xfrm>
        <a:graphic>
          <a:graphicData uri="http://schemas.openxmlformats.org/drawingml/2006/table">
            <a:tbl>
              <a:tblPr firstRow="1" bandRow="1">
                <a:tableStyleId>{69012ECD-51FC-41F1-AA8D-1B2483CD663E}</a:tableStyleId>
              </a:tblPr>
              <a:tblGrid>
                <a:gridCol w="728259">
                  <a:extLst>
                    <a:ext uri="{9D8B030D-6E8A-4147-A177-3AD203B41FA5}">
                      <a16:colId xmlns:a16="http://schemas.microsoft.com/office/drawing/2014/main" val="20000"/>
                    </a:ext>
                  </a:extLst>
                </a:gridCol>
                <a:gridCol w="1191697">
                  <a:extLst>
                    <a:ext uri="{9D8B030D-6E8A-4147-A177-3AD203B41FA5}">
                      <a16:colId xmlns:a16="http://schemas.microsoft.com/office/drawing/2014/main" val="20001"/>
                    </a:ext>
                  </a:extLst>
                </a:gridCol>
                <a:gridCol w="1274454">
                  <a:extLst>
                    <a:ext uri="{9D8B030D-6E8A-4147-A177-3AD203B41FA5}">
                      <a16:colId xmlns:a16="http://schemas.microsoft.com/office/drawing/2014/main" val="20002"/>
                    </a:ext>
                  </a:extLst>
                </a:gridCol>
                <a:gridCol w="1423416">
                  <a:extLst>
                    <a:ext uri="{9D8B030D-6E8A-4147-A177-3AD203B41FA5}">
                      <a16:colId xmlns:a16="http://schemas.microsoft.com/office/drawing/2014/main" val="20003"/>
                    </a:ext>
                  </a:extLst>
                </a:gridCol>
                <a:gridCol w="1313074">
                  <a:extLst>
                    <a:ext uri="{9D8B030D-6E8A-4147-A177-3AD203B41FA5}">
                      <a16:colId xmlns:a16="http://schemas.microsoft.com/office/drawing/2014/main" val="20004"/>
                    </a:ext>
                  </a:extLst>
                </a:gridCol>
                <a:gridCol w="1186180">
                  <a:extLst>
                    <a:ext uri="{9D8B030D-6E8A-4147-A177-3AD203B41FA5}">
                      <a16:colId xmlns:a16="http://schemas.microsoft.com/office/drawing/2014/main" val="20005"/>
                    </a:ext>
                  </a:extLst>
                </a:gridCol>
              </a:tblGrid>
              <a:tr h="381000">
                <a:tc>
                  <a:txBody>
                    <a:bodyPr/>
                    <a:lstStyle/>
                    <a:p>
                      <a:pPr algn="ctr">
                        <a:defRPr sz="1800" b="0">
                          <a:solidFill>
                            <a:srgbClr val="000000"/>
                          </a:solidFill>
                        </a:defRPr>
                      </a:pPr>
                      <a:r>
                        <a:rPr lang="en-US" sz="2000" b="1" dirty="0">
                          <a:solidFill>
                            <a:schemeClr val="bg1"/>
                          </a:solidFill>
                        </a:rPr>
                        <a:t>Year</a:t>
                      </a:r>
                      <a:endParaRPr sz="2000" b="1" dirty="0">
                        <a:solidFill>
                          <a:schemeClr val="bg1"/>
                        </a:solidFill>
                        <a:latin typeface="Helvetica Light"/>
                        <a:ea typeface="Helvetica Light"/>
                        <a:cs typeface="Helvetica Light"/>
                      </a:endParaRP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defRPr sz="1800" b="0">
                          <a:solidFill>
                            <a:srgbClr val="000000"/>
                          </a:solidFill>
                        </a:defRPr>
                      </a:pPr>
                      <a:r>
                        <a:rPr sz="2000" b="1" dirty="0">
                          <a:solidFill>
                            <a:schemeClr val="bg1"/>
                          </a:solidFill>
                        </a:rPr>
                        <a:t>Deposit</a:t>
                      </a:r>
                      <a:endParaRPr sz="2000" b="1" dirty="0">
                        <a:solidFill>
                          <a:schemeClr val="bg1"/>
                        </a:solidFill>
                        <a:latin typeface="Helvetica Light"/>
                        <a:ea typeface="Helvetica Light"/>
                        <a:cs typeface="Helvetica Light"/>
                      </a:endParaRP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defRPr sz="1800" b="0">
                          <a:solidFill>
                            <a:srgbClr val="000000"/>
                          </a:solidFill>
                        </a:defRPr>
                      </a:pPr>
                      <a:r>
                        <a:rPr sz="2000" b="1" dirty="0">
                          <a:solidFill>
                            <a:schemeClr val="bg1"/>
                          </a:solidFill>
                        </a:rPr>
                        <a:t>8% Growth</a:t>
                      </a:r>
                      <a:endParaRPr sz="2000" b="1" dirty="0">
                        <a:solidFill>
                          <a:schemeClr val="bg1"/>
                        </a:solidFill>
                        <a:latin typeface="Helvetica Light"/>
                        <a:ea typeface="Helvetica Light"/>
                        <a:cs typeface="Helvetica Light"/>
                      </a:endParaRP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defRPr sz="1800" b="0">
                          <a:solidFill>
                            <a:srgbClr val="000000"/>
                          </a:solidFill>
                        </a:defRPr>
                      </a:pPr>
                      <a:r>
                        <a:rPr sz="2000" b="1" dirty="0">
                          <a:solidFill>
                            <a:schemeClr val="bg1"/>
                          </a:solidFill>
                        </a:rPr>
                        <a:t>Total Deposit</a:t>
                      </a:r>
                      <a:endParaRPr sz="2000" b="1" dirty="0">
                        <a:solidFill>
                          <a:schemeClr val="bg1"/>
                        </a:solidFill>
                        <a:latin typeface="Helvetica Light"/>
                        <a:ea typeface="Helvetica Light"/>
                        <a:cs typeface="Helvetica Light"/>
                      </a:endParaRP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defRPr sz="1800" b="0">
                          <a:solidFill>
                            <a:srgbClr val="000000"/>
                          </a:solidFill>
                        </a:defRPr>
                      </a:pPr>
                      <a:r>
                        <a:rPr sz="2000" b="1" dirty="0">
                          <a:solidFill>
                            <a:schemeClr val="bg1"/>
                          </a:solidFill>
                        </a:rPr>
                        <a:t>Total Growth</a:t>
                      </a:r>
                      <a:endParaRPr sz="2000" b="1" dirty="0">
                        <a:solidFill>
                          <a:schemeClr val="bg1"/>
                        </a:solidFill>
                        <a:latin typeface="Helvetica Light"/>
                        <a:ea typeface="Helvetica Light"/>
                        <a:cs typeface="Helvetica Light"/>
                      </a:endParaRP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defRPr sz="1800" b="0">
                          <a:solidFill>
                            <a:srgbClr val="000000"/>
                          </a:solidFill>
                        </a:defRPr>
                      </a:pPr>
                      <a:r>
                        <a:rPr sz="2000" b="1" dirty="0">
                          <a:solidFill>
                            <a:schemeClr val="bg1"/>
                          </a:solidFill>
                        </a:rPr>
                        <a:t>Balance</a:t>
                      </a:r>
                      <a:endParaRPr sz="2000" b="1" dirty="0">
                        <a:solidFill>
                          <a:schemeClr val="bg1"/>
                        </a:solidFill>
                        <a:latin typeface="Helvetica Light"/>
                        <a:ea typeface="Helvetica Light"/>
                        <a:cs typeface="Helvetica Light"/>
                      </a:endParaRP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81000">
                <a:tc>
                  <a:txBody>
                    <a:bodyPr/>
                    <a:lstStyle/>
                    <a:p>
                      <a:pPr marL="91440">
                        <a:defRPr sz="1800"/>
                      </a:pPr>
                      <a:r>
                        <a:rPr sz="1800" dirty="0">
                          <a:sym typeface="Helvetica Neue"/>
                        </a:rPr>
                        <a:t>1</a:t>
                      </a: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defRPr sz="1800"/>
                      </a:pPr>
                      <a:r>
                        <a:rPr sz="1800">
                          <a:sym typeface="Helvetica Neue"/>
                        </a:rPr>
                        <a:t>$480.00</a:t>
                      </a: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defRPr sz="1800"/>
                      </a:pPr>
                      <a:r>
                        <a:rPr sz="1800">
                          <a:sym typeface="Helvetica Neue"/>
                        </a:rPr>
                        <a:t>$21.17</a:t>
                      </a: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defRPr sz="1800"/>
                      </a:pPr>
                      <a:r>
                        <a:rPr sz="1800">
                          <a:sym typeface="Helvetica Neue"/>
                        </a:rPr>
                        <a:t>$480.00</a:t>
                      </a: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defRPr sz="1800"/>
                      </a:pPr>
                      <a:r>
                        <a:rPr sz="1800">
                          <a:sym typeface="Helvetica Neue"/>
                        </a:rPr>
                        <a:t>$21.17</a:t>
                      </a: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defRPr sz="1800"/>
                      </a:pPr>
                      <a:r>
                        <a:rPr sz="1800">
                          <a:sym typeface="Helvetica Neue"/>
                        </a:rPr>
                        <a:t>$501.17</a:t>
                      </a: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81000">
                <a:tc>
                  <a:txBody>
                    <a:bodyPr/>
                    <a:lstStyle/>
                    <a:p>
                      <a:pPr marL="91440">
                        <a:defRPr sz="1800"/>
                      </a:pPr>
                      <a:r>
                        <a:rPr sz="1800">
                          <a:sym typeface="Helvetica Neue"/>
                        </a:rPr>
                        <a:t>2</a:t>
                      </a: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defRPr sz="1800"/>
                      </a:pPr>
                      <a:r>
                        <a:rPr sz="1800" dirty="0">
                          <a:sym typeface="Helvetica Neue"/>
                        </a:rPr>
                        <a:t>$480.00</a:t>
                      </a: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defRPr sz="1800"/>
                      </a:pPr>
                      <a:r>
                        <a:rPr sz="1800">
                          <a:sym typeface="Helvetica Neue"/>
                        </a:rPr>
                        <a:t>$62.49</a:t>
                      </a: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defRPr sz="1800"/>
                      </a:pPr>
                      <a:r>
                        <a:rPr sz="1800">
                          <a:sym typeface="Helvetica Neue"/>
                        </a:rPr>
                        <a:t>$960.00</a:t>
                      </a: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defRPr sz="1800"/>
                      </a:pPr>
                      <a:r>
                        <a:rPr sz="1800">
                          <a:sym typeface="Helvetica Neue"/>
                        </a:rPr>
                        <a:t>$83.66</a:t>
                      </a: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defRPr sz="1800"/>
                      </a:pPr>
                      <a:r>
                        <a:rPr sz="1800">
                          <a:sym typeface="Helvetica Neue"/>
                        </a:rPr>
                        <a:t>$1,043.66</a:t>
                      </a: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81000">
                <a:tc>
                  <a:txBody>
                    <a:bodyPr/>
                    <a:lstStyle/>
                    <a:p>
                      <a:pPr marL="91440">
                        <a:defRPr sz="1800"/>
                      </a:pPr>
                      <a:r>
                        <a:rPr sz="1800">
                          <a:sym typeface="Helvetica Neue"/>
                        </a:rPr>
                        <a:t>3</a:t>
                      </a: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defRPr sz="1800"/>
                      </a:pPr>
                      <a:r>
                        <a:rPr sz="1800">
                          <a:sym typeface="Helvetica Neue"/>
                        </a:rPr>
                        <a:t>$480.00</a:t>
                      </a: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defRPr sz="1800"/>
                      </a:pPr>
                      <a:r>
                        <a:rPr sz="1800">
                          <a:sym typeface="Helvetica Neue"/>
                        </a:rPr>
                        <a:t>$107.20</a:t>
                      </a: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defRPr sz="1800"/>
                      </a:pPr>
                      <a:r>
                        <a:rPr sz="1800" dirty="0">
                          <a:sym typeface="Helvetica Neue"/>
                        </a:rPr>
                        <a:t>$1,440.00</a:t>
                      </a: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defRPr sz="1800"/>
                      </a:pPr>
                      <a:r>
                        <a:rPr sz="1800">
                          <a:sym typeface="Helvetica Neue"/>
                        </a:rPr>
                        <a:t>$190.86</a:t>
                      </a: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defRPr sz="1800"/>
                      </a:pPr>
                      <a:r>
                        <a:rPr sz="1800">
                          <a:sym typeface="Helvetica Neue"/>
                        </a:rPr>
                        <a:t>$1,630.86</a:t>
                      </a: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81000">
                <a:tc>
                  <a:txBody>
                    <a:bodyPr/>
                    <a:lstStyle/>
                    <a:p>
                      <a:pPr marL="91440">
                        <a:defRPr sz="1800"/>
                      </a:pPr>
                      <a:r>
                        <a:rPr sz="1800">
                          <a:sym typeface="Helvetica Neue"/>
                        </a:rPr>
                        <a:t>4</a:t>
                      </a: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defRPr sz="1800"/>
                      </a:pPr>
                      <a:r>
                        <a:rPr sz="1800">
                          <a:sym typeface="Helvetica Neue"/>
                        </a:rPr>
                        <a:t>$480.00</a:t>
                      </a: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defRPr sz="1800"/>
                      </a:pPr>
                      <a:r>
                        <a:rPr sz="1800">
                          <a:sym typeface="Helvetica Neue"/>
                        </a:rPr>
                        <a:t>$155.61</a:t>
                      </a: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defRPr sz="1800"/>
                      </a:pPr>
                      <a:r>
                        <a:rPr sz="1800" dirty="0">
                          <a:sym typeface="Helvetica Neue"/>
                        </a:rPr>
                        <a:t>$1,920.00</a:t>
                      </a: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defRPr sz="1800"/>
                      </a:pPr>
                      <a:r>
                        <a:rPr sz="1800">
                          <a:sym typeface="Helvetica Neue"/>
                        </a:rPr>
                        <a:t>$346.47</a:t>
                      </a: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defRPr sz="1800"/>
                      </a:pPr>
                      <a:r>
                        <a:rPr sz="1800">
                          <a:sym typeface="Helvetica Neue"/>
                        </a:rPr>
                        <a:t>$2,266.47</a:t>
                      </a: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81000">
                <a:tc>
                  <a:txBody>
                    <a:bodyPr/>
                    <a:lstStyle/>
                    <a:p>
                      <a:pPr marL="91440">
                        <a:defRPr sz="1800"/>
                      </a:pPr>
                      <a:r>
                        <a:rPr sz="1800">
                          <a:sym typeface="Helvetica Neue"/>
                        </a:rPr>
                        <a:t>5</a:t>
                      </a: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defRPr sz="1800"/>
                      </a:pPr>
                      <a:r>
                        <a:rPr sz="1800">
                          <a:sym typeface="Helvetica Neue"/>
                        </a:rPr>
                        <a:t>$480.00</a:t>
                      </a: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defRPr sz="1800"/>
                      </a:pPr>
                      <a:r>
                        <a:rPr sz="1800" dirty="0">
                          <a:sym typeface="Helvetica Neue"/>
                        </a:rPr>
                        <a:t>$208.00</a:t>
                      </a: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defRPr sz="1800"/>
                      </a:pPr>
                      <a:r>
                        <a:rPr sz="1800" dirty="0">
                          <a:sym typeface="Helvetica Neue"/>
                        </a:rPr>
                        <a:t>$2,400.00</a:t>
                      </a: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defRPr sz="1800"/>
                      </a:pPr>
                      <a:r>
                        <a:rPr sz="1800">
                          <a:sym typeface="Helvetica Neue"/>
                        </a:rPr>
                        <a:t>$554.47</a:t>
                      </a: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defRPr sz="1800"/>
                      </a:pPr>
                      <a:r>
                        <a:rPr sz="1800">
                          <a:sym typeface="Helvetica Neue"/>
                        </a:rPr>
                        <a:t>$2,954.47</a:t>
                      </a: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81000">
                <a:tc>
                  <a:txBody>
                    <a:bodyPr/>
                    <a:lstStyle/>
                    <a:p>
                      <a:pPr marL="91440">
                        <a:defRPr sz="1800"/>
                      </a:pPr>
                      <a:r>
                        <a:rPr sz="1800">
                          <a:sym typeface="Helvetica Neue"/>
                        </a:rPr>
                        <a:t>10</a:t>
                      </a: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defRPr sz="1800"/>
                      </a:pPr>
                      <a:r>
                        <a:rPr sz="1800">
                          <a:sym typeface="Helvetica Neue"/>
                        </a:rPr>
                        <a:t>$480.00</a:t>
                      </a: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defRPr sz="1800"/>
                      </a:pPr>
                      <a:r>
                        <a:rPr sz="1800">
                          <a:sym typeface="Helvetica Neue"/>
                        </a:rPr>
                        <a:t>$542.34</a:t>
                      </a: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defRPr sz="1800"/>
                      </a:pPr>
                      <a:r>
                        <a:rPr sz="1800">
                          <a:sym typeface="Helvetica Neue"/>
                        </a:rPr>
                        <a:t>$4,800.00</a:t>
                      </a: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defRPr sz="1800"/>
                      </a:pPr>
                      <a:r>
                        <a:rPr sz="1800" dirty="0">
                          <a:sym typeface="Helvetica Neue"/>
                        </a:rPr>
                        <a:t>$2,544.67</a:t>
                      </a: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defRPr sz="1800"/>
                      </a:pPr>
                      <a:r>
                        <a:rPr sz="1800" dirty="0">
                          <a:sym typeface="Helvetica Neue"/>
                        </a:rPr>
                        <a:t>$7,344,67</a:t>
                      </a: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381000">
                <a:tc>
                  <a:txBody>
                    <a:bodyPr/>
                    <a:lstStyle/>
                    <a:p>
                      <a:pPr marL="91440">
                        <a:defRPr sz="1800"/>
                      </a:pPr>
                      <a:r>
                        <a:rPr sz="1800">
                          <a:sym typeface="Helvetica Neue"/>
                        </a:rPr>
                        <a:t>15</a:t>
                      </a: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defRPr sz="1800"/>
                      </a:pPr>
                      <a:r>
                        <a:rPr sz="1800">
                          <a:sym typeface="Helvetica Neue"/>
                        </a:rPr>
                        <a:t>$480.00</a:t>
                      </a: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defRPr sz="1800"/>
                      </a:pPr>
                      <a:r>
                        <a:rPr sz="1800">
                          <a:sym typeface="Helvetica Neue"/>
                        </a:rPr>
                        <a:t>$1,039.14</a:t>
                      </a: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defRPr sz="1800"/>
                      </a:pPr>
                      <a:r>
                        <a:rPr sz="1800" dirty="0">
                          <a:sym typeface="Helvetica Neue"/>
                        </a:rPr>
                        <a:t>$7,200.00</a:t>
                      </a: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defRPr sz="1800"/>
                      </a:pPr>
                      <a:r>
                        <a:rPr sz="1800" dirty="0">
                          <a:sym typeface="Helvetica Neue"/>
                        </a:rPr>
                        <a:t>$6,668.27</a:t>
                      </a: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defRPr sz="1800"/>
                      </a:pPr>
                      <a:r>
                        <a:rPr sz="1800" dirty="0">
                          <a:sym typeface="Helvetica Neue"/>
                        </a:rPr>
                        <a:t>$13,868.27</a:t>
                      </a: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381000">
                <a:tc>
                  <a:txBody>
                    <a:bodyPr/>
                    <a:lstStyle/>
                    <a:p>
                      <a:pPr marL="91440">
                        <a:defRPr sz="1800"/>
                      </a:pPr>
                      <a:r>
                        <a:rPr sz="1800">
                          <a:sym typeface="Helvetica Neue"/>
                        </a:rPr>
                        <a:t>20</a:t>
                      </a: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defRPr sz="1800"/>
                      </a:pPr>
                      <a:r>
                        <a:rPr sz="1800">
                          <a:sym typeface="Helvetica Neue"/>
                        </a:rPr>
                        <a:t>$480.00</a:t>
                      </a: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defRPr sz="1800"/>
                      </a:pPr>
                      <a:r>
                        <a:rPr sz="1800">
                          <a:sym typeface="Helvetica Neue"/>
                        </a:rPr>
                        <a:t>$1,777.36</a:t>
                      </a: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defRPr sz="1800"/>
                      </a:pPr>
                      <a:r>
                        <a:rPr sz="1800">
                          <a:sym typeface="Helvetica Neue"/>
                        </a:rPr>
                        <a:t>$9,600.00</a:t>
                      </a: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defRPr sz="1800"/>
                      </a:pPr>
                      <a:r>
                        <a:rPr sz="1800" dirty="0">
                          <a:sym typeface="Helvetica Neue"/>
                        </a:rPr>
                        <a:t>$13,961.99</a:t>
                      </a: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defRPr sz="1800"/>
                      </a:pPr>
                      <a:r>
                        <a:rPr sz="1800" dirty="0">
                          <a:sym typeface="Helvetica Neue"/>
                        </a:rPr>
                        <a:t>$23,561.99</a:t>
                      </a: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5" name="Rectangle 4">
            <a:extLst>
              <a:ext uri="{FF2B5EF4-FFF2-40B4-BE49-F238E27FC236}">
                <a16:creationId xmlns:a16="http://schemas.microsoft.com/office/drawing/2014/main" id="{ABBE9244-9159-4C40-8100-28C7F4A78E35}"/>
              </a:ext>
            </a:extLst>
          </p:cNvPr>
          <p:cNvSpPr/>
          <p:nvPr/>
        </p:nvSpPr>
        <p:spPr>
          <a:xfrm>
            <a:off x="4676700" y="5797591"/>
            <a:ext cx="3381450" cy="369332"/>
          </a:xfrm>
          <a:prstGeom prst="rect">
            <a:avLst/>
          </a:prstGeom>
        </p:spPr>
        <p:txBody>
          <a:bodyPr wrap="square">
            <a:spAutoFit/>
          </a:bodyPr>
          <a:lstStyle/>
          <a:p>
            <a:r>
              <a:rPr lang="en-US" dirty="0">
                <a:latin typeface="Calibri" panose="020F0502020204030204" pitchFamily="34" charset="0"/>
                <a:ea typeface="Calibri" panose="020F0502020204030204" pitchFamily="34" charset="0"/>
              </a:rPr>
              <a:t>*$480 per year = $10 per week</a:t>
            </a:r>
            <a:endParaRPr lang="en-US" dirty="0"/>
          </a:p>
        </p:txBody>
      </p:sp>
    </p:spTree>
    <p:extLst>
      <p:ext uri="{BB962C8B-B14F-4D97-AF65-F5344CB8AC3E}">
        <p14:creationId xmlns:p14="http://schemas.microsoft.com/office/powerpoint/2010/main" val="35797430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12D8C-048B-1246-B34F-BB06F53FE30D}"/>
              </a:ext>
            </a:extLst>
          </p:cNvPr>
          <p:cNvSpPr>
            <a:spLocks noGrp="1"/>
          </p:cNvSpPr>
          <p:nvPr>
            <p:ph type="title"/>
          </p:nvPr>
        </p:nvSpPr>
        <p:spPr>
          <a:xfrm>
            <a:off x="838200" y="706436"/>
            <a:ext cx="10515600" cy="873127"/>
          </a:xfrm>
        </p:spPr>
        <p:txBody>
          <a:bodyPr/>
          <a:lstStyle/>
          <a:p>
            <a:r>
              <a:rPr lang="en-US" dirty="0"/>
              <a:t>Things to Consider</a:t>
            </a:r>
          </a:p>
        </p:txBody>
      </p:sp>
      <p:sp>
        <p:nvSpPr>
          <p:cNvPr id="3" name="Content Placeholder 2">
            <a:extLst>
              <a:ext uri="{FF2B5EF4-FFF2-40B4-BE49-F238E27FC236}">
                <a16:creationId xmlns:a16="http://schemas.microsoft.com/office/drawing/2014/main" id="{9B6E503E-5E36-1140-B8EE-2BF165AA6A9F}"/>
              </a:ext>
            </a:extLst>
          </p:cNvPr>
          <p:cNvSpPr>
            <a:spLocks noGrp="1"/>
          </p:cNvSpPr>
          <p:nvPr>
            <p:ph idx="1"/>
          </p:nvPr>
        </p:nvSpPr>
        <p:spPr>
          <a:xfrm>
            <a:off x="838200" y="1842796"/>
            <a:ext cx="10759440" cy="4862803"/>
          </a:xfrm>
        </p:spPr>
        <p:txBody>
          <a:bodyPr>
            <a:normAutofit/>
          </a:bodyPr>
          <a:lstStyle/>
          <a:p>
            <a:r>
              <a:rPr lang="en-US" b="1" dirty="0"/>
              <a:t>Start Early. Start Now. </a:t>
            </a:r>
            <a:r>
              <a:rPr lang="en-US" dirty="0"/>
              <a:t>The younger and sooner you start, the more time works in your favor. If you didn’t start early, there are still options. Federal regulations allow older workers to put more money into retirement plans.</a:t>
            </a:r>
          </a:p>
          <a:p>
            <a:r>
              <a:rPr lang="en-US" b="1" dirty="0"/>
              <a:t>Make Regular Investments. </a:t>
            </a:r>
            <a:r>
              <a:rPr lang="en-US" dirty="0"/>
              <a:t>Remain disciplined and make savings for retirement a priority. Maximize your contributions, participate in employment match programs, if available.</a:t>
            </a:r>
          </a:p>
          <a:p>
            <a:r>
              <a:rPr lang="en-US" b="1" dirty="0"/>
              <a:t>Be Patient. </a:t>
            </a:r>
            <a:r>
              <a:rPr lang="en-US" dirty="0"/>
              <a:t>Do not touch the funds. Allow your investments to grow.</a:t>
            </a:r>
          </a:p>
        </p:txBody>
      </p:sp>
    </p:spTree>
    <p:extLst>
      <p:ext uri="{BB962C8B-B14F-4D97-AF65-F5344CB8AC3E}">
        <p14:creationId xmlns:p14="http://schemas.microsoft.com/office/powerpoint/2010/main" val="1583284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1BE5DBCA-60B0-D64E-B604-36FAC5082007}"/>
              </a:ext>
            </a:extLst>
          </p:cNvPr>
          <p:cNvSpPr>
            <a:spLocks noGrp="1"/>
          </p:cNvSpPr>
          <p:nvPr>
            <p:ph type="title"/>
          </p:nvPr>
        </p:nvSpPr>
        <p:spPr/>
        <p:txBody>
          <a:bodyPr/>
          <a:lstStyle/>
          <a:p>
            <a:r>
              <a:rPr lang="en-US" dirty="0"/>
              <a:t>MODULE 5 </a:t>
            </a:r>
          </a:p>
        </p:txBody>
      </p:sp>
      <p:sp>
        <p:nvSpPr>
          <p:cNvPr id="13" name="Text Placeholder 10">
            <a:extLst>
              <a:ext uri="{FF2B5EF4-FFF2-40B4-BE49-F238E27FC236}">
                <a16:creationId xmlns:a16="http://schemas.microsoft.com/office/drawing/2014/main" id="{3814DD56-494E-425A-9992-8D6571B49894}"/>
              </a:ext>
            </a:extLst>
          </p:cNvPr>
          <p:cNvSpPr>
            <a:spLocks noGrp="1"/>
          </p:cNvSpPr>
          <p:nvPr>
            <p:ph type="body" idx="1"/>
          </p:nvPr>
        </p:nvSpPr>
        <p:spPr>
          <a:xfrm>
            <a:off x="70339" y="3095673"/>
            <a:ext cx="5562498" cy="966981"/>
          </a:xfrm>
        </p:spPr>
        <p:txBody>
          <a:bodyPr/>
          <a:lstStyle/>
          <a:p>
            <a:pPr algn="ctr"/>
            <a:r>
              <a:rPr lang="en-US" dirty="0"/>
              <a:t>Investment Options</a:t>
            </a:r>
          </a:p>
        </p:txBody>
      </p:sp>
      <p:pic>
        <p:nvPicPr>
          <p:cNvPr id="8" name="Picture 7">
            <a:extLst>
              <a:ext uri="{FF2B5EF4-FFF2-40B4-BE49-F238E27FC236}">
                <a16:creationId xmlns:a16="http://schemas.microsoft.com/office/drawing/2014/main" id="{6BEF3796-3B68-4085-BCB3-0FB34DD5976B}"/>
              </a:ext>
            </a:extLst>
          </p:cNvPr>
          <p:cNvPicPr>
            <a:picLocks noChangeAspect="1"/>
          </p:cNvPicPr>
          <p:nvPr/>
        </p:nvPicPr>
        <p:blipFill rotWithShape="1">
          <a:blip r:embed="rId3" cstate="hqprint">
            <a:extLst>
              <a:ext uri="{28A0092B-C50C-407E-A947-70E740481C1C}">
                <a14:useLocalDpi xmlns:a14="http://schemas.microsoft.com/office/drawing/2010/main"/>
              </a:ext>
            </a:extLst>
          </a:blip>
          <a:srcRect/>
          <a:stretch/>
        </p:blipFill>
        <p:spPr>
          <a:xfrm>
            <a:off x="6477000" y="906575"/>
            <a:ext cx="5715000" cy="5951425"/>
          </a:xfrm>
          <a:prstGeom prst="rect">
            <a:avLst/>
          </a:prstGeom>
        </p:spPr>
      </p:pic>
    </p:spTree>
    <p:extLst>
      <p:ext uri="{BB962C8B-B14F-4D97-AF65-F5344CB8AC3E}">
        <p14:creationId xmlns:p14="http://schemas.microsoft.com/office/powerpoint/2010/main" val="18685246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2256</TotalTime>
  <Words>1635</Words>
  <Application>Microsoft Office PowerPoint</Application>
  <PresentationFormat>Widescreen</PresentationFormat>
  <Paragraphs>261</Paragraphs>
  <Slides>26</Slides>
  <Notes>23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Arial</vt:lpstr>
      <vt:lpstr>Calibri</vt:lpstr>
      <vt:lpstr>Calibri Light</vt:lpstr>
      <vt:lpstr>Helvetica Light</vt:lpstr>
      <vt:lpstr>Helvetica Neue</vt:lpstr>
      <vt:lpstr>System Font Regular</vt:lpstr>
      <vt:lpstr>Wingdings</vt:lpstr>
      <vt:lpstr>Office Theme</vt:lpstr>
      <vt:lpstr>The Allstate Foundation Moving Ahead Curriculum</vt:lpstr>
      <vt:lpstr>MODULE 5</vt:lpstr>
      <vt:lpstr>Reflection</vt:lpstr>
      <vt:lpstr>MODULE 5</vt:lpstr>
      <vt:lpstr>Earning Interest on Your Money Matters</vt:lpstr>
      <vt:lpstr>Compound Interest</vt:lpstr>
      <vt:lpstr>Making Compound Interest Work For You</vt:lpstr>
      <vt:lpstr>Things to Consider</vt:lpstr>
      <vt:lpstr>MODULE 5 </vt:lpstr>
      <vt:lpstr>Long-Term &amp; Retirement Saving</vt:lpstr>
      <vt:lpstr>Calculating Your Retirement Goal</vt:lpstr>
      <vt:lpstr>Investment Vehicles</vt:lpstr>
      <vt:lpstr>Estate Planning</vt:lpstr>
      <vt:lpstr>Community Programs</vt:lpstr>
      <vt:lpstr>MODULE 5 </vt:lpstr>
      <vt:lpstr>Health Insurance</vt:lpstr>
      <vt:lpstr>Other Types of Insurance</vt:lpstr>
      <vt:lpstr>MODULE 5 </vt:lpstr>
      <vt:lpstr>Education and Training Opportunities</vt:lpstr>
      <vt:lpstr>MODULE 5 </vt:lpstr>
      <vt:lpstr>Grants &amp; Scholarships</vt:lpstr>
      <vt:lpstr>Student Loans</vt:lpstr>
      <vt:lpstr>Federal Student Loans</vt:lpstr>
      <vt:lpstr>Saving for Education</vt:lpstr>
      <vt:lpstr>Available Tax Credits &amp; Deductions</vt:lpstr>
      <vt:lpstr>The Allstate Foundation Moving Ahead Curriculum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Chevere, Zulma</dc:creator>
  <cp:lastModifiedBy>Kim Pentico</cp:lastModifiedBy>
  <cp:revision>128</cp:revision>
  <cp:lastPrinted>2019-08-22T00:14:38Z</cp:lastPrinted>
  <dcterms:created xsi:type="dcterms:W3CDTF">2019-08-20T21:27:41Z</dcterms:created>
  <dcterms:modified xsi:type="dcterms:W3CDTF">2021-04-15T17:38:23Z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41f8fdad-6f51-40b7-9ecc-e69d40f2075f_Enabled">
    <vt:lpwstr>True</vt:lpwstr>
  </property>
  <property fmtid="{D5CDD505-2E9C-101B-9397-08002B2CF9AE}" pid="3" name="MSIP_Label_41f8fdad-6f51-40b7-9ecc-e69d40f2075f_SiteId">
    <vt:lpwstr>88b431e7-cf2a-43a9-bd00-81441f5c2d3c</vt:lpwstr>
  </property>
  <property fmtid="{D5CDD505-2E9C-101B-9397-08002B2CF9AE}" pid="4" name="MSIP_Label_41f8fdad-6f51-40b7-9ecc-e69d40f2075f_Owner">
    <vt:lpwstr>Madeline.Gregory@allstate.com</vt:lpwstr>
  </property>
  <property fmtid="{D5CDD505-2E9C-101B-9397-08002B2CF9AE}" pid="5" name="MSIP_Label_41f8fdad-6f51-40b7-9ecc-e69d40f2075f_SetDate">
    <vt:lpwstr>2019-10-29T17:33:53.3284647Z</vt:lpwstr>
  </property>
  <property fmtid="{D5CDD505-2E9C-101B-9397-08002B2CF9AE}" pid="6" name="MSIP_Label_41f8fdad-6f51-40b7-9ecc-e69d40f2075f_Name">
    <vt:lpwstr>Public</vt:lpwstr>
  </property>
  <property fmtid="{D5CDD505-2E9C-101B-9397-08002B2CF9AE}" pid="7" name="MSIP_Label_41f8fdad-6f51-40b7-9ecc-e69d40f2075f_Application">
    <vt:lpwstr>Microsoft Azure Information Protection</vt:lpwstr>
  </property>
  <property fmtid="{D5CDD505-2E9C-101B-9397-08002B2CF9AE}" pid="8" name="MSIP_Label_41f8fdad-6f51-40b7-9ecc-e69d40f2075f_Extended_MSFT_Method">
    <vt:lpwstr>Manual</vt:lpwstr>
  </property>
  <property fmtid="{D5CDD505-2E9C-101B-9397-08002B2CF9AE}" pid="9" name="MSIP_Label_445c619a-9034-48db-9481-4818c431fc3f_Enabled">
    <vt:lpwstr>True</vt:lpwstr>
  </property>
  <property fmtid="{D5CDD505-2E9C-101B-9397-08002B2CF9AE}" pid="10" name="MSIP_Label_445c619a-9034-48db-9481-4818c431fc3f_SiteId">
    <vt:lpwstr>88b431e7-cf2a-43a9-bd00-81441f5c2d3c</vt:lpwstr>
  </property>
  <property fmtid="{D5CDD505-2E9C-101B-9397-08002B2CF9AE}" pid="11" name="MSIP_Label_445c619a-9034-48db-9481-4818c431fc3f_Owner">
    <vt:lpwstr>Madeline.Gregory@allstate.com</vt:lpwstr>
  </property>
  <property fmtid="{D5CDD505-2E9C-101B-9397-08002B2CF9AE}" pid="12" name="MSIP_Label_445c619a-9034-48db-9481-4818c431fc3f_SetDate">
    <vt:lpwstr>2019-10-29T17:33:53.3284647Z</vt:lpwstr>
  </property>
  <property fmtid="{D5CDD505-2E9C-101B-9397-08002B2CF9AE}" pid="13" name="MSIP_Label_445c619a-9034-48db-9481-4818c431fc3f_Name">
    <vt:lpwstr>No Watermark</vt:lpwstr>
  </property>
  <property fmtid="{D5CDD505-2E9C-101B-9397-08002B2CF9AE}" pid="14" name="MSIP_Label_445c619a-9034-48db-9481-4818c431fc3f_Application">
    <vt:lpwstr>Microsoft Azure Information Protection</vt:lpwstr>
  </property>
  <property fmtid="{D5CDD505-2E9C-101B-9397-08002B2CF9AE}" pid="15" name="MSIP_Label_445c619a-9034-48db-9481-4818c431fc3f_Parent">
    <vt:lpwstr>41f8fdad-6f51-40b7-9ecc-e69d40f2075f</vt:lpwstr>
  </property>
  <property fmtid="{D5CDD505-2E9C-101B-9397-08002B2CF9AE}" pid="16" name="MSIP_Label_445c619a-9034-48db-9481-4818c431fc3f_Extended_MSFT_Method">
    <vt:lpwstr>Manual</vt:lpwstr>
  </property>
  <property fmtid="{D5CDD505-2E9C-101B-9397-08002B2CF9AE}" pid="17" name="Sensitivity">
    <vt:lpwstr>Public No Watermark</vt:lpwstr>
  </property>
</Properties>
</file>