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32"/>
  </p:notesMasterIdLst>
  <p:handoutMasterIdLst>
    <p:handoutMasterId r:id="rId33"/>
  </p:handoutMasterIdLst>
  <p:sldIdLst>
    <p:sldId id="256" r:id="rId3"/>
    <p:sldId id="259" r:id="rId4"/>
    <p:sldId id="268" r:id="rId5"/>
    <p:sldId id="257" r:id="rId6"/>
    <p:sldId id="278" r:id="rId7"/>
    <p:sldId id="302" r:id="rId8"/>
    <p:sldId id="303" r:id="rId9"/>
    <p:sldId id="304" r:id="rId10"/>
    <p:sldId id="299" r:id="rId11"/>
    <p:sldId id="270" r:id="rId12"/>
    <p:sldId id="271" r:id="rId13"/>
    <p:sldId id="305" r:id="rId14"/>
    <p:sldId id="306" r:id="rId15"/>
    <p:sldId id="307" r:id="rId16"/>
    <p:sldId id="308" r:id="rId17"/>
    <p:sldId id="309" r:id="rId18"/>
    <p:sldId id="310" r:id="rId19"/>
    <p:sldId id="320" r:id="rId20"/>
    <p:sldId id="312" r:id="rId21"/>
    <p:sldId id="313" r:id="rId22"/>
    <p:sldId id="300" r:id="rId23"/>
    <p:sldId id="274" r:id="rId24"/>
    <p:sldId id="316" r:id="rId25"/>
    <p:sldId id="315" r:id="rId26"/>
    <p:sldId id="317" r:id="rId27"/>
    <p:sldId id="301" r:id="rId28"/>
    <p:sldId id="318" r:id="rId29"/>
    <p:sldId id="319" r:id="rId30"/>
    <p:sldId id="29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8" userDrawn="1">
          <p15:clr>
            <a:srgbClr val="A4A3A4"/>
          </p15:clr>
        </p15:guide>
        <p15:guide id="2" pos="528" userDrawn="1">
          <p15:clr>
            <a:srgbClr val="A4A3A4"/>
          </p15:clr>
        </p15:guide>
        <p15:guide id="3" orient="horz" pos="432" userDrawn="1">
          <p15:clr>
            <a:srgbClr val="A4A3A4"/>
          </p15:clr>
        </p15:guide>
        <p15:guide id="4" pos="74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ory, Madeline" initials="GM" lastIdx="2" clrIdx="0">
    <p:extLst>
      <p:ext uri="{19B8F6BF-5375-455C-9EA6-DF929625EA0E}">
        <p15:presenceInfo xmlns:p15="http://schemas.microsoft.com/office/powerpoint/2012/main" userId="S-1-5-21-1214440339-1677128483-1177238915-345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2EB"/>
    <a:srgbClr val="213F98"/>
    <a:srgbClr val="0033A0"/>
    <a:srgbClr val="45B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8" autoAdjust="0"/>
    <p:restoredTop sz="74558" autoAdjust="0"/>
  </p:normalViewPr>
  <p:slideViewPr>
    <p:cSldViewPr snapToGrid="0" snapToObjects="1">
      <p:cViewPr varScale="1">
        <p:scale>
          <a:sx n="75" d="100"/>
          <a:sy n="75" d="100"/>
        </p:scale>
        <p:origin x="60" y="84"/>
      </p:cViewPr>
      <p:guideLst>
        <p:guide orient="horz" pos="1128"/>
        <p:guide pos="528"/>
        <p:guide orient="horz" pos="432"/>
        <p:guide pos="7440"/>
      </p:guideLst>
    </p:cSldViewPr>
  </p:slideViewPr>
  <p:outlineViewPr>
    <p:cViewPr>
      <p:scale>
        <a:sx n="33" d="100"/>
        <a:sy n="33" d="100"/>
      </p:scale>
      <p:origin x="0" y="-160"/>
    </p:cViewPr>
  </p:outlineViewPr>
  <p:notesTextViewPr>
    <p:cViewPr>
      <p:scale>
        <a:sx n="75" d="100"/>
        <a:sy n="75" d="100"/>
      </p:scale>
      <p:origin x="0" y="0"/>
    </p:cViewPr>
  </p:notesTextViewPr>
  <p:sorterViewPr>
    <p:cViewPr>
      <p:scale>
        <a:sx n="66" d="100"/>
        <a:sy n="66" d="100"/>
      </p:scale>
      <p:origin x="0" y="0"/>
    </p:cViewPr>
  </p:sorterViewPr>
  <p:notesViewPr>
    <p:cSldViewPr snapToGrid="0" snapToObjects="1">
      <p:cViewPr varScale="1">
        <p:scale>
          <a:sx n="82" d="100"/>
          <a:sy n="82" d="100"/>
        </p:scale>
        <p:origin x="315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E57B04-1CB6-A344-BEA2-1A89CAEC5B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E06EEF-718F-5B4D-B68B-35DA9084C2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A2BF5-4732-0240-8263-22F96DAD6E16}" type="datetimeFigureOut">
              <a:rPr lang="en-US" smtClean="0"/>
              <a:t>4/13/2021</a:t>
            </a:fld>
            <a:endParaRPr lang="en-US"/>
          </a:p>
        </p:txBody>
      </p:sp>
      <p:sp>
        <p:nvSpPr>
          <p:cNvPr id="4" name="Footer Placeholder 3">
            <a:extLst>
              <a:ext uri="{FF2B5EF4-FFF2-40B4-BE49-F238E27FC236}">
                <a16:creationId xmlns:a16="http://schemas.microsoft.com/office/drawing/2014/main" id="{AF18A50C-22D4-9646-8662-A69E2D1081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8671DE-91A5-6947-B551-DD752EE81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D7AAB8-F950-6F4E-A721-94CF2DCB33C1}" type="slidenum">
              <a:rPr lang="en-US" smtClean="0"/>
              <a:t>‹#›</a:t>
            </a:fld>
            <a:endParaRPr lang="en-US"/>
          </a:p>
        </p:txBody>
      </p:sp>
    </p:spTree>
    <p:extLst>
      <p:ext uri="{BB962C8B-B14F-4D97-AF65-F5344CB8AC3E}">
        <p14:creationId xmlns:p14="http://schemas.microsoft.com/office/powerpoint/2010/main" val="3654497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ED846-BD99-FA40-8FFD-78E8CEDC1AA1}" type="datetimeFigureOut">
              <a:rPr lang="en-US" smtClean="0"/>
              <a:t>4/13/2021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3D614-FB7A-874E-A10B-4DAE835795E0}" type="slidenum">
              <a:rPr lang="en-US" smtClean="0"/>
              <a:t>‹#›</a:t>
            </a:fld>
            <a:endParaRPr lang="en-US"/>
          </a:p>
        </p:txBody>
      </p:sp>
    </p:spTree>
    <p:extLst>
      <p:ext uri="{BB962C8B-B14F-4D97-AF65-F5344CB8AC3E}">
        <p14:creationId xmlns:p14="http://schemas.microsoft.com/office/powerpoint/2010/main" val="44089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4</a:t>
            </a:fld>
            <a:endParaRPr lang="en-US"/>
          </a:p>
        </p:txBody>
      </p:sp>
    </p:spTree>
    <p:extLst>
      <p:ext uri="{BB962C8B-B14F-4D97-AF65-F5344CB8AC3E}">
        <p14:creationId xmlns:p14="http://schemas.microsoft.com/office/powerpoint/2010/main" val="621667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may be possible to turn some ‘Flexible Expenses’ into ‘Fixed Expenses’.  For example, you may be eligible for a ‘levelized plan’ with your utility providers, which allows you to pay an average monthly amount so that you don’t have peak-months.</a:t>
            </a:r>
          </a:p>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14</a:t>
            </a:fld>
            <a:endParaRPr lang="en-US"/>
          </a:p>
        </p:txBody>
      </p:sp>
    </p:spTree>
    <p:extLst>
      <p:ext uri="{BB962C8B-B14F-4D97-AF65-F5344CB8AC3E}">
        <p14:creationId xmlns:p14="http://schemas.microsoft.com/office/powerpoint/2010/main" val="539043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true for many of us and survivors are no different.  It’s important that survivors feel comfortable talking about money and emotions.  As advocates, we can help survivors celebrate their new freedom, do something special for themselves and their kids, at the same time, help them meet their obligations.  This can only be done if we’ve created an environment of trust and respect. </a:t>
            </a:r>
          </a:p>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15</a:t>
            </a:fld>
            <a:endParaRPr lang="en-US"/>
          </a:p>
        </p:txBody>
      </p:sp>
    </p:spTree>
    <p:extLst>
      <p:ext uri="{BB962C8B-B14F-4D97-AF65-F5344CB8AC3E}">
        <p14:creationId xmlns:p14="http://schemas.microsoft.com/office/powerpoint/2010/main" val="79546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true for many of us and survivors are no different.  It’s important that survivors feel comfortable talking about money and emotions.  As advocates, we can help survivors celebrate their new freedom, do something special for themselves and their kids, at the same time, help them meet their obligations.  This can only be done if we’ve created an environment of trust and respect. </a:t>
            </a:r>
          </a:p>
        </p:txBody>
      </p:sp>
      <p:sp>
        <p:nvSpPr>
          <p:cNvPr id="4" name="Slide Number Placeholder 3"/>
          <p:cNvSpPr>
            <a:spLocks noGrp="1"/>
          </p:cNvSpPr>
          <p:nvPr>
            <p:ph type="sldNum" sz="quarter" idx="5"/>
          </p:nvPr>
        </p:nvSpPr>
        <p:spPr/>
        <p:txBody>
          <a:bodyPr/>
          <a:lstStyle/>
          <a:p>
            <a:fld id="{3FB3D614-FB7A-874E-A10B-4DAE835795E0}" type="slidenum">
              <a:rPr lang="en-US" smtClean="0"/>
              <a:t>16</a:t>
            </a:fld>
            <a:endParaRPr lang="en-US"/>
          </a:p>
        </p:txBody>
      </p:sp>
    </p:spTree>
    <p:extLst>
      <p:ext uri="{BB962C8B-B14F-4D97-AF65-F5344CB8AC3E}">
        <p14:creationId xmlns:p14="http://schemas.microsoft.com/office/powerpoint/2010/main" val="4068924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17</a:t>
            </a:fld>
            <a:endParaRPr lang="en-US"/>
          </a:p>
        </p:txBody>
      </p:sp>
    </p:spTree>
    <p:extLst>
      <p:ext uri="{BB962C8B-B14F-4D97-AF65-F5344CB8AC3E}">
        <p14:creationId xmlns:p14="http://schemas.microsoft.com/office/powerpoint/2010/main" val="2929464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the time to create a list of things you enjoy doing and that you find relaxing.  This is a tough journey, so take time for yourself to celebrate your accomplishments, re-group and re-charge.</a:t>
            </a:r>
          </a:p>
        </p:txBody>
      </p:sp>
      <p:sp>
        <p:nvSpPr>
          <p:cNvPr id="4" name="Slide Number Placeholder 3"/>
          <p:cNvSpPr>
            <a:spLocks noGrp="1"/>
          </p:cNvSpPr>
          <p:nvPr>
            <p:ph type="sldNum" sz="quarter" idx="5"/>
          </p:nvPr>
        </p:nvSpPr>
        <p:spPr/>
        <p:txBody>
          <a:bodyPr/>
          <a:lstStyle/>
          <a:p>
            <a:fld id="{3FB3D614-FB7A-874E-A10B-4DAE835795E0}" type="slidenum">
              <a:rPr lang="en-US" smtClean="0"/>
              <a:t>18</a:t>
            </a:fld>
            <a:endParaRPr lang="en-US"/>
          </a:p>
        </p:txBody>
      </p:sp>
    </p:spTree>
    <p:extLst>
      <p:ext uri="{BB962C8B-B14F-4D97-AF65-F5344CB8AC3E}">
        <p14:creationId xmlns:p14="http://schemas.microsoft.com/office/powerpoint/2010/main" val="2263578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let the suggestion of 3-6 months of living expenses saved keep you from starting and setting</a:t>
            </a:r>
            <a:r>
              <a:rPr lang="en-US" baseline="0" dirty="0"/>
              <a:t> your own goals.  </a:t>
            </a:r>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19</a:t>
            </a:fld>
            <a:endParaRPr lang="en-US"/>
          </a:p>
        </p:txBody>
      </p:sp>
    </p:spTree>
    <p:extLst>
      <p:ext uri="{BB962C8B-B14F-4D97-AF65-F5344CB8AC3E}">
        <p14:creationId xmlns:p14="http://schemas.microsoft.com/office/powerpoint/2010/main" val="261195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these options should be ‘shopped’ for the terms and benefits that work the best for you.  Don’t be afraid to rate shop both online and through local banks and credit unions.</a:t>
            </a:r>
          </a:p>
        </p:txBody>
      </p:sp>
      <p:sp>
        <p:nvSpPr>
          <p:cNvPr id="4" name="Slide Number Placeholder 3"/>
          <p:cNvSpPr>
            <a:spLocks noGrp="1"/>
          </p:cNvSpPr>
          <p:nvPr>
            <p:ph type="sldNum" sz="quarter" idx="5"/>
          </p:nvPr>
        </p:nvSpPr>
        <p:spPr/>
        <p:txBody>
          <a:bodyPr/>
          <a:lstStyle/>
          <a:p>
            <a:fld id="{3FB3D614-FB7A-874E-A10B-4DAE835795E0}" type="slidenum">
              <a:rPr lang="en-US" smtClean="0"/>
              <a:t>20</a:t>
            </a:fld>
            <a:endParaRPr lang="en-US"/>
          </a:p>
        </p:txBody>
      </p:sp>
    </p:spTree>
    <p:extLst>
      <p:ext uri="{BB962C8B-B14F-4D97-AF65-F5344CB8AC3E}">
        <p14:creationId xmlns:p14="http://schemas.microsoft.com/office/powerpoint/2010/main" val="2865800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200"/>
            </a:pPr>
            <a:r>
              <a:rPr lang="en-US" dirty="0"/>
              <a:t>This is important because if the courts get involved, they will need to separate all assets; your, your partners and those held jointly.  Even assets that you don’t want access to, should still be accounted for as they have value and should be incorporated.</a:t>
            </a:r>
          </a:p>
          <a:p>
            <a:pPr>
              <a:defRPr sz="1200"/>
            </a:pPr>
            <a:endParaRPr lang="en-US" dirty="0"/>
          </a:p>
          <a:p>
            <a:pPr>
              <a:defRPr sz="1200"/>
            </a:pPr>
            <a:r>
              <a:rPr lang="en-US" dirty="0"/>
              <a:t>Retirement &amp; Pensions – if married, research what information is required before a pension plan will pay benefits directly to a spouse.</a:t>
            </a:r>
          </a:p>
        </p:txBody>
      </p:sp>
      <p:sp>
        <p:nvSpPr>
          <p:cNvPr id="4" name="Slide Number Placeholder 3"/>
          <p:cNvSpPr>
            <a:spLocks noGrp="1"/>
          </p:cNvSpPr>
          <p:nvPr>
            <p:ph type="sldNum" sz="quarter" idx="5"/>
          </p:nvPr>
        </p:nvSpPr>
        <p:spPr/>
        <p:txBody>
          <a:bodyPr/>
          <a:lstStyle/>
          <a:p>
            <a:fld id="{3FB3D614-FB7A-874E-A10B-4DAE835795E0}" type="slidenum">
              <a:rPr lang="en-US" smtClean="0"/>
              <a:t>22</a:t>
            </a:fld>
            <a:endParaRPr lang="en-US"/>
          </a:p>
        </p:txBody>
      </p:sp>
    </p:spTree>
    <p:extLst>
      <p:ext uri="{BB962C8B-B14F-4D97-AF65-F5344CB8AC3E}">
        <p14:creationId xmlns:p14="http://schemas.microsoft.com/office/powerpoint/2010/main" val="1328420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200"/>
            </a:pPr>
            <a:r>
              <a:rPr lang="en-US" dirty="0"/>
              <a:t>This is important because if the courts get involved, they will need to separate all liabilities; your, your partners and those held jointly.  </a:t>
            </a:r>
          </a:p>
        </p:txBody>
      </p:sp>
      <p:sp>
        <p:nvSpPr>
          <p:cNvPr id="4" name="Slide Number Placeholder 3"/>
          <p:cNvSpPr>
            <a:spLocks noGrp="1"/>
          </p:cNvSpPr>
          <p:nvPr>
            <p:ph type="sldNum" sz="quarter" idx="5"/>
          </p:nvPr>
        </p:nvSpPr>
        <p:spPr/>
        <p:txBody>
          <a:bodyPr/>
          <a:lstStyle/>
          <a:p>
            <a:fld id="{3FB3D614-FB7A-874E-A10B-4DAE835795E0}" type="slidenum">
              <a:rPr lang="en-US" smtClean="0"/>
              <a:t>23</a:t>
            </a:fld>
            <a:endParaRPr lang="en-US"/>
          </a:p>
        </p:txBody>
      </p:sp>
    </p:spTree>
    <p:extLst>
      <p:ext uri="{BB962C8B-B14F-4D97-AF65-F5344CB8AC3E}">
        <p14:creationId xmlns:p14="http://schemas.microsoft.com/office/powerpoint/2010/main" val="294703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24</a:t>
            </a:fld>
            <a:endParaRPr lang="en-US"/>
          </a:p>
        </p:txBody>
      </p:sp>
    </p:spTree>
    <p:extLst>
      <p:ext uri="{BB962C8B-B14F-4D97-AF65-F5344CB8AC3E}">
        <p14:creationId xmlns:p14="http://schemas.microsoft.com/office/powerpoint/2010/main" val="116732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let the term ‘Financial Management’ detour you from taking control of you finances.  We all have limits on what and where</a:t>
            </a:r>
            <a:r>
              <a:rPr lang="en-US" baseline="0" dirty="0"/>
              <a:t> we spend our money.  This is an opportunity to take control of what you do have.</a:t>
            </a:r>
            <a:endParaRPr lang="en-US" dirty="0"/>
          </a:p>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5</a:t>
            </a:fld>
            <a:endParaRPr lang="en-US"/>
          </a:p>
        </p:txBody>
      </p:sp>
    </p:spTree>
    <p:extLst>
      <p:ext uri="{BB962C8B-B14F-4D97-AF65-F5344CB8AC3E}">
        <p14:creationId xmlns:p14="http://schemas.microsoft.com/office/powerpoint/2010/main" val="2673661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don’t feel safe and/or that you will be treated fairly due to fear or threats, you might consider disclosing those concerns to either the judge or the mediator.  Your rights and obligations to participate vary by state, but in most cases, safety concerns should be taken into consideration.’\</a:t>
            </a:r>
          </a:p>
        </p:txBody>
      </p:sp>
      <p:sp>
        <p:nvSpPr>
          <p:cNvPr id="4" name="Slide Number Placeholder 3"/>
          <p:cNvSpPr>
            <a:spLocks noGrp="1"/>
          </p:cNvSpPr>
          <p:nvPr>
            <p:ph type="sldNum" sz="quarter" idx="5"/>
          </p:nvPr>
        </p:nvSpPr>
        <p:spPr/>
        <p:txBody>
          <a:bodyPr/>
          <a:lstStyle/>
          <a:p>
            <a:fld id="{3FB3D614-FB7A-874E-A10B-4DAE835795E0}" type="slidenum">
              <a:rPr lang="en-US" smtClean="0"/>
              <a:t>25</a:t>
            </a:fld>
            <a:endParaRPr lang="en-US"/>
          </a:p>
        </p:txBody>
      </p:sp>
    </p:spTree>
    <p:extLst>
      <p:ext uri="{BB962C8B-B14F-4D97-AF65-F5344CB8AC3E}">
        <p14:creationId xmlns:p14="http://schemas.microsoft.com/office/powerpoint/2010/main" val="3825509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200"/>
            </a:pPr>
            <a:r>
              <a:rPr lang="en-US" dirty="0"/>
              <a:t>It’s important to work towards being ‘banked’; not being ‘banked’ actually costs more because of high and often predatory fees and practices.  If you’ve had an account closed due to overdrafts, consider finding a bank that offers ‘second-chance banking’.</a:t>
            </a:r>
          </a:p>
          <a:p>
            <a:pPr>
              <a:defRPr sz="1200"/>
            </a:pPr>
            <a:endParaRPr lang="en-US" dirty="0"/>
          </a:p>
          <a:p>
            <a:pPr>
              <a:defRPr sz="1200"/>
            </a:pPr>
            <a:r>
              <a:rPr lang="en-US" dirty="0"/>
              <a:t>When choosing a bank, consider the following: do you have the required minimum to open an account; are the hours of operation and locations convenient; ask about all the fees up-front; if it’s a credit union, do you meet the requirements to become a member?</a:t>
            </a:r>
          </a:p>
        </p:txBody>
      </p:sp>
      <p:sp>
        <p:nvSpPr>
          <p:cNvPr id="4" name="Slide Number Placeholder 3"/>
          <p:cNvSpPr>
            <a:spLocks noGrp="1"/>
          </p:cNvSpPr>
          <p:nvPr>
            <p:ph type="sldNum" sz="quarter" idx="5"/>
          </p:nvPr>
        </p:nvSpPr>
        <p:spPr/>
        <p:txBody>
          <a:bodyPr/>
          <a:lstStyle/>
          <a:p>
            <a:fld id="{3FB3D614-FB7A-874E-A10B-4DAE835795E0}" type="slidenum">
              <a:rPr lang="en-US" smtClean="0"/>
              <a:t>27</a:t>
            </a:fld>
            <a:endParaRPr lang="en-US"/>
          </a:p>
        </p:txBody>
      </p:sp>
    </p:spTree>
    <p:extLst>
      <p:ext uri="{BB962C8B-B14F-4D97-AF65-F5344CB8AC3E}">
        <p14:creationId xmlns:p14="http://schemas.microsoft.com/office/powerpoint/2010/main" val="3715139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28</a:t>
            </a:fld>
            <a:endParaRPr lang="en-US"/>
          </a:p>
        </p:txBody>
      </p:sp>
    </p:spTree>
    <p:extLst>
      <p:ext uri="{BB962C8B-B14F-4D97-AF65-F5344CB8AC3E}">
        <p14:creationId xmlns:p14="http://schemas.microsoft.com/office/powerpoint/2010/main" val="3165054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that everybody gets to define their own needs and wants, and that we don’t do it for others.  Give participants time to discuss this issue; maybe provide examples of how some may see the same item or purchase two different ways.  </a:t>
            </a:r>
          </a:p>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6</a:t>
            </a:fld>
            <a:endParaRPr lang="en-US"/>
          </a:p>
        </p:txBody>
      </p:sp>
    </p:spTree>
    <p:extLst>
      <p:ext uri="{BB962C8B-B14F-4D97-AF65-F5344CB8AC3E}">
        <p14:creationId xmlns:p14="http://schemas.microsoft.com/office/powerpoint/2010/main" val="16013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benefits are a safety net available to those who might need them.  It’s important to know everything you might be eligible for as you start creating your budget.</a:t>
            </a:r>
          </a:p>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7</a:t>
            </a:fld>
            <a:endParaRPr lang="en-US"/>
          </a:p>
        </p:txBody>
      </p:sp>
    </p:spTree>
    <p:extLst>
      <p:ext uri="{BB962C8B-B14F-4D97-AF65-F5344CB8AC3E}">
        <p14:creationId xmlns:p14="http://schemas.microsoft.com/office/powerpoint/2010/main" val="295741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8</a:t>
            </a:fld>
            <a:endParaRPr lang="en-US"/>
          </a:p>
        </p:txBody>
      </p:sp>
    </p:spTree>
    <p:extLst>
      <p:ext uri="{BB962C8B-B14F-4D97-AF65-F5344CB8AC3E}">
        <p14:creationId xmlns:p14="http://schemas.microsoft.com/office/powerpoint/2010/main" val="298187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10</a:t>
            </a:fld>
            <a:endParaRPr lang="en-US"/>
          </a:p>
        </p:txBody>
      </p:sp>
    </p:spTree>
    <p:extLst>
      <p:ext uri="{BB962C8B-B14F-4D97-AF65-F5344CB8AC3E}">
        <p14:creationId xmlns:p14="http://schemas.microsoft.com/office/powerpoint/2010/main" val="3093421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11</a:t>
            </a:fld>
            <a:endParaRPr lang="en-US"/>
          </a:p>
        </p:txBody>
      </p:sp>
    </p:spTree>
    <p:extLst>
      <p:ext uri="{BB962C8B-B14F-4D97-AF65-F5344CB8AC3E}">
        <p14:creationId xmlns:p14="http://schemas.microsoft.com/office/powerpoint/2010/main" val="272854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200"/>
            </a:pPr>
            <a:r>
              <a:rPr lang="en-US" dirty="0"/>
              <a:t>Note that both Long-Term Savings and Emergency Savings is a Fixed Expense.  No matter how small the amount, we must pay ourselves first.</a:t>
            </a:r>
          </a:p>
          <a:p>
            <a:pPr>
              <a:defRPr sz="1200"/>
            </a:pPr>
            <a:endParaRPr lang="en-US" dirty="0"/>
          </a:p>
          <a:p>
            <a:pPr>
              <a:defRPr sz="1200"/>
            </a:pPr>
            <a:r>
              <a:rPr lang="en-US" dirty="0"/>
              <a:t>A budget will only work if it’s realistic and reflective of how you really live.</a:t>
            </a:r>
          </a:p>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12</a:t>
            </a:fld>
            <a:endParaRPr lang="en-US"/>
          </a:p>
        </p:txBody>
      </p:sp>
    </p:spTree>
    <p:extLst>
      <p:ext uri="{BB962C8B-B14F-4D97-AF65-F5344CB8AC3E}">
        <p14:creationId xmlns:p14="http://schemas.microsoft.com/office/powerpoint/2010/main" val="376785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3D614-FB7A-874E-A10B-4DAE835795E0}" type="slidenum">
              <a:rPr lang="en-US" smtClean="0"/>
              <a:t>13</a:t>
            </a:fld>
            <a:endParaRPr lang="en-US"/>
          </a:p>
        </p:txBody>
      </p:sp>
    </p:spTree>
    <p:extLst>
      <p:ext uri="{BB962C8B-B14F-4D97-AF65-F5344CB8AC3E}">
        <p14:creationId xmlns:p14="http://schemas.microsoft.com/office/powerpoint/2010/main" val="1500111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4281-BBB8-8246-AA2F-B8EEAC68496E}"/>
              </a:ext>
            </a:extLst>
          </p:cNvPr>
          <p:cNvSpPr>
            <a:spLocks noGrp="1"/>
          </p:cNvSpPr>
          <p:nvPr>
            <p:ph type="ctrTitle"/>
          </p:nvPr>
        </p:nvSpPr>
        <p:spPr>
          <a:xfrm>
            <a:off x="1524000" y="1122363"/>
            <a:ext cx="9144000" cy="2387600"/>
          </a:xfrm>
        </p:spPr>
        <p:txBody>
          <a:bodyPr anchor="b"/>
          <a:lstStyle>
            <a:lvl1pPr algn="ctr">
              <a:defRPr sz="6000">
                <a:solidFill>
                  <a:srgbClr val="0033A0"/>
                </a:solidFill>
              </a:defRPr>
            </a:lvl1pPr>
          </a:lstStyle>
          <a:p>
            <a:r>
              <a:rPr lang="en-US" dirty="0"/>
              <a:t>Click to edit Master title style</a:t>
            </a:r>
          </a:p>
        </p:txBody>
      </p:sp>
      <p:sp>
        <p:nvSpPr>
          <p:cNvPr id="3" name="Subtitle 2">
            <a:extLst>
              <a:ext uri="{FF2B5EF4-FFF2-40B4-BE49-F238E27FC236}">
                <a16:creationId xmlns:a16="http://schemas.microsoft.com/office/drawing/2014/main" id="{7A82A2B8-E689-5744-A199-62C8B0FBCB78}"/>
              </a:ext>
            </a:extLst>
          </p:cNvPr>
          <p:cNvSpPr>
            <a:spLocks noGrp="1"/>
          </p:cNvSpPr>
          <p:nvPr>
            <p:ph type="subTitle" idx="1"/>
          </p:nvPr>
        </p:nvSpPr>
        <p:spPr>
          <a:xfrm>
            <a:off x="1524000" y="3602038"/>
            <a:ext cx="9144000" cy="1655762"/>
          </a:xfrm>
        </p:spPr>
        <p:txBody>
          <a:bodyPr/>
          <a:lstStyle>
            <a:lvl1pPr marL="0" indent="0" algn="ctr">
              <a:buNone/>
              <a:defRPr sz="2400">
                <a:solidFill>
                  <a:srgbClr val="45BCE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5">
            <a:extLst>
              <a:ext uri="{FF2B5EF4-FFF2-40B4-BE49-F238E27FC236}">
                <a16:creationId xmlns:a16="http://schemas.microsoft.com/office/drawing/2014/main" id="{566B6354-FF80-2049-A561-DBD9D62D4919}"/>
              </a:ext>
            </a:extLst>
          </p:cNvPr>
          <p:cNvSpPr>
            <a:spLocks noGrp="1"/>
          </p:cNvSpPr>
          <p:nvPr>
            <p:ph type="sldNum" sz="quarter" idx="4"/>
          </p:nvPr>
        </p:nvSpPr>
        <p:spPr>
          <a:xfrm>
            <a:off x="11353800" y="6356350"/>
            <a:ext cx="4670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FA5A1-AEEC-774B-8615-1EFD0D7DC9BB}" type="slidenum">
              <a:rPr lang="en-US" smtClean="0"/>
              <a:t>‹#›</a:t>
            </a:fld>
            <a:endParaRPr lang="en-US"/>
          </a:p>
        </p:txBody>
      </p:sp>
      <p:grpSp>
        <p:nvGrpSpPr>
          <p:cNvPr id="5" name="Group 4">
            <a:extLst>
              <a:ext uri="{FF2B5EF4-FFF2-40B4-BE49-F238E27FC236}">
                <a16:creationId xmlns:a16="http://schemas.microsoft.com/office/drawing/2014/main" id="{0A7F4B0E-CCB8-CC4A-B9AA-95B00B39F81C}"/>
              </a:ext>
            </a:extLst>
          </p:cNvPr>
          <p:cNvGrpSpPr/>
          <p:nvPr userDrawn="1"/>
        </p:nvGrpSpPr>
        <p:grpSpPr>
          <a:xfrm>
            <a:off x="3222872" y="5946727"/>
            <a:ext cx="5775064" cy="818344"/>
            <a:chOff x="3008556" y="5946727"/>
            <a:chExt cx="5775064" cy="818344"/>
          </a:xfrm>
        </p:grpSpPr>
        <p:pic>
          <p:nvPicPr>
            <p:cNvPr id="6" name="Picture 5">
              <a:extLst>
                <a:ext uri="{FF2B5EF4-FFF2-40B4-BE49-F238E27FC236}">
                  <a16:creationId xmlns:a16="http://schemas.microsoft.com/office/drawing/2014/main" id="{D13FE270-EE6F-474D-BB64-F2A67D0D56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556" y="6041653"/>
              <a:ext cx="2155115" cy="693428"/>
            </a:xfrm>
            <a:prstGeom prst="rect">
              <a:avLst/>
            </a:prstGeom>
          </p:spPr>
        </p:pic>
        <p:pic>
          <p:nvPicPr>
            <p:cNvPr id="7" name="Picture 6">
              <a:extLst>
                <a:ext uri="{FF2B5EF4-FFF2-40B4-BE49-F238E27FC236}">
                  <a16:creationId xmlns:a16="http://schemas.microsoft.com/office/drawing/2014/main" id="{38287FE0-EBE3-F140-AD14-96C30442FA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28331" y="5946727"/>
              <a:ext cx="1755289" cy="818344"/>
            </a:xfrm>
            <a:prstGeom prst="rect">
              <a:avLst/>
            </a:prstGeom>
          </p:spPr>
        </p:pic>
      </p:grpSp>
    </p:spTree>
    <p:extLst>
      <p:ext uri="{BB962C8B-B14F-4D97-AF65-F5344CB8AC3E}">
        <p14:creationId xmlns:p14="http://schemas.microsoft.com/office/powerpoint/2010/main" val="16393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08E7F-3D81-1142-9124-BB0CCC16B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722AAC-DA17-1540-98CA-7F95BD166EBC}"/>
              </a:ext>
            </a:extLst>
          </p:cNvPr>
          <p:cNvSpPr>
            <a:spLocks noGrp="1"/>
          </p:cNvSpPr>
          <p:nvPr>
            <p:ph type="pic" idx="1"/>
          </p:nvPr>
        </p:nvSpPr>
        <p:spPr>
          <a:xfrm>
            <a:off x="5183188" y="457200"/>
            <a:ext cx="6172200" cy="51905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B065EE-1409-564E-A97A-738390569102}"/>
              </a:ext>
            </a:extLst>
          </p:cNvPr>
          <p:cNvSpPr>
            <a:spLocks noGrp="1"/>
          </p:cNvSpPr>
          <p:nvPr>
            <p:ph type="body" sz="half" idx="2"/>
          </p:nvPr>
        </p:nvSpPr>
        <p:spPr>
          <a:xfrm>
            <a:off x="839788" y="2194559"/>
            <a:ext cx="3932237" cy="34532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C0A1E897-BCDD-444D-B02A-4879854061D2}"/>
              </a:ext>
            </a:extLst>
          </p:cNvPr>
          <p:cNvSpPr>
            <a:spLocks noGrp="1"/>
          </p:cNvSpPr>
          <p:nvPr>
            <p:ph type="sldNum" sz="quarter" idx="12"/>
          </p:nvPr>
        </p:nvSpPr>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230434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1532-6E3F-CC42-80DC-8985F5660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9A08E-DF98-F145-89A7-225203C27166}"/>
              </a:ext>
            </a:extLst>
          </p:cNvPr>
          <p:cNvSpPr>
            <a:spLocks noGrp="1"/>
          </p:cNvSpPr>
          <p:nvPr>
            <p:ph sz="half" idx="1"/>
          </p:nvPr>
        </p:nvSpPr>
        <p:spPr>
          <a:xfrm>
            <a:off x="838200" y="1825625"/>
            <a:ext cx="5181600" cy="3811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2447B-E4CD-9C4A-AC05-6FACAC26731E}"/>
              </a:ext>
            </a:extLst>
          </p:cNvPr>
          <p:cNvSpPr>
            <a:spLocks noGrp="1"/>
          </p:cNvSpPr>
          <p:nvPr>
            <p:ph sz="half" idx="2"/>
          </p:nvPr>
        </p:nvSpPr>
        <p:spPr>
          <a:xfrm>
            <a:off x="6172200" y="1825625"/>
            <a:ext cx="5181600" cy="3811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E7744A3-442C-3445-924C-FD18D288249F}"/>
              </a:ext>
            </a:extLst>
          </p:cNvPr>
          <p:cNvSpPr>
            <a:spLocks noGrp="1"/>
          </p:cNvSpPr>
          <p:nvPr>
            <p:ph type="sldNum" sz="quarter" idx="12"/>
          </p:nvPr>
        </p:nvSpPr>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1231322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84CF-0665-D242-B01D-8AFF40E3695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136D266-1401-9E45-8116-6FE60361C11B}"/>
              </a:ext>
            </a:extLst>
          </p:cNvPr>
          <p:cNvSpPr>
            <a:spLocks noGrp="1"/>
          </p:cNvSpPr>
          <p:nvPr>
            <p:ph type="sldNum" sz="quarter" idx="12"/>
          </p:nvPr>
        </p:nvSpPr>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282343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F5D6-8732-6047-BD6B-499ECB653EE6}"/>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CB0DE96A-B284-4942-AB28-A419D0FBCFB7}"/>
              </a:ext>
            </a:extLst>
          </p:cNvPr>
          <p:cNvSpPr>
            <a:spLocks noGrp="1"/>
          </p:cNvSpPr>
          <p:nvPr>
            <p:ph idx="1"/>
          </p:nvPr>
        </p:nvSpPr>
        <p:spPr>
          <a:xfrm>
            <a:off x="5183188" y="2194559"/>
            <a:ext cx="6172200" cy="34111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AECBCEC-CCE3-8A41-A581-86C477E2249A}"/>
              </a:ext>
            </a:extLst>
          </p:cNvPr>
          <p:cNvSpPr>
            <a:spLocks noGrp="1"/>
          </p:cNvSpPr>
          <p:nvPr>
            <p:ph type="body" sz="half" idx="2"/>
          </p:nvPr>
        </p:nvSpPr>
        <p:spPr>
          <a:xfrm>
            <a:off x="839788" y="2194560"/>
            <a:ext cx="3932237" cy="34111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A5D15D6D-15B4-7743-A7F8-594ADA3C5AFC}"/>
              </a:ext>
            </a:extLst>
          </p:cNvPr>
          <p:cNvSpPr>
            <a:spLocks noGrp="1"/>
          </p:cNvSpPr>
          <p:nvPr>
            <p:ph type="sldNum" sz="quarter" idx="12"/>
          </p:nvPr>
        </p:nvSpPr>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42706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101E7-4F39-8F4C-8EE8-B9EE90A96580}"/>
              </a:ext>
            </a:extLst>
          </p:cNvPr>
          <p:cNvSpPr>
            <a:spLocks noGrp="1"/>
          </p:cNvSpPr>
          <p:nvPr>
            <p:ph type="sldNum" sz="quarter" idx="12"/>
          </p:nvPr>
        </p:nvSpPr>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2945690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4281-BBB8-8246-AA2F-B8EEAC68496E}"/>
              </a:ext>
            </a:extLst>
          </p:cNvPr>
          <p:cNvSpPr>
            <a:spLocks noGrp="1"/>
          </p:cNvSpPr>
          <p:nvPr>
            <p:ph type="ctrTitle"/>
          </p:nvPr>
        </p:nvSpPr>
        <p:spPr>
          <a:xfrm>
            <a:off x="1524000" y="1122363"/>
            <a:ext cx="9144000" cy="2387600"/>
          </a:xfrm>
        </p:spPr>
        <p:txBody>
          <a:bodyPr anchor="b"/>
          <a:lstStyle>
            <a:lvl1pPr algn="ctr">
              <a:defRPr sz="6000">
                <a:solidFill>
                  <a:srgbClr val="0033A0"/>
                </a:solidFill>
              </a:defRPr>
            </a:lvl1pPr>
          </a:lstStyle>
          <a:p>
            <a:r>
              <a:rPr lang="en-US" dirty="0"/>
              <a:t>Click to edit Master title style</a:t>
            </a:r>
          </a:p>
        </p:txBody>
      </p:sp>
      <p:sp>
        <p:nvSpPr>
          <p:cNvPr id="3" name="Subtitle 2">
            <a:extLst>
              <a:ext uri="{FF2B5EF4-FFF2-40B4-BE49-F238E27FC236}">
                <a16:creationId xmlns:a16="http://schemas.microsoft.com/office/drawing/2014/main" id="{7A82A2B8-E689-5744-A199-62C8B0FBCB78}"/>
              </a:ext>
            </a:extLst>
          </p:cNvPr>
          <p:cNvSpPr>
            <a:spLocks noGrp="1"/>
          </p:cNvSpPr>
          <p:nvPr>
            <p:ph type="subTitle" idx="1"/>
          </p:nvPr>
        </p:nvSpPr>
        <p:spPr>
          <a:xfrm>
            <a:off x="1524000" y="3602038"/>
            <a:ext cx="9144000" cy="1655762"/>
          </a:xfrm>
        </p:spPr>
        <p:txBody>
          <a:bodyPr/>
          <a:lstStyle>
            <a:lvl1pPr marL="0" indent="0" algn="ctr">
              <a:buNone/>
              <a:defRPr sz="2400">
                <a:solidFill>
                  <a:srgbClr val="45BCE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5">
            <a:extLst>
              <a:ext uri="{FF2B5EF4-FFF2-40B4-BE49-F238E27FC236}">
                <a16:creationId xmlns:a16="http://schemas.microsoft.com/office/drawing/2014/main" id="{566B6354-FF80-2049-A561-DBD9D62D4919}"/>
              </a:ext>
            </a:extLst>
          </p:cNvPr>
          <p:cNvSpPr>
            <a:spLocks noGrp="1"/>
          </p:cNvSpPr>
          <p:nvPr>
            <p:ph type="sldNum" sz="quarter" idx="4"/>
          </p:nvPr>
        </p:nvSpPr>
        <p:spPr>
          <a:xfrm>
            <a:off x="11353800" y="6356350"/>
            <a:ext cx="4670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FA5A1-AEEC-774B-8615-1EFD0D7DC9BB}" type="slidenum">
              <a:rPr lang="en-US" smtClean="0"/>
              <a:t>‹#›</a:t>
            </a:fld>
            <a:endParaRPr lang="en-US"/>
          </a:p>
        </p:txBody>
      </p:sp>
      <p:grpSp>
        <p:nvGrpSpPr>
          <p:cNvPr id="5" name="Group 4">
            <a:extLst>
              <a:ext uri="{FF2B5EF4-FFF2-40B4-BE49-F238E27FC236}">
                <a16:creationId xmlns:a16="http://schemas.microsoft.com/office/drawing/2014/main" id="{0A7F4B0E-CCB8-CC4A-B9AA-95B00B39F81C}"/>
              </a:ext>
            </a:extLst>
          </p:cNvPr>
          <p:cNvGrpSpPr/>
          <p:nvPr userDrawn="1"/>
        </p:nvGrpSpPr>
        <p:grpSpPr>
          <a:xfrm>
            <a:off x="3222872" y="5946727"/>
            <a:ext cx="5775064" cy="818344"/>
            <a:chOff x="3008556" y="5946727"/>
            <a:chExt cx="5775064" cy="818344"/>
          </a:xfrm>
        </p:grpSpPr>
        <p:pic>
          <p:nvPicPr>
            <p:cNvPr id="6" name="Picture 5">
              <a:extLst>
                <a:ext uri="{FF2B5EF4-FFF2-40B4-BE49-F238E27FC236}">
                  <a16:creationId xmlns:a16="http://schemas.microsoft.com/office/drawing/2014/main" id="{D13FE270-EE6F-474D-BB64-F2A67D0D560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008556" y="6041653"/>
              <a:ext cx="2155115" cy="693428"/>
            </a:xfrm>
            <a:prstGeom prst="rect">
              <a:avLst/>
            </a:prstGeom>
          </p:spPr>
        </p:pic>
        <p:pic>
          <p:nvPicPr>
            <p:cNvPr id="7" name="Picture 6">
              <a:extLst>
                <a:ext uri="{FF2B5EF4-FFF2-40B4-BE49-F238E27FC236}">
                  <a16:creationId xmlns:a16="http://schemas.microsoft.com/office/drawing/2014/main" id="{38287FE0-EBE3-F140-AD14-96C30442FA1C}"/>
                </a:ext>
              </a:extLst>
            </p:cNvPr>
            <p:cNvPicPr>
              <a:picLocks noChangeAspect="1"/>
            </p:cNvPicPr>
            <p:nvPr userDrawn="1"/>
          </p:nvPicPr>
          <p:blipFill>
            <a:blip r:embed="rId3"/>
            <a:stretch>
              <a:fillRect/>
            </a:stretch>
          </p:blipFill>
          <p:spPr>
            <a:xfrm>
              <a:off x="7028331" y="5946727"/>
              <a:ext cx="1755289" cy="818344"/>
            </a:xfrm>
            <a:prstGeom prst="rect">
              <a:avLst/>
            </a:prstGeom>
          </p:spPr>
        </p:pic>
      </p:grpSp>
    </p:spTree>
    <p:extLst>
      <p:ext uri="{BB962C8B-B14F-4D97-AF65-F5344CB8AC3E}">
        <p14:creationId xmlns:p14="http://schemas.microsoft.com/office/powerpoint/2010/main" val="1399774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A7B9-F9F1-4246-84EC-42B0002DEC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C612C-F700-C246-955A-9CACD774591E}"/>
              </a:ext>
            </a:extLst>
          </p:cNvPr>
          <p:cNvSpPr>
            <a:spLocks noGrp="1"/>
          </p:cNvSpPr>
          <p:nvPr>
            <p:ph idx="1"/>
          </p:nvPr>
        </p:nvSpPr>
        <p:spPr/>
        <p:txBody>
          <a:bodyPr/>
          <a:lstStyle>
            <a:lvl2pPr marL="685800" indent="-228600">
              <a:buFont typeface="System Font Regular"/>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466A96-6A1F-DF42-881F-AF25B2A6A64B}"/>
              </a:ext>
            </a:extLst>
          </p:cNvPr>
          <p:cNvSpPr>
            <a:spLocks noGrp="1"/>
          </p:cNvSpPr>
          <p:nvPr>
            <p:ph type="sldNum" sz="quarter" idx="12"/>
          </p:nvPr>
        </p:nvSpPr>
        <p:spPr/>
        <p:txBody>
          <a:bodyPr/>
          <a:lstStyle/>
          <a:p>
            <a:fld id="{235FA5A1-AEEC-774B-8615-1EFD0D7DC9BB}" type="slidenum">
              <a:rPr lang="en-US" smtClean="0"/>
              <a:t>‹#›</a:t>
            </a:fld>
            <a:endParaRPr lang="en-US"/>
          </a:p>
        </p:txBody>
      </p:sp>
      <p:sp>
        <p:nvSpPr>
          <p:cNvPr id="5" name="Rectangle 4">
            <a:extLst>
              <a:ext uri="{FF2B5EF4-FFF2-40B4-BE49-F238E27FC236}">
                <a16:creationId xmlns:a16="http://schemas.microsoft.com/office/drawing/2014/main" id="{F92741D8-C834-6246-A1CF-9CC5F82635B0}"/>
              </a:ext>
            </a:extLst>
          </p:cNvPr>
          <p:cNvSpPr/>
          <p:nvPr userDrawn="1"/>
        </p:nvSpPr>
        <p:spPr>
          <a:xfrm>
            <a:off x="0" y="-17929"/>
            <a:ext cx="12192000" cy="287802"/>
          </a:xfrm>
          <a:prstGeom prst="rect">
            <a:avLst/>
          </a:prstGeom>
          <a:solidFill>
            <a:srgbClr val="21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430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2741D8-C834-6246-A1CF-9CC5F82635B0}"/>
              </a:ext>
            </a:extLst>
          </p:cNvPr>
          <p:cNvSpPr/>
          <p:nvPr userDrawn="1"/>
        </p:nvSpPr>
        <p:spPr>
          <a:xfrm>
            <a:off x="0" y="6577574"/>
            <a:ext cx="12192000" cy="287802"/>
          </a:xfrm>
          <a:prstGeom prst="rect">
            <a:avLst/>
          </a:prstGeom>
          <a:solidFill>
            <a:srgbClr val="21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A4A7B9-F9F1-4246-84EC-42B0002DEC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C612C-F700-C246-955A-9CACD774591E}"/>
              </a:ext>
            </a:extLst>
          </p:cNvPr>
          <p:cNvSpPr>
            <a:spLocks noGrp="1"/>
          </p:cNvSpPr>
          <p:nvPr>
            <p:ph idx="1"/>
          </p:nvPr>
        </p:nvSpPr>
        <p:spPr/>
        <p:txBody>
          <a:bodyPr/>
          <a:lstStyle>
            <a:lvl2pPr marL="685800" indent="-228600">
              <a:buFont typeface="System Font Regular"/>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466A96-6A1F-DF42-881F-AF25B2A6A64B}"/>
              </a:ext>
            </a:extLst>
          </p:cNvPr>
          <p:cNvSpPr>
            <a:spLocks noGrp="1"/>
          </p:cNvSpPr>
          <p:nvPr>
            <p:ph type="sldNum" sz="quarter" idx="12"/>
          </p:nvPr>
        </p:nvSpPr>
        <p:spPr>
          <a:xfrm>
            <a:off x="11353800" y="6223002"/>
            <a:ext cx="467061" cy="365125"/>
          </a:xfrm>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2812713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0A9F-5CEB-934C-BD87-09AE133A0A1C}"/>
              </a:ext>
            </a:extLst>
          </p:cNvPr>
          <p:cNvSpPr>
            <a:spLocks noGrp="1"/>
          </p:cNvSpPr>
          <p:nvPr>
            <p:ph type="title"/>
          </p:nvPr>
        </p:nvSpPr>
        <p:spPr>
          <a:xfrm>
            <a:off x="831850" y="1247159"/>
            <a:ext cx="10515600" cy="2852737"/>
          </a:xfrm>
        </p:spPr>
        <p:txBody>
          <a:bodyPr anchor="b"/>
          <a:lstStyle>
            <a:lvl1pPr>
              <a:defRPr sz="6000">
                <a:solidFill>
                  <a:srgbClr val="0033A0"/>
                </a:solidFill>
              </a:defRPr>
            </a:lvl1pPr>
          </a:lstStyle>
          <a:p>
            <a:r>
              <a:rPr lang="en-US"/>
              <a:t>Click to edit Master title style</a:t>
            </a:r>
          </a:p>
        </p:txBody>
      </p:sp>
      <p:sp>
        <p:nvSpPr>
          <p:cNvPr id="3" name="Text Placeholder 2">
            <a:extLst>
              <a:ext uri="{FF2B5EF4-FFF2-40B4-BE49-F238E27FC236}">
                <a16:creationId xmlns:a16="http://schemas.microsoft.com/office/drawing/2014/main" id="{8FDE1352-B541-7F43-A081-4196C51A39F1}"/>
              </a:ext>
            </a:extLst>
          </p:cNvPr>
          <p:cNvSpPr>
            <a:spLocks noGrp="1"/>
          </p:cNvSpPr>
          <p:nvPr>
            <p:ph type="body" idx="1"/>
          </p:nvPr>
        </p:nvSpPr>
        <p:spPr>
          <a:xfrm>
            <a:off x="831850" y="4126884"/>
            <a:ext cx="10515600" cy="1500187"/>
          </a:xfrm>
        </p:spPr>
        <p:txBody>
          <a:bodyPr/>
          <a:lstStyle>
            <a:lvl1pPr marL="0" indent="0">
              <a:buNone/>
              <a:defRPr sz="2400">
                <a:solidFill>
                  <a:srgbClr val="45BCE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7CF7A3D-27C2-4E4C-B316-2D1A580E7CF7}"/>
              </a:ext>
            </a:extLst>
          </p:cNvPr>
          <p:cNvSpPr>
            <a:spLocks noGrp="1"/>
          </p:cNvSpPr>
          <p:nvPr>
            <p:ph type="sldNum" sz="quarter" idx="12"/>
          </p:nvPr>
        </p:nvSpPr>
        <p:spPr/>
        <p:txBody>
          <a:bodyPr/>
          <a:lstStyle/>
          <a:p>
            <a:fld id="{235FA5A1-AEEC-774B-8615-1EFD0D7DC9BB}" type="slidenum">
              <a:rPr lang="en-US" smtClean="0"/>
              <a:t>‹#›</a:t>
            </a:fld>
            <a:endParaRPr lang="en-US"/>
          </a:p>
        </p:txBody>
      </p:sp>
      <p:grpSp>
        <p:nvGrpSpPr>
          <p:cNvPr id="5" name="Group 4">
            <a:extLst>
              <a:ext uri="{FF2B5EF4-FFF2-40B4-BE49-F238E27FC236}">
                <a16:creationId xmlns:a16="http://schemas.microsoft.com/office/drawing/2014/main" id="{1D9A1C4E-9594-0A42-AD41-4CCE5B31BD05}"/>
              </a:ext>
            </a:extLst>
          </p:cNvPr>
          <p:cNvGrpSpPr/>
          <p:nvPr userDrawn="1"/>
        </p:nvGrpSpPr>
        <p:grpSpPr>
          <a:xfrm>
            <a:off x="3222872" y="5946727"/>
            <a:ext cx="5775064" cy="818344"/>
            <a:chOff x="3008556" y="5946727"/>
            <a:chExt cx="5775064" cy="818344"/>
          </a:xfrm>
        </p:grpSpPr>
        <p:pic>
          <p:nvPicPr>
            <p:cNvPr id="7" name="Picture 6">
              <a:extLst>
                <a:ext uri="{FF2B5EF4-FFF2-40B4-BE49-F238E27FC236}">
                  <a16:creationId xmlns:a16="http://schemas.microsoft.com/office/drawing/2014/main" id="{E11D5D25-1D2B-B244-A895-121AA803F82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008556" y="6041653"/>
              <a:ext cx="2155115" cy="693428"/>
            </a:xfrm>
            <a:prstGeom prst="rect">
              <a:avLst/>
            </a:prstGeom>
          </p:spPr>
        </p:pic>
        <p:pic>
          <p:nvPicPr>
            <p:cNvPr id="8" name="Picture 7">
              <a:extLst>
                <a:ext uri="{FF2B5EF4-FFF2-40B4-BE49-F238E27FC236}">
                  <a16:creationId xmlns:a16="http://schemas.microsoft.com/office/drawing/2014/main" id="{01F57EE0-A9FF-0B4B-822F-B99BF3F3BDB9}"/>
                </a:ext>
              </a:extLst>
            </p:cNvPr>
            <p:cNvPicPr>
              <a:picLocks noChangeAspect="1"/>
            </p:cNvPicPr>
            <p:nvPr userDrawn="1"/>
          </p:nvPicPr>
          <p:blipFill>
            <a:blip r:embed="rId3"/>
            <a:stretch>
              <a:fillRect/>
            </a:stretch>
          </p:blipFill>
          <p:spPr>
            <a:xfrm>
              <a:off x="7028331" y="5946727"/>
              <a:ext cx="1755289" cy="818344"/>
            </a:xfrm>
            <a:prstGeom prst="rect">
              <a:avLst/>
            </a:prstGeom>
          </p:spPr>
        </p:pic>
      </p:grpSp>
    </p:spTree>
    <p:extLst>
      <p:ext uri="{BB962C8B-B14F-4D97-AF65-F5344CB8AC3E}">
        <p14:creationId xmlns:p14="http://schemas.microsoft.com/office/powerpoint/2010/main" val="4213535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CF9C6FD-EB9D-8448-AD4B-FDA645AA68AA}"/>
              </a:ext>
            </a:extLst>
          </p:cNvPr>
          <p:cNvSpPr>
            <a:spLocks noGrp="1"/>
          </p:cNvSpPr>
          <p:nvPr>
            <p:ph type="pic" sz="quarter" idx="13"/>
          </p:nvPr>
        </p:nvSpPr>
        <p:spPr>
          <a:xfrm>
            <a:off x="5725728" y="0"/>
            <a:ext cx="6466272" cy="6858000"/>
          </a:xfrm>
        </p:spPr>
        <p:txBody>
          <a:bodyPr/>
          <a:lstStyle/>
          <a:p>
            <a:endParaRPr lang="en-US" dirty="0"/>
          </a:p>
        </p:txBody>
      </p:sp>
      <p:pic>
        <p:nvPicPr>
          <p:cNvPr id="8" name="Picture 7">
            <a:extLst>
              <a:ext uri="{FF2B5EF4-FFF2-40B4-BE49-F238E27FC236}">
                <a16:creationId xmlns:a16="http://schemas.microsoft.com/office/drawing/2014/main" id="{5275E6FA-BA84-204C-9F56-2B980B0B466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07353" y="523486"/>
            <a:ext cx="3520178" cy="1126466"/>
          </a:xfrm>
          <a:prstGeom prst="rect">
            <a:avLst/>
          </a:prstGeom>
        </p:spPr>
      </p:pic>
      <p:sp>
        <p:nvSpPr>
          <p:cNvPr id="3" name="Text Placeholder 2">
            <a:extLst>
              <a:ext uri="{FF2B5EF4-FFF2-40B4-BE49-F238E27FC236}">
                <a16:creationId xmlns:a16="http://schemas.microsoft.com/office/drawing/2014/main" id="{F4F2B740-97CA-924C-908B-8DBBEA1EC0EE}"/>
              </a:ext>
            </a:extLst>
          </p:cNvPr>
          <p:cNvSpPr>
            <a:spLocks noGrp="1"/>
          </p:cNvSpPr>
          <p:nvPr>
            <p:ph type="body" idx="1"/>
          </p:nvPr>
        </p:nvSpPr>
        <p:spPr>
          <a:xfrm>
            <a:off x="407353" y="1681163"/>
            <a:ext cx="5449750" cy="1126466"/>
          </a:xfrm>
        </p:spPr>
        <p:txBody>
          <a:bodyPr anchor="t">
            <a:normAutofit/>
          </a:bodyPr>
          <a:lstStyle>
            <a:lvl1pPr marL="0" indent="0">
              <a:buNone/>
              <a:defRPr sz="3000" b="1">
                <a:solidFill>
                  <a:srgbClr val="45BCE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E4C1FB6-522F-094F-9D4C-2C6FEC168694}"/>
              </a:ext>
            </a:extLst>
          </p:cNvPr>
          <p:cNvSpPr>
            <a:spLocks noGrp="1"/>
          </p:cNvSpPr>
          <p:nvPr>
            <p:ph sz="half" idx="2"/>
          </p:nvPr>
        </p:nvSpPr>
        <p:spPr>
          <a:xfrm>
            <a:off x="407353" y="2807629"/>
            <a:ext cx="5157787" cy="2818620"/>
          </a:xfrm>
        </p:spPr>
        <p:txBody>
          <a:bodyPr/>
          <a:lstStyle>
            <a:lvl1pPr marL="0" indent="0">
              <a:buFont typeface="Arial" panose="020B0604020202020204" pitchFamily="34" charset="0"/>
              <a:buNone/>
              <a:defRPr sz="2200" b="1">
                <a:solidFill>
                  <a:srgbClr val="213F98"/>
                </a:solidFill>
              </a:defRPr>
            </a:lvl1pPr>
            <a:lvl2pPr marL="401638" indent="-255588">
              <a:buFont typeface="Arial" panose="020B0604020202020204" pitchFamily="34" charset="0"/>
              <a:buChar char="•"/>
              <a:tabLst/>
              <a:defRPr sz="2000"/>
            </a:lvl2pPr>
            <a:lvl3pPr marL="804863" indent="-219075">
              <a:buFont typeface="System Font Regular"/>
              <a:buChar char="–"/>
              <a:tabLst/>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9" name="Slide Number Placeholder 8">
            <a:extLst>
              <a:ext uri="{FF2B5EF4-FFF2-40B4-BE49-F238E27FC236}">
                <a16:creationId xmlns:a16="http://schemas.microsoft.com/office/drawing/2014/main" id="{E20D3481-CFDB-C944-8518-297C6F9D289D}"/>
              </a:ext>
            </a:extLst>
          </p:cNvPr>
          <p:cNvSpPr>
            <a:spLocks noGrp="1"/>
          </p:cNvSpPr>
          <p:nvPr>
            <p:ph type="sldNum" sz="quarter" idx="12"/>
          </p:nvPr>
        </p:nvSpPr>
        <p:spPr/>
        <p:txBody>
          <a:bodyPr/>
          <a:lstStyle/>
          <a:p>
            <a:fld id="{235FA5A1-AEEC-774B-8615-1EFD0D7DC9BB}" type="slidenum">
              <a:rPr lang="en-US" smtClean="0"/>
              <a:t>‹#›</a:t>
            </a:fld>
            <a:endParaRPr lang="en-US"/>
          </a:p>
        </p:txBody>
      </p:sp>
      <p:pic>
        <p:nvPicPr>
          <p:cNvPr id="13" name="Picture 12">
            <a:extLst>
              <a:ext uri="{FF2B5EF4-FFF2-40B4-BE49-F238E27FC236}">
                <a16:creationId xmlns:a16="http://schemas.microsoft.com/office/drawing/2014/main" id="{F6260E1F-DEF2-0549-A3D2-963C3D94F9C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54774" y="6000749"/>
            <a:ext cx="2223986" cy="715588"/>
          </a:xfrm>
          <a:prstGeom prst="rect">
            <a:avLst/>
          </a:prstGeom>
        </p:spPr>
      </p:pic>
      <p:pic>
        <p:nvPicPr>
          <p:cNvPr id="14" name="Picture 13">
            <a:extLst>
              <a:ext uri="{FF2B5EF4-FFF2-40B4-BE49-F238E27FC236}">
                <a16:creationId xmlns:a16="http://schemas.microsoft.com/office/drawing/2014/main" id="{7D5940C2-F712-E148-84AA-2AC614C8E8EE}"/>
              </a:ext>
            </a:extLst>
          </p:cNvPr>
          <p:cNvPicPr>
            <a:picLocks noChangeAspect="1"/>
          </p:cNvPicPr>
          <p:nvPr userDrawn="1"/>
        </p:nvPicPr>
        <p:blipFill>
          <a:blip r:embed="rId4"/>
          <a:stretch>
            <a:fillRect/>
          </a:stretch>
        </p:blipFill>
        <p:spPr>
          <a:xfrm>
            <a:off x="3784656" y="5917231"/>
            <a:ext cx="1755289" cy="818344"/>
          </a:xfrm>
          <a:prstGeom prst="rect">
            <a:avLst/>
          </a:prstGeom>
        </p:spPr>
      </p:pic>
      <p:sp>
        <p:nvSpPr>
          <p:cNvPr id="2" name="Title 1">
            <a:extLst>
              <a:ext uri="{FF2B5EF4-FFF2-40B4-BE49-F238E27FC236}">
                <a16:creationId xmlns:a16="http://schemas.microsoft.com/office/drawing/2014/main" id="{416B2151-AFC6-0C49-AE94-0004B2FF4E64}"/>
              </a:ext>
            </a:extLst>
          </p:cNvPr>
          <p:cNvSpPr>
            <a:spLocks noGrp="1"/>
          </p:cNvSpPr>
          <p:nvPr>
            <p:ph type="title"/>
          </p:nvPr>
        </p:nvSpPr>
        <p:spPr>
          <a:xfrm>
            <a:off x="407354" y="523486"/>
            <a:ext cx="3520178" cy="708265"/>
          </a:xfrm>
        </p:spPr>
        <p:txBody>
          <a:bodyPr>
            <a:noAutofit/>
          </a:bodyPr>
          <a:lstStyle>
            <a:lvl1pPr algn="ctr">
              <a:defRPr sz="32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0627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A7B9-F9F1-4246-84EC-42B0002DEC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C612C-F700-C246-955A-9CACD774591E}"/>
              </a:ext>
            </a:extLst>
          </p:cNvPr>
          <p:cNvSpPr>
            <a:spLocks noGrp="1"/>
          </p:cNvSpPr>
          <p:nvPr>
            <p:ph idx="1"/>
          </p:nvPr>
        </p:nvSpPr>
        <p:spPr/>
        <p:txBody>
          <a:bodyPr/>
          <a:lstStyle>
            <a:lvl2pPr marL="685800" indent="-228600">
              <a:buFont typeface="System Font Regular"/>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466A96-6A1F-DF42-881F-AF25B2A6A64B}"/>
              </a:ext>
            </a:extLst>
          </p:cNvPr>
          <p:cNvSpPr>
            <a:spLocks noGrp="1"/>
          </p:cNvSpPr>
          <p:nvPr>
            <p:ph type="sldNum" sz="quarter" idx="12"/>
          </p:nvPr>
        </p:nvSpPr>
        <p:spPr/>
        <p:txBody>
          <a:bodyPr/>
          <a:lstStyle/>
          <a:p>
            <a:fld id="{235FA5A1-AEEC-774B-8615-1EFD0D7DC9BB}" type="slidenum">
              <a:rPr lang="en-US" smtClean="0"/>
              <a:t>‹#›</a:t>
            </a:fld>
            <a:endParaRPr lang="en-US"/>
          </a:p>
        </p:txBody>
      </p:sp>
      <p:sp>
        <p:nvSpPr>
          <p:cNvPr id="5" name="Rectangle 4">
            <a:extLst>
              <a:ext uri="{FF2B5EF4-FFF2-40B4-BE49-F238E27FC236}">
                <a16:creationId xmlns:a16="http://schemas.microsoft.com/office/drawing/2014/main" id="{F92741D8-C834-6246-A1CF-9CC5F82635B0}"/>
              </a:ext>
            </a:extLst>
          </p:cNvPr>
          <p:cNvSpPr/>
          <p:nvPr userDrawn="1"/>
        </p:nvSpPr>
        <p:spPr>
          <a:xfrm>
            <a:off x="0" y="-17929"/>
            <a:ext cx="12192000" cy="287802"/>
          </a:xfrm>
          <a:prstGeom prst="rect">
            <a:avLst/>
          </a:prstGeom>
          <a:solidFill>
            <a:srgbClr val="21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772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9D5517-083D-5C4B-A177-7ACC1977794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16386" y="498061"/>
            <a:ext cx="3511144" cy="1012796"/>
          </a:xfrm>
          <a:prstGeom prst="rect">
            <a:avLst/>
          </a:prstGeom>
        </p:spPr>
      </p:pic>
      <p:sp>
        <p:nvSpPr>
          <p:cNvPr id="10" name="Picture Placeholder 9">
            <a:extLst>
              <a:ext uri="{FF2B5EF4-FFF2-40B4-BE49-F238E27FC236}">
                <a16:creationId xmlns:a16="http://schemas.microsoft.com/office/drawing/2014/main" id="{BCF9C6FD-EB9D-8448-AD4B-FDA645AA68AA}"/>
              </a:ext>
            </a:extLst>
          </p:cNvPr>
          <p:cNvSpPr>
            <a:spLocks noGrp="1"/>
          </p:cNvSpPr>
          <p:nvPr>
            <p:ph type="pic" sz="quarter" idx="13"/>
          </p:nvPr>
        </p:nvSpPr>
        <p:spPr>
          <a:xfrm>
            <a:off x="5725728" y="0"/>
            <a:ext cx="6466272" cy="6858000"/>
          </a:xfrm>
        </p:spPr>
        <p:txBody>
          <a:bodyPr/>
          <a:lstStyle/>
          <a:p>
            <a:endParaRPr lang="en-US" dirty="0"/>
          </a:p>
        </p:txBody>
      </p:sp>
      <p:sp>
        <p:nvSpPr>
          <p:cNvPr id="3" name="Text Placeholder 2">
            <a:extLst>
              <a:ext uri="{FF2B5EF4-FFF2-40B4-BE49-F238E27FC236}">
                <a16:creationId xmlns:a16="http://schemas.microsoft.com/office/drawing/2014/main" id="{F4F2B740-97CA-924C-908B-8DBBEA1EC0EE}"/>
              </a:ext>
            </a:extLst>
          </p:cNvPr>
          <p:cNvSpPr>
            <a:spLocks noGrp="1"/>
          </p:cNvSpPr>
          <p:nvPr>
            <p:ph type="body" idx="1"/>
          </p:nvPr>
        </p:nvSpPr>
        <p:spPr>
          <a:xfrm>
            <a:off x="407353" y="1681163"/>
            <a:ext cx="5449750" cy="1126466"/>
          </a:xfrm>
        </p:spPr>
        <p:txBody>
          <a:bodyPr anchor="t">
            <a:normAutofit/>
          </a:bodyPr>
          <a:lstStyle>
            <a:lvl1pPr marL="0" indent="0">
              <a:buNone/>
              <a:defRPr sz="3000" b="1">
                <a:solidFill>
                  <a:srgbClr val="213F98"/>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E4C1FB6-522F-094F-9D4C-2C6FEC168694}"/>
              </a:ext>
            </a:extLst>
          </p:cNvPr>
          <p:cNvSpPr>
            <a:spLocks noGrp="1"/>
          </p:cNvSpPr>
          <p:nvPr>
            <p:ph sz="half" idx="2"/>
          </p:nvPr>
        </p:nvSpPr>
        <p:spPr>
          <a:xfrm>
            <a:off x="407353" y="2807629"/>
            <a:ext cx="5157787" cy="2818620"/>
          </a:xfrm>
        </p:spPr>
        <p:txBody>
          <a:bodyPr/>
          <a:lstStyle>
            <a:lvl1pPr marL="0" indent="0">
              <a:buFont typeface="Arial" panose="020B0604020202020204" pitchFamily="34" charset="0"/>
              <a:buNone/>
              <a:defRPr sz="2200" b="1">
                <a:solidFill>
                  <a:srgbClr val="51C2EB"/>
                </a:solidFill>
              </a:defRPr>
            </a:lvl1pPr>
            <a:lvl2pPr marL="401638" indent="-255588">
              <a:buFont typeface="Arial" panose="020B0604020202020204" pitchFamily="34" charset="0"/>
              <a:buChar char="•"/>
              <a:tabLst/>
              <a:defRPr sz="2000"/>
            </a:lvl2pPr>
            <a:lvl3pPr marL="804863" indent="-219075">
              <a:buFont typeface="System Font Regular"/>
              <a:buChar char="–"/>
              <a:tabLst/>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9" name="Slide Number Placeholder 8">
            <a:extLst>
              <a:ext uri="{FF2B5EF4-FFF2-40B4-BE49-F238E27FC236}">
                <a16:creationId xmlns:a16="http://schemas.microsoft.com/office/drawing/2014/main" id="{E20D3481-CFDB-C944-8518-297C6F9D289D}"/>
              </a:ext>
            </a:extLst>
          </p:cNvPr>
          <p:cNvSpPr>
            <a:spLocks noGrp="1"/>
          </p:cNvSpPr>
          <p:nvPr>
            <p:ph type="sldNum" sz="quarter" idx="12"/>
          </p:nvPr>
        </p:nvSpPr>
        <p:spPr/>
        <p:txBody>
          <a:bodyPr/>
          <a:lstStyle/>
          <a:p>
            <a:fld id="{235FA5A1-AEEC-774B-8615-1EFD0D7DC9BB}" type="slidenum">
              <a:rPr lang="en-US" smtClean="0"/>
              <a:t>‹#›</a:t>
            </a:fld>
            <a:endParaRPr lang="en-US"/>
          </a:p>
        </p:txBody>
      </p:sp>
      <p:pic>
        <p:nvPicPr>
          <p:cNvPr id="13" name="Picture 12">
            <a:extLst>
              <a:ext uri="{FF2B5EF4-FFF2-40B4-BE49-F238E27FC236}">
                <a16:creationId xmlns:a16="http://schemas.microsoft.com/office/drawing/2014/main" id="{F6260E1F-DEF2-0549-A3D2-963C3D94F9C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54774" y="6000749"/>
            <a:ext cx="2223986" cy="715588"/>
          </a:xfrm>
          <a:prstGeom prst="rect">
            <a:avLst/>
          </a:prstGeom>
        </p:spPr>
      </p:pic>
      <p:pic>
        <p:nvPicPr>
          <p:cNvPr id="14" name="Picture 13">
            <a:extLst>
              <a:ext uri="{FF2B5EF4-FFF2-40B4-BE49-F238E27FC236}">
                <a16:creationId xmlns:a16="http://schemas.microsoft.com/office/drawing/2014/main" id="{7D5940C2-F712-E148-84AA-2AC614C8E8EE}"/>
              </a:ext>
            </a:extLst>
          </p:cNvPr>
          <p:cNvPicPr>
            <a:picLocks noChangeAspect="1"/>
          </p:cNvPicPr>
          <p:nvPr userDrawn="1"/>
        </p:nvPicPr>
        <p:blipFill>
          <a:blip r:embed="rId4"/>
          <a:stretch>
            <a:fillRect/>
          </a:stretch>
        </p:blipFill>
        <p:spPr>
          <a:xfrm>
            <a:off x="3784656" y="5917231"/>
            <a:ext cx="1755289" cy="818344"/>
          </a:xfrm>
          <a:prstGeom prst="rect">
            <a:avLst/>
          </a:prstGeom>
        </p:spPr>
      </p:pic>
      <p:sp>
        <p:nvSpPr>
          <p:cNvPr id="2" name="Title 1">
            <a:extLst>
              <a:ext uri="{FF2B5EF4-FFF2-40B4-BE49-F238E27FC236}">
                <a16:creationId xmlns:a16="http://schemas.microsoft.com/office/drawing/2014/main" id="{416B2151-AFC6-0C49-AE94-0004B2FF4E64}"/>
              </a:ext>
            </a:extLst>
          </p:cNvPr>
          <p:cNvSpPr>
            <a:spLocks noGrp="1"/>
          </p:cNvSpPr>
          <p:nvPr>
            <p:ph type="title"/>
          </p:nvPr>
        </p:nvSpPr>
        <p:spPr>
          <a:xfrm>
            <a:off x="407354" y="523486"/>
            <a:ext cx="3520178" cy="708265"/>
          </a:xfrm>
        </p:spPr>
        <p:txBody>
          <a:bodyPr>
            <a:noAutofit/>
          </a:bodyPr>
          <a:lstStyle>
            <a:lvl1pPr algn="ctr">
              <a:defRPr sz="32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5653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CF9C6FD-EB9D-8448-AD4B-FDA645AA68AA}"/>
              </a:ext>
            </a:extLst>
          </p:cNvPr>
          <p:cNvSpPr>
            <a:spLocks noGrp="1"/>
          </p:cNvSpPr>
          <p:nvPr>
            <p:ph type="pic" sz="quarter" idx="13"/>
          </p:nvPr>
        </p:nvSpPr>
        <p:spPr>
          <a:xfrm>
            <a:off x="6096000" y="911219"/>
            <a:ext cx="6096000" cy="5946780"/>
          </a:xfrm>
        </p:spPr>
        <p:txBody>
          <a:bodyPr/>
          <a:lstStyle/>
          <a:p>
            <a:endParaRPr lang="en-US" dirty="0"/>
          </a:p>
        </p:txBody>
      </p:sp>
      <p:sp>
        <p:nvSpPr>
          <p:cNvPr id="3" name="Text Placeholder 2">
            <a:extLst>
              <a:ext uri="{FF2B5EF4-FFF2-40B4-BE49-F238E27FC236}">
                <a16:creationId xmlns:a16="http://schemas.microsoft.com/office/drawing/2014/main" id="{F4F2B740-97CA-924C-908B-8DBBEA1EC0EE}"/>
              </a:ext>
            </a:extLst>
          </p:cNvPr>
          <p:cNvSpPr>
            <a:spLocks noGrp="1"/>
          </p:cNvSpPr>
          <p:nvPr>
            <p:ph type="body" idx="1"/>
          </p:nvPr>
        </p:nvSpPr>
        <p:spPr>
          <a:xfrm>
            <a:off x="407353" y="1294305"/>
            <a:ext cx="5318375" cy="966981"/>
          </a:xfrm>
        </p:spPr>
        <p:txBody>
          <a:bodyPr anchor="t">
            <a:normAutofit/>
          </a:bodyPr>
          <a:lstStyle>
            <a:lvl1pPr marL="0" indent="0">
              <a:buNone/>
              <a:defRPr sz="3000" b="1">
                <a:solidFill>
                  <a:srgbClr val="45BCE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E4C1FB6-522F-094F-9D4C-2C6FEC168694}"/>
              </a:ext>
            </a:extLst>
          </p:cNvPr>
          <p:cNvSpPr>
            <a:spLocks noGrp="1"/>
          </p:cNvSpPr>
          <p:nvPr>
            <p:ph sz="half" idx="2"/>
          </p:nvPr>
        </p:nvSpPr>
        <p:spPr>
          <a:xfrm>
            <a:off x="407353" y="2458995"/>
            <a:ext cx="5157787" cy="3167254"/>
          </a:xfrm>
        </p:spPr>
        <p:txBody>
          <a:bodyPr/>
          <a:lstStyle>
            <a:lvl1pPr marL="0" indent="0">
              <a:buFont typeface="Arial" panose="020B0604020202020204" pitchFamily="34" charset="0"/>
              <a:buNone/>
              <a:defRPr sz="2200" b="1">
                <a:solidFill>
                  <a:srgbClr val="213F98"/>
                </a:solidFill>
              </a:defRPr>
            </a:lvl1pPr>
            <a:lvl2pPr marL="401638" indent="-255588">
              <a:buFont typeface="Arial" panose="020B0604020202020204" pitchFamily="34" charset="0"/>
              <a:buChar char="•"/>
              <a:tabLst/>
              <a:defRPr sz="2000"/>
            </a:lvl2pPr>
            <a:lvl3pPr marL="804863" indent="-219075">
              <a:buFont typeface="System Font Regular"/>
              <a:buChar char="–"/>
              <a:tabLst/>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9" name="Slide Number Placeholder 8">
            <a:extLst>
              <a:ext uri="{FF2B5EF4-FFF2-40B4-BE49-F238E27FC236}">
                <a16:creationId xmlns:a16="http://schemas.microsoft.com/office/drawing/2014/main" id="{E20D3481-CFDB-C944-8518-297C6F9D289D}"/>
              </a:ext>
            </a:extLst>
          </p:cNvPr>
          <p:cNvSpPr>
            <a:spLocks noGrp="1"/>
          </p:cNvSpPr>
          <p:nvPr>
            <p:ph type="sldNum" sz="quarter" idx="12"/>
          </p:nvPr>
        </p:nvSpPr>
        <p:spPr/>
        <p:txBody>
          <a:bodyPr/>
          <a:lstStyle/>
          <a:p>
            <a:fld id="{235FA5A1-AEEC-774B-8615-1EFD0D7DC9BB}" type="slidenum">
              <a:rPr lang="en-US" smtClean="0"/>
              <a:t>‹#›</a:t>
            </a:fld>
            <a:endParaRPr lang="en-US"/>
          </a:p>
        </p:txBody>
      </p:sp>
      <p:pic>
        <p:nvPicPr>
          <p:cNvPr id="13" name="Picture 12">
            <a:extLst>
              <a:ext uri="{FF2B5EF4-FFF2-40B4-BE49-F238E27FC236}">
                <a16:creationId xmlns:a16="http://schemas.microsoft.com/office/drawing/2014/main" id="{F6260E1F-DEF2-0549-A3D2-963C3D94F9C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4774" y="6000749"/>
            <a:ext cx="2223986" cy="715588"/>
          </a:xfrm>
          <a:prstGeom prst="rect">
            <a:avLst/>
          </a:prstGeom>
        </p:spPr>
      </p:pic>
      <p:pic>
        <p:nvPicPr>
          <p:cNvPr id="14" name="Picture 13">
            <a:extLst>
              <a:ext uri="{FF2B5EF4-FFF2-40B4-BE49-F238E27FC236}">
                <a16:creationId xmlns:a16="http://schemas.microsoft.com/office/drawing/2014/main" id="{7D5940C2-F712-E148-84AA-2AC614C8E8EE}"/>
              </a:ext>
            </a:extLst>
          </p:cNvPr>
          <p:cNvPicPr>
            <a:picLocks noChangeAspect="1"/>
          </p:cNvPicPr>
          <p:nvPr userDrawn="1"/>
        </p:nvPicPr>
        <p:blipFill>
          <a:blip r:embed="rId3"/>
          <a:stretch>
            <a:fillRect/>
          </a:stretch>
        </p:blipFill>
        <p:spPr>
          <a:xfrm>
            <a:off x="3784656" y="5917231"/>
            <a:ext cx="1755289" cy="818344"/>
          </a:xfrm>
          <a:prstGeom prst="rect">
            <a:avLst/>
          </a:prstGeom>
        </p:spPr>
      </p:pic>
      <p:pic>
        <p:nvPicPr>
          <p:cNvPr id="11" name="Picture 10">
            <a:extLst>
              <a:ext uri="{FF2B5EF4-FFF2-40B4-BE49-F238E27FC236}">
                <a16:creationId xmlns:a16="http://schemas.microsoft.com/office/drawing/2014/main" id="{45BD9605-04AF-524F-B1AC-B015FC4D6A4D}"/>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 y="179580"/>
            <a:ext cx="3520178" cy="1126466"/>
          </a:xfrm>
          <a:prstGeom prst="rect">
            <a:avLst/>
          </a:prstGeom>
        </p:spPr>
      </p:pic>
      <p:sp>
        <p:nvSpPr>
          <p:cNvPr id="12" name="Rectangle 11">
            <a:extLst>
              <a:ext uri="{FF2B5EF4-FFF2-40B4-BE49-F238E27FC236}">
                <a16:creationId xmlns:a16="http://schemas.microsoft.com/office/drawing/2014/main" id="{E3D0EBB1-1A9F-D44E-A510-C33F097C2948}"/>
              </a:ext>
            </a:extLst>
          </p:cNvPr>
          <p:cNvSpPr/>
          <p:nvPr userDrawn="1"/>
        </p:nvSpPr>
        <p:spPr>
          <a:xfrm>
            <a:off x="0" y="-17929"/>
            <a:ext cx="12192000" cy="929148"/>
          </a:xfrm>
          <a:prstGeom prst="rect">
            <a:avLst/>
          </a:prstGeom>
          <a:solidFill>
            <a:srgbClr val="21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B2151-AFC6-0C49-AE94-0004B2FF4E64}"/>
              </a:ext>
            </a:extLst>
          </p:cNvPr>
          <p:cNvSpPr>
            <a:spLocks noGrp="1"/>
          </p:cNvSpPr>
          <p:nvPr>
            <p:ph type="title"/>
          </p:nvPr>
        </p:nvSpPr>
        <p:spPr>
          <a:xfrm>
            <a:off x="407353" y="1"/>
            <a:ext cx="5132592" cy="867916"/>
          </a:xfrm>
        </p:spPr>
        <p:txBody>
          <a:bodyPr>
            <a:normAutofit/>
          </a:bodyPr>
          <a:lstStyle>
            <a:lvl1pPr>
              <a:defRPr sz="30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529258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CD5415-E47E-8A4E-A559-954ABC35092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9035" y="147545"/>
            <a:ext cx="3511144" cy="1012796"/>
          </a:xfrm>
          <a:prstGeom prst="rect">
            <a:avLst/>
          </a:prstGeom>
        </p:spPr>
      </p:pic>
      <p:sp>
        <p:nvSpPr>
          <p:cNvPr id="10" name="Picture Placeholder 9">
            <a:extLst>
              <a:ext uri="{FF2B5EF4-FFF2-40B4-BE49-F238E27FC236}">
                <a16:creationId xmlns:a16="http://schemas.microsoft.com/office/drawing/2014/main" id="{BCF9C6FD-EB9D-8448-AD4B-FDA645AA68AA}"/>
              </a:ext>
            </a:extLst>
          </p:cNvPr>
          <p:cNvSpPr>
            <a:spLocks noGrp="1"/>
          </p:cNvSpPr>
          <p:nvPr>
            <p:ph type="pic" sz="quarter" idx="13"/>
          </p:nvPr>
        </p:nvSpPr>
        <p:spPr>
          <a:xfrm>
            <a:off x="6096000" y="911219"/>
            <a:ext cx="6096000" cy="5946780"/>
          </a:xfrm>
        </p:spPr>
        <p:txBody>
          <a:bodyPr/>
          <a:lstStyle/>
          <a:p>
            <a:endParaRPr lang="en-US" dirty="0"/>
          </a:p>
        </p:txBody>
      </p:sp>
      <p:sp>
        <p:nvSpPr>
          <p:cNvPr id="3" name="Text Placeholder 2">
            <a:extLst>
              <a:ext uri="{FF2B5EF4-FFF2-40B4-BE49-F238E27FC236}">
                <a16:creationId xmlns:a16="http://schemas.microsoft.com/office/drawing/2014/main" id="{F4F2B740-97CA-924C-908B-8DBBEA1EC0EE}"/>
              </a:ext>
            </a:extLst>
          </p:cNvPr>
          <p:cNvSpPr>
            <a:spLocks noGrp="1"/>
          </p:cNvSpPr>
          <p:nvPr>
            <p:ph type="body" idx="1"/>
          </p:nvPr>
        </p:nvSpPr>
        <p:spPr>
          <a:xfrm>
            <a:off x="407353" y="1265936"/>
            <a:ext cx="5688647" cy="1012796"/>
          </a:xfrm>
        </p:spPr>
        <p:txBody>
          <a:bodyPr anchor="t">
            <a:normAutofit/>
          </a:bodyPr>
          <a:lstStyle>
            <a:lvl1pPr marL="0" indent="0" algn="l">
              <a:buNone/>
              <a:defRPr sz="3000" b="1">
                <a:solidFill>
                  <a:srgbClr val="213F98"/>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E4C1FB6-522F-094F-9D4C-2C6FEC168694}"/>
              </a:ext>
            </a:extLst>
          </p:cNvPr>
          <p:cNvSpPr>
            <a:spLocks noGrp="1"/>
          </p:cNvSpPr>
          <p:nvPr>
            <p:ph sz="half" idx="2"/>
          </p:nvPr>
        </p:nvSpPr>
        <p:spPr>
          <a:xfrm>
            <a:off x="407353" y="2434280"/>
            <a:ext cx="5688647" cy="3204325"/>
          </a:xfrm>
        </p:spPr>
        <p:txBody>
          <a:bodyPr/>
          <a:lstStyle>
            <a:lvl1pPr marL="0" indent="0">
              <a:buFont typeface="Arial" panose="020B0604020202020204" pitchFamily="34" charset="0"/>
              <a:buNone/>
              <a:defRPr sz="2200" b="1">
                <a:solidFill>
                  <a:srgbClr val="51C2EB"/>
                </a:solidFill>
              </a:defRPr>
            </a:lvl1pPr>
            <a:lvl2pPr marL="401638" indent="-255588">
              <a:buFont typeface="Arial" panose="020B0604020202020204" pitchFamily="34" charset="0"/>
              <a:buChar char="•"/>
              <a:tabLst/>
              <a:defRPr sz="2000"/>
            </a:lvl2pPr>
            <a:lvl3pPr marL="804863" indent="-219075">
              <a:buFont typeface="System Font Regular"/>
              <a:buChar char="–"/>
              <a:tabLst/>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9" name="Slide Number Placeholder 8">
            <a:extLst>
              <a:ext uri="{FF2B5EF4-FFF2-40B4-BE49-F238E27FC236}">
                <a16:creationId xmlns:a16="http://schemas.microsoft.com/office/drawing/2014/main" id="{E20D3481-CFDB-C944-8518-297C6F9D289D}"/>
              </a:ext>
            </a:extLst>
          </p:cNvPr>
          <p:cNvSpPr>
            <a:spLocks noGrp="1"/>
          </p:cNvSpPr>
          <p:nvPr>
            <p:ph type="sldNum" sz="quarter" idx="12"/>
          </p:nvPr>
        </p:nvSpPr>
        <p:spPr/>
        <p:txBody>
          <a:bodyPr/>
          <a:lstStyle/>
          <a:p>
            <a:fld id="{235FA5A1-AEEC-774B-8615-1EFD0D7DC9BB}" type="slidenum">
              <a:rPr lang="en-US" smtClean="0"/>
              <a:t>‹#›</a:t>
            </a:fld>
            <a:endParaRPr lang="en-US"/>
          </a:p>
        </p:txBody>
      </p:sp>
      <p:pic>
        <p:nvPicPr>
          <p:cNvPr id="13" name="Picture 12">
            <a:extLst>
              <a:ext uri="{FF2B5EF4-FFF2-40B4-BE49-F238E27FC236}">
                <a16:creationId xmlns:a16="http://schemas.microsoft.com/office/drawing/2014/main" id="{F6260E1F-DEF2-0549-A3D2-963C3D94F9C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54774" y="6000749"/>
            <a:ext cx="2223986" cy="715588"/>
          </a:xfrm>
          <a:prstGeom prst="rect">
            <a:avLst/>
          </a:prstGeom>
        </p:spPr>
      </p:pic>
      <p:pic>
        <p:nvPicPr>
          <p:cNvPr id="14" name="Picture 13">
            <a:extLst>
              <a:ext uri="{FF2B5EF4-FFF2-40B4-BE49-F238E27FC236}">
                <a16:creationId xmlns:a16="http://schemas.microsoft.com/office/drawing/2014/main" id="{7D5940C2-F712-E148-84AA-2AC614C8E8EE}"/>
              </a:ext>
            </a:extLst>
          </p:cNvPr>
          <p:cNvPicPr>
            <a:picLocks noChangeAspect="1"/>
          </p:cNvPicPr>
          <p:nvPr userDrawn="1"/>
        </p:nvPicPr>
        <p:blipFill>
          <a:blip r:embed="rId4"/>
          <a:stretch>
            <a:fillRect/>
          </a:stretch>
        </p:blipFill>
        <p:spPr>
          <a:xfrm>
            <a:off x="3784656" y="5917231"/>
            <a:ext cx="1755289" cy="818344"/>
          </a:xfrm>
          <a:prstGeom prst="rect">
            <a:avLst/>
          </a:prstGeom>
        </p:spPr>
      </p:pic>
      <p:sp>
        <p:nvSpPr>
          <p:cNvPr id="12" name="Rectangle 11">
            <a:extLst>
              <a:ext uri="{FF2B5EF4-FFF2-40B4-BE49-F238E27FC236}">
                <a16:creationId xmlns:a16="http://schemas.microsoft.com/office/drawing/2014/main" id="{E3D0EBB1-1A9F-D44E-A510-C33F097C2948}"/>
              </a:ext>
            </a:extLst>
          </p:cNvPr>
          <p:cNvSpPr/>
          <p:nvPr userDrawn="1"/>
        </p:nvSpPr>
        <p:spPr>
          <a:xfrm>
            <a:off x="0" y="-17929"/>
            <a:ext cx="12192000" cy="929148"/>
          </a:xfrm>
          <a:prstGeom prst="rect">
            <a:avLst/>
          </a:prstGeom>
          <a:solidFill>
            <a:srgbClr val="51C2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B2151-AFC6-0C49-AE94-0004B2FF4E64}"/>
              </a:ext>
            </a:extLst>
          </p:cNvPr>
          <p:cNvSpPr>
            <a:spLocks noGrp="1"/>
          </p:cNvSpPr>
          <p:nvPr>
            <p:ph type="title"/>
          </p:nvPr>
        </p:nvSpPr>
        <p:spPr>
          <a:xfrm>
            <a:off x="407353" y="1"/>
            <a:ext cx="5132592" cy="867916"/>
          </a:xfrm>
        </p:spPr>
        <p:txBody>
          <a:bodyPr>
            <a:normAutofit/>
          </a:bodyPr>
          <a:lstStyle>
            <a:lvl1pPr>
              <a:defRPr sz="30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31751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B2151-AFC6-0C49-AE94-0004B2FF4E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F2B740-97CA-924C-908B-8DBBEA1EC0EE}"/>
              </a:ext>
            </a:extLst>
          </p:cNvPr>
          <p:cNvSpPr>
            <a:spLocks noGrp="1"/>
          </p:cNvSpPr>
          <p:nvPr>
            <p:ph type="body" idx="1"/>
          </p:nvPr>
        </p:nvSpPr>
        <p:spPr>
          <a:xfrm>
            <a:off x="839788" y="1681163"/>
            <a:ext cx="5157787" cy="823912"/>
          </a:xfrm>
        </p:spPr>
        <p:txBody>
          <a:bodyPr anchor="b"/>
          <a:lstStyle>
            <a:lvl1pPr marL="0" indent="0">
              <a:buNone/>
              <a:defRPr sz="2400" b="1">
                <a:solidFill>
                  <a:srgbClr val="45BCE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4C1FB6-522F-094F-9D4C-2C6FEC168694}"/>
              </a:ext>
            </a:extLst>
          </p:cNvPr>
          <p:cNvSpPr>
            <a:spLocks noGrp="1"/>
          </p:cNvSpPr>
          <p:nvPr>
            <p:ph sz="half" idx="2"/>
          </p:nvPr>
        </p:nvSpPr>
        <p:spPr>
          <a:xfrm>
            <a:off x="839788" y="2505075"/>
            <a:ext cx="5157787" cy="312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C894FB-5F63-284F-9067-6F14D10632C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5BCE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98866-067D-194F-9FB6-4D1E65CECE56}"/>
              </a:ext>
            </a:extLst>
          </p:cNvPr>
          <p:cNvSpPr>
            <a:spLocks noGrp="1"/>
          </p:cNvSpPr>
          <p:nvPr>
            <p:ph sz="quarter" idx="4"/>
          </p:nvPr>
        </p:nvSpPr>
        <p:spPr>
          <a:xfrm>
            <a:off x="6172200" y="2505075"/>
            <a:ext cx="5183188" cy="312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20D3481-CFDB-C944-8518-297C6F9D289D}"/>
              </a:ext>
            </a:extLst>
          </p:cNvPr>
          <p:cNvSpPr>
            <a:spLocks noGrp="1"/>
          </p:cNvSpPr>
          <p:nvPr>
            <p:ph type="sldNum" sz="quarter" idx="12"/>
          </p:nvPr>
        </p:nvSpPr>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1208167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08E7F-3D81-1142-9124-BB0CCC16B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722AAC-DA17-1540-98CA-7F95BD166EBC}"/>
              </a:ext>
            </a:extLst>
          </p:cNvPr>
          <p:cNvSpPr>
            <a:spLocks noGrp="1"/>
          </p:cNvSpPr>
          <p:nvPr>
            <p:ph type="pic" idx="1"/>
          </p:nvPr>
        </p:nvSpPr>
        <p:spPr>
          <a:xfrm>
            <a:off x="5183188" y="457200"/>
            <a:ext cx="6172200" cy="51905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B065EE-1409-564E-A97A-738390569102}"/>
              </a:ext>
            </a:extLst>
          </p:cNvPr>
          <p:cNvSpPr>
            <a:spLocks noGrp="1"/>
          </p:cNvSpPr>
          <p:nvPr>
            <p:ph type="body" sz="half" idx="2"/>
          </p:nvPr>
        </p:nvSpPr>
        <p:spPr>
          <a:xfrm>
            <a:off x="839788" y="2194559"/>
            <a:ext cx="3932237" cy="34532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C0A1E897-BCDD-444D-B02A-4879854061D2}"/>
              </a:ext>
            </a:extLst>
          </p:cNvPr>
          <p:cNvSpPr>
            <a:spLocks noGrp="1"/>
          </p:cNvSpPr>
          <p:nvPr>
            <p:ph type="sldNum" sz="quarter" idx="12"/>
          </p:nvPr>
        </p:nvSpPr>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2761237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1532-6E3F-CC42-80DC-8985F5660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9A08E-DF98-F145-89A7-225203C27166}"/>
              </a:ext>
            </a:extLst>
          </p:cNvPr>
          <p:cNvSpPr>
            <a:spLocks noGrp="1"/>
          </p:cNvSpPr>
          <p:nvPr>
            <p:ph sz="half" idx="1"/>
          </p:nvPr>
        </p:nvSpPr>
        <p:spPr>
          <a:xfrm>
            <a:off x="838200" y="1825625"/>
            <a:ext cx="5181600" cy="3811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2447B-E4CD-9C4A-AC05-6FACAC26731E}"/>
              </a:ext>
            </a:extLst>
          </p:cNvPr>
          <p:cNvSpPr>
            <a:spLocks noGrp="1"/>
          </p:cNvSpPr>
          <p:nvPr>
            <p:ph sz="half" idx="2"/>
          </p:nvPr>
        </p:nvSpPr>
        <p:spPr>
          <a:xfrm>
            <a:off x="6172200" y="1825625"/>
            <a:ext cx="5181600" cy="3811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E7744A3-442C-3445-924C-FD18D288249F}"/>
              </a:ext>
            </a:extLst>
          </p:cNvPr>
          <p:cNvSpPr>
            <a:spLocks noGrp="1"/>
          </p:cNvSpPr>
          <p:nvPr>
            <p:ph type="sldNum" sz="quarter" idx="12"/>
          </p:nvPr>
        </p:nvSpPr>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1396799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84CF-0665-D242-B01D-8AFF40E3695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136D266-1401-9E45-8116-6FE60361C11B}"/>
              </a:ext>
            </a:extLst>
          </p:cNvPr>
          <p:cNvSpPr>
            <a:spLocks noGrp="1"/>
          </p:cNvSpPr>
          <p:nvPr>
            <p:ph type="sldNum" sz="quarter" idx="12"/>
          </p:nvPr>
        </p:nvSpPr>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2874863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F5D6-8732-6047-BD6B-499ECB653EE6}"/>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CB0DE96A-B284-4942-AB28-A419D0FBCFB7}"/>
              </a:ext>
            </a:extLst>
          </p:cNvPr>
          <p:cNvSpPr>
            <a:spLocks noGrp="1"/>
          </p:cNvSpPr>
          <p:nvPr>
            <p:ph idx="1"/>
          </p:nvPr>
        </p:nvSpPr>
        <p:spPr>
          <a:xfrm>
            <a:off x="5183188" y="2194559"/>
            <a:ext cx="6172200" cy="34111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AECBCEC-CCE3-8A41-A581-86C477E2249A}"/>
              </a:ext>
            </a:extLst>
          </p:cNvPr>
          <p:cNvSpPr>
            <a:spLocks noGrp="1"/>
          </p:cNvSpPr>
          <p:nvPr>
            <p:ph type="body" sz="half" idx="2"/>
          </p:nvPr>
        </p:nvSpPr>
        <p:spPr>
          <a:xfrm>
            <a:off x="839788" y="2194560"/>
            <a:ext cx="3932237" cy="34111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A5D15D6D-15B4-7743-A7F8-594ADA3C5AFC}"/>
              </a:ext>
            </a:extLst>
          </p:cNvPr>
          <p:cNvSpPr>
            <a:spLocks noGrp="1"/>
          </p:cNvSpPr>
          <p:nvPr>
            <p:ph type="sldNum" sz="quarter" idx="12"/>
          </p:nvPr>
        </p:nvSpPr>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428025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101E7-4F39-8F4C-8EE8-B9EE90A96580}"/>
              </a:ext>
            </a:extLst>
          </p:cNvPr>
          <p:cNvSpPr>
            <a:spLocks noGrp="1"/>
          </p:cNvSpPr>
          <p:nvPr>
            <p:ph type="sldNum" sz="quarter" idx="12"/>
          </p:nvPr>
        </p:nvSpPr>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38581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2741D8-C834-6246-A1CF-9CC5F82635B0}"/>
              </a:ext>
            </a:extLst>
          </p:cNvPr>
          <p:cNvSpPr/>
          <p:nvPr userDrawn="1"/>
        </p:nvSpPr>
        <p:spPr>
          <a:xfrm>
            <a:off x="0" y="6577574"/>
            <a:ext cx="12192000" cy="287802"/>
          </a:xfrm>
          <a:prstGeom prst="rect">
            <a:avLst/>
          </a:prstGeom>
          <a:solidFill>
            <a:srgbClr val="21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A4A7B9-F9F1-4246-84EC-42B0002DEC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C612C-F700-C246-955A-9CACD774591E}"/>
              </a:ext>
            </a:extLst>
          </p:cNvPr>
          <p:cNvSpPr>
            <a:spLocks noGrp="1"/>
          </p:cNvSpPr>
          <p:nvPr>
            <p:ph idx="1"/>
          </p:nvPr>
        </p:nvSpPr>
        <p:spPr/>
        <p:txBody>
          <a:bodyPr/>
          <a:lstStyle>
            <a:lvl2pPr marL="685800" indent="-228600">
              <a:buFont typeface="System Font Regular"/>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466A96-6A1F-DF42-881F-AF25B2A6A64B}"/>
              </a:ext>
            </a:extLst>
          </p:cNvPr>
          <p:cNvSpPr>
            <a:spLocks noGrp="1"/>
          </p:cNvSpPr>
          <p:nvPr>
            <p:ph type="sldNum" sz="quarter" idx="12"/>
          </p:nvPr>
        </p:nvSpPr>
        <p:spPr>
          <a:xfrm>
            <a:off x="11353800" y="6223002"/>
            <a:ext cx="467061" cy="365125"/>
          </a:xfrm>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11957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0A9F-5CEB-934C-BD87-09AE133A0A1C}"/>
              </a:ext>
            </a:extLst>
          </p:cNvPr>
          <p:cNvSpPr>
            <a:spLocks noGrp="1"/>
          </p:cNvSpPr>
          <p:nvPr>
            <p:ph type="title"/>
          </p:nvPr>
        </p:nvSpPr>
        <p:spPr>
          <a:xfrm>
            <a:off x="831850" y="1247159"/>
            <a:ext cx="10515600" cy="2852737"/>
          </a:xfrm>
        </p:spPr>
        <p:txBody>
          <a:bodyPr anchor="b"/>
          <a:lstStyle>
            <a:lvl1pPr>
              <a:defRPr sz="6000">
                <a:solidFill>
                  <a:srgbClr val="0033A0"/>
                </a:solidFill>
              </a:defRPr>
            </a:lvl1pPr>
          </a:lstStyle>
          <a:p>
            <a:r>
              <a:rPr lang="en-US"/>
              <a:t>Click to edit Master title style</a:t>
            </a:r>
          </a:p>
        </p:txBody>
      </p:sp>
      <p:sp>
        <p:nvSpPr>
          <p:cNvPr id="3" name="Text Placeholder 2">
            <a:extLst>
              <a:ext uri="{FF2B5EF4-FFF2-40B4-BE49-F238E27FC236}">
                <a16:creationId xmlns:a16="http://schemas.microsoft.com/office/drawing/2014/main" id="{8FDE1352-B541-7F43-A081-4196C51A39F1}"/>
              </a:ext>
            </a:extLst>
          </p:cNvPr>
          <p:cNvSpPr>
            <a:spLocks noGrp="1"/>
          </p:cNvSpPr>
          <p:nvPr>
            <p:ph type="body" idx="1"/>
          </p:nvPr>
        </p:nvSpPr>
        <p:spPr>
          <a:xfrm>
            <a:off x="831850" y="4126884"/>
            <a:ext cx="10515600" cy="1500187"/>
          </a:xfrm>
        </p:spPr>
        <p:txBody>
          <a:bodyPr/>
          <a:lstStyle>
            <a:lvl1pPr marL="0" indent="0">
              <a:buNone/>
              <a:defRPr sz="2400">
                <a:solidFill>
                  <a:srgbClr val="45BCE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7CF7A3D-27C2-4E4C-B316-2D1A580E7CF7}"/>
              </a:ext>
            </a:extLst>
          </p:cNvPr>
          <p:cNvSpPr>
            <a:spLocks noGrp="1"/>
          </p:cNvSpPr>
          <p:nvPr>
            <p:ph type="sldNum" sz="quarter" idx="12"/>
          </p:nvPr>
        </p:nvSpPr>
        <p:spPr/>
        <p:txBody>
          <a:bodyPr/>
          <a:lstStyle/>
          <a:p>
            <a:fld id="{235FA5A1-AEEC-774B-8615-1EFD0D7DC9BB}" type="slidenum">
              <a:rPr lang="en-US" smtClean="0"/>
              <a:t>‹#›</a:t>
            </a:fld>
            <a:endParaRPr lang="en-US"/>
          </a:p>
        </p:txBody>
      </p:sp>
      <p:grpSp>
        <p:nvGrpSpPr>
          <p:cNvPr id="5" name="Group 4">
            <a:extLst>
              <a:ext uri="{FF2B5EF4-FFF2-40B4-BE49-F238E27FC236}">
                <a16:creationId xmlns:a16="http://schemas.microsoft.com/office/drawing/2014/main" id="{1D9A1C4E-9594-0A42-AD41-4CCE5B31BD05}"/>
              </a:ext>
            </a:extLst>
          </p:cNvPr>
          <p:cNvGrpSpPr/>
          <p:nvPr userDrawn="1"/>
        </p:nvGrpSpPr>
        <p:grpSpPr>
          <a:xfrm>
            <a:off x="3222872" y="5946727"/>
            <a:ext cx="5775064" cy="818344"/>
            <a:chOff x="3008556" y="5946727"/>
            <a:chExt cx="5775064" cy="818344"/>
          </a:xfrm>
        </p:grpSpPr>
        <p:pic>
          <p:nvPicPr>
            <p:cNvPr id="7" name="Picture 6">
              <a:extLst>
                <a:ext uri="{FF2B5EF4-FFF2-40B4-BE49-F238E27FC236}">
                  <a16:creationId xmlns:a16="http://schemas.microsoft.com/office/drawing/2014/main" id="{E11D5D25-1D2B-B244-A895-121AA803F8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8556" y="6041653"/>
              <a:ext cx="2155115" cy="693428"/>
            </a:xfrm>
            <a:prstGeom prst="rect">
              <a:avLst/>
            </a:prstGeom>
          </p:spPr>
        </p:pic>
        <p:pic>
          <p:nvPicPr>
            <p:cNvPr id="8" name="Picture 7">
              <a:extLst>
                <a:ext uri="{FF2B5EF4-FFF2-40B4-BE49-F238E27FC236}">
                  <a16:creationId xmlns:a16="http://schemas.microsoft.com/office/drawing/2014/main" id="{01F57EE0-A9FF-0B4B-822F-B99BF3F3BD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28331" y="5946727"/>
              <a:ext cx="1755289" cy="818344"/>
            </a:xfrm>
            <a:prstGeom prst="rect">
              <a:avLst/>
            </a:prstGeom>
          </p:spPr>
        </p:pic>
      </p:grpSp>
    </p:spTree>
    <p:extLst>
      <p:ext uri="{BB962C8B-B14F-4D97-AF65-F5344CB8AC3E}">
        <p14:creationId xmlns:p14="http://schemas.microsoft.com/office/powerpoint/2010/main" val="370667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CF9C6FD-EB9D-8448-AD4B-FDA645AA68AA}"/>
              </a:ext>
            </a:extLst>
          </p:cNvPr>
          <p:cNvSpPr>
            <a:spLocks noGrp="1"/>
          </p:cNvSpPr>
          <p:nvPr>
            <p:ph type="pic" sz="quarter" idx="13"/>
          </p:nvPr>
        </p:nvSpPr>
        <p:spPr>
          <a:xfrm>
            <a:off x="5725728" y="0"/>
            <a:ext cx="6466272" cy="6858000"/>
          </a:xfrm>
        </p:spPr>
        <p:txBody>
          <a:bodyPr/>
          <a:lstStyle/>
          <a:p>
            <a:endParaRPr lang="en-US" dirty="0"/>
          </a:p>
        </p:txBody>
      </p:sp>
      <p:pic>
        <p:nvPicPr>
          <p:cNvPr id="8" name="Picture 7">
            <a:extLst>
              <a:ext uri="{FF2B5EF4-FFF2-40B4-BE49-F238E27FC236}">
                <a16:creationId xmlns:a16="http://schemas.microsoft.com/office/drawing/2014/main" id="{5275E6FA-BA84-204C-9F56-2B980B0B46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7353" y="523486"/>
            <a:ext cx="3520178" cy="1126466"/>
          </a:xfrm>
          <a:prstGeom prst="rect">
            <a:avLst/>
          </a:prstGeom>
        </p:spPr>
      </p:pic>
      <p:sp>
        <p:nvSpPr>
          <p:cNvPr id="3" name="Text Placeholder 2">
            <a:extLst>
              <a:ext uri="{FF2B5EF4-FFF2-40B4-BE49-F238E27FC236}">
                <a16:creationId xmlns:a16="http://schemas.microsoft.com/office/drawing/2014/main" id="{F4F2B740-97CA-924C-908B-8DBBEA1EC0EE}"/>
              </a:ext>
            </a:extLst>
          </p:cNvPr>
          <p:cNvSpPr>
            <a:spLocks noGrp="1"/>
          </p:cNvSpPr>
          <p:nvPr>
            <p:ph type="body" idx="1"/>
          </p:nvPr>
        </p:nvSpPr>
        <p:spPr>
          <a:xfrm>
            <a:off x="407353" y="1681163"/>
            <a:ext cx="5449750" cy="1126466"/>
          </a:xfrm>
        </p:spPr>
        <p:txBody>
          <a:bodyPr anchor="t">
            <a:normAutofit/>
          </a:bodyPr>
          <a:lstStyle>
            <a:lvl1pPr marL="0" indent="0">
              <a:buNone/>
              <a:defRPr sz="3000" b="1">
                <a:solidFill>
                  <a:srgbClr val="45BCE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E4C1FB6-522F-094F-9D4C-2C6FEC168694}"/>
              </a:ext>
            </a:extLst>
          </p:cNvPr>
          <p:cNvSpPr>
            <a:spLocks noGrp="1"/>
          </p:cNvSpPr>
          <p:nvPr>
            <p:ph sz="half" idx="2"/>
          </p:nvPr>
        </p:nvSpPr>
        <p:spPr>
          <a:xfrm>
            <a:off x="407353" y="2807629"/>
            <a:ext cx="5157787" cy="2818620"/>
          </a:xfrm>
        </p:spPr>
        <p:txBody>
          <a:bodyPr/>
          <a:lstStyle>
            <a:lvl1pPr marL="0" indent="0">
              <a:buFont typeface="Arial" panose="020B0604020202020204" pitchFamily="34" charset="0"/>
              <a:buNone/>
              <a:defRPr sz="2200" b="1">
                <a:solidFill>
                  <a:srgbClr val="213F98"/>
                </a:solidFill>
              </a:defRPr>
            </a:lvl1pPr>
            <a:lvl2pPr marL="401638" indent="-255588">
              <a:buFont typeface="Arial" panose="020B0604020202020204" pitchFamily="34" charset="0"/>
              <a:buChar char="•"/>
              <a:tabLst/>
              <a:defRPr sz="2000"/>
            </a:lvl2pPr>
            <a:lvl3pPr marL="804863" indent="-219075">
              <a:buFont typeface="System Font Regular"/>
              <a:buChar char="–"/>
              <a:tabLst/>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9" name="Slide Number Placeholder 8">
            <a:extLst>
              <a:ext uri="{FF2B5EF4-FFF2-40B4-BE49-F238E27FC236}">
                <a16:creationId xmlns:a16="http://schemas.microsoft.com/office/drawing/2014/main" id="{E20D3481-CFDB-C944-8518-297C6F9D289D}"/>
              </a:ext>
            </a:extLst>
          </p:cNvPr>
          <p:cNvSpPr>
            <a:spLocks noGrp="1"/>
          </p:cNvSpPr>
          <p:nvPr>
            <p:ph type="sldNum" sz="quarter" idx="12"/>
          </p:nvPr>
        </p:nvSpPr>
        <p:spPr/>
        <p:txBody>
          <a:bodyPr/>
          <a:lstStyle/>
          <a:p>
            <a:fld id="{235FA5A1-AEEC-774B-8615-1EFD0D7DC9BB}" type="slidenum">
              <a:rPr lang="en-US" smtClean="0"/>
              <a:t>‹#›</a:t>
            </a:fld>
            <a:endParaRPr lang="en-US"/>
          </a:p>
        </p:txBody>
      </p:sp>
      <p:pic>
        <p:nvPicPr>
          <p:cNvPr id="13" name="Picture 12">
            <a:extLst>
              <a:ext uri="{FF2B5EF4-FFF2-40B4-BE49-F238E27FC236}">
                <a16:creationId xmlns:a16="http://schemas.microsoft.com/office/drawing/2014/main" id="{F6260E1F-DEF2-0549-A3D2-963C3D94F9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4774" y="6000749"/>
            <a:ext cx="2223986" cy="715588"/>
          </a:xfrm>
          <a:prstGeom prst="rect">
            <a:avLst/>
          </a:prstGeom>
        </p:spPr>
      </p:pic>
      <p:pic>
        <p:nvPicPr>
          <p:cNvPr id="14" name="Picture 13">
            <a:extLst>
              <a:ext uri="{FF2B5EF4-FFF2-40B4-BE49-F238E27FC236}">
                <a16:creationId xmlns:a16="http://schemas.microsoft.com/office/drawing/2014/main" id="{7D5940C2-F712-E148-84AA-2AC614C8E8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84656" y="5917231"/>
            <a:ext cx="1755289" cy="818344"/>
          </a:xfrm>
          <a:prstGeom prst="rect">
            <a:avLst/>
          </a:prstGeom>
        </p:spPr>
      </p:pic>
      <p:sp>
        <p:nvSpPr>
          <p:cNvPr id="2" name="Title 1">
            <a:extLst>
              <a:ext uri="{FF2B5EF4-FFF2-40B4-BE49-F238E27FC236}">
                <a16:creationId xmlns:a16="http://schemas.microsoft.com/office/drawing/2014/main" id="{416B2151-AFC6-0C49-AE94-0004B2FF4E64}"/>
              </a:ext>
            </a:extLst>
          </p:cNvPr>
          <p:cNvSpPr>
            <a:spLocks noGrp="1"/>
          </p:cNvSpPr>
          <p:nvPr>
            <p:ph type="title"/>
          </p:nvPr>
        </p:nvSpPr>
        <p:spPr>
          <a:xfrm>
            <a:off x="407354" y="523486"/>
            <a:ext cx="3520178" cy="708265"/>
          </a:xfrm>
        </p:spPr>
        <p:txBody>
          <a:bodyPr>
            <a:noAutofit/>
          </a:bodyPr>
          <a:lstStyle>
            <a:lvl1pPr algn="ctr">
              <a:defRPr sz="32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3808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9D5517-083D-5C4B-A177-7ACC197779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6386" y="498061"/>
            <a:ext cx="3511144" cy="1012796"/>
          </a:xfrm>
          <a:prstGeom prst="rect">
            <a:avLst/>
          </a:prstGeom>
        </p:spPr>
      </p:pic>
      <p:sp>
        <p:nvSpPr>
          <p:cNvPr id="10" name="Picture Placeholder 9">
            <a:extLst>
              <a:ext uri="{FF2B5EF4-FFF2-40B4-BE49-F238E27FC236}">
                <a16:creationId xmlns:a16="http://schemas.microsoft.com/office/drawing/2014/main" id="{BCF9C6FD-EB9D-8448-AD4B-FDA645AA68AA}"/>
              </a:ext>
            </a:extLst>
          </p:cNvPr>
          <p:cNvSpPr>
            <a:spLocks noGrp="1"/>
          </p:cNvSpPr>
          <p:nvPr>
            <p:ph type="pic" sz="quarter" idx="13"/>
          </p:nvPr>
        </p:nvSpPr>
        <p:spPr>
          <a:xfrm>
            <a:off x="5725728" y="0"/>
            <a:ext cx="6466272" cy="6858000"/>
          </a:xfrm>
        </p:spPr>
        <p:txBody>
          <a:bodyPr/>
          <a:lstStyle/>
          <a:p>
            <a:endParaRPr lang="en-US" dirty="0"/>
          </a:p>
        </p:txBody>
      </p:sp>
      <p:sp>
        <p:nvSpPr>
          <p:cNvPr id="3" name="Text Placeholder 2">
            <a:extLst>
              <a:ext uri="{FF2B5EF4-FFF2-40B4-BE49-F238E27FC236}">
                <a16:creationId xmlns:a16="http://schemas.microsoft.com/office/drawing/2014/main" id="{F4F2B740-97CA-924C-908B-8DBBEA1EC0EE}"/>
              </a:ext>
            </a:extLst>
          </p:cNvPr>
          <p:cNvSpPr>
            <a:spLocks noGrp="1"/>
          </p:cNvSpPr>
          <p:nvPr>
            <p:ph type="body" idx="1"/>
          </p:nvPr>
        </p:nvSpPr>
        <p:spPr>
          <a:xfrm>
            <a:off x="407353" y="1681163"/>
            <a:ext cx="5449750" cy="1126466"/>
          </a:xfrm>
        </p:spPr>
        <p:txBody>
          <a:bodyPr anchor="t">
            <a:normAutofit/>
          </a:bodyPr>
          <a:lstStyle>
            <a:lvl1pPr marL="0" indent="0">
              <a:buNone/>
              <a:defRPr sz="3000" b="1">
                <a:solidFill>
                  <a:srgbClr val="213F98"/>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E4C1FB6-522F-094F-9D4C-2C6FEC168694}"/>
              </a:ext>
            </a:extLst>
          </p:cNvPr>
          <p:cNvSpPr>
            <a:spLocks noGrp="1"/>
          </p:cNvSpPr>
          <p:nvPr>
            <p:ph sz="half" idx="2"/>
          </p:nvPr>
        </p:nvSpPr>
        <p:spPr>
          <a:xfrm>
            <a:off x="407353" y="2807629"/>
            <a:ext cx="5157787" cy="2818620"/>
          </a:xfrm>
        </p:spPr>
        <p:txBody>
          <a:bodyPr/>
          <a:lstStyle>
            <a:lvl1pPr marL="0" indent="0">
              <a:buFont typeface="Arial" panose="020B0604020202020204" pitchFamily="34" charset="0"/>
              <a:buNone/>
              <a:defRPr sz="2200" b="1">
                <a:solidFill>
                  <a:srgbClr val="51C2EB"/>
                </a:solidFill>
              </a:defRPr>
            </a:lvl1pPr>
            <a:lvl2pPr marL="401638" indent="-255588">
              <a:buFont typeface="Arial" panose="020B0604020202020204" pitchFamily="34" charset="0"/>
              <a:buChar char="•"/>
              <a:tabLst/>
              <a:defRPr sz="2000"/>
            </a:lvl2pPr>
            <a:lvl3pPr marL="804863" indent="-219075">
              <a:buFont typeface="System Font Regular"/>
              <a:buChar char="–"/>
              <a:tabLst/>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9" name="Slide Number Placeholder 8">
            <a:extLst>
              <a:ext uri="{FF2B5EF4-FFF2-40B4-BE49-F238E27FC236}">
                <a16:creationId xmlns:a16="http://schemas.microsoft.com/office/drawing/2014/main" id="{E20D3481-CFDB-C944-8518-297C6F9D289D}"/>
              </a:ext>
            </a:extLst>
          </p:cNvPr>
          <p:cNvSpPr>
            <a:spLocks noGrp="1"/>
          </p:cNvSpPr>
          <p:nvPr>
            <p:ph type="sldNum" sz="quarter" idx="12"/>
          </p:nvPr>
        </p:nvSpPr>
        <p:spPr/>
        <p:txBody>
          <a:bodyPr/>
          <a:lstStyle/>
          <a:p>
            <a:fld id="{235FA5A1-AEEC-774B-8615-1EFD0D7DC9BB}" type="slidenum">
              <a:rPr lang="en-US" smtClean="0"/>
              <a:t>‹#›</a:t>
            </a:fld>
            <a:endParaRPr lang="en-US"/>
          </a:p>
        </p:txBody>
      </p:sp>
      <p:pic>
        <p:nvPicPr>
          <p:cNvPr id="13" name="Picture 12">
            <a:extLst>
              <a:ext uri="{FF2B5EF4-FFF2-40B4-BE49-F238E27FC236}">
                <a16:creationId xmlns:a16="http://schemas.microsoft.com/office/drawing/2014/main" id="{F6260E1F-DEF2-0549-A3D2-963C3D94F9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4774" y="6000749"/>
            <a:ext cx="2223986" cy="715588"/>
          </a:xfrm>
          <a:prstGeom prst="rect">
            <a:avLst/>
          </a:prstGeom>
        </p:spPr>
      </p:pic>
      <p:pic>
        <p:nvPicPr>
          <p:cNvPr id="14" name="Picture 13">
            <a:extLst>
              <a:ext uri="{FF2B5EF4-FFF2-40B4-BE49-F238E27FC236}">
                <a16:creationId xmlns:a16="http://schemas.microsoft.com/office/drawing/2014/main" id="{7D5940C2-F712-E148-84AA-2AC614C8E8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84656" y="5917231"/>
            <a:ext cx="1755289" cy="818344"/>
          </a:xfrm>
          <a:prstGeom prst="rect">
            <a:avLst/>
          </a:prstGeom>
        </p:spPr>
      </p:pic>
      <p:sp>
        <p:nvSpPr>
          <p:cNvPr id="2" name="Title 1">
            <a:extLst>
              <a:ext uri="{FF2B5EF4-FFF2-40B4-BE49-F238E27FC236}">
                <a16:creationId xmlns:a16="http://schemas.microsoft.com/office/drawing/2014/main" id="{416B2151-AFC6-0C49-AE94-0004B2FF4E64}"/>
              </a:ext>
            </a:extLst>
          </p:cNvPr>
          <p:cNvSpPr>
            <a:spLocks noGrp="1"/>
          </p:cNvSpPr>
          <p:nvPr>
            <p:ph type="title"/>
          </p:nvPr>
        </p:nvSpPr>
        <p:spPr>
          <a:xfrm>
            <a:off x="407354" y="523486"/>
            <a:ext cx="3520178" cy="708265"/>
          </a:xfrm>
        </p:spPr>
        <p:txBody>
          <a:bodyPr>
            <a:noAutofit/>
          </a:bodyPr>
          <a:lstStyle>
            <a:lvl1pPr algn="ctr">
              <a:defRPr sz="32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14537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CF9C6FD-EB9D-8448-AD4B-FDA645AA68AA}"/>
              </a:ext>
            </a:extLst>
          </p:cNvPr>
          <p:cNvSpPr>
            <a:spLocks noGrp="1"/>
          </p:cNvSpPr>
          <p:nvPr>
            <p:ph type="pic" sz="quarter" idx="13"/>
          </p:nvPr>
        </p:nvSpPr>
        <p:spPr>
          <a:xfrm>
            <a:off x="6096000" y="911219"/>
            <a:ext cx="6096000" cy="5946780"/>
          </a:xfrm>
        </p:spPr>
        <p:txBody>
          <a:bodyPr/>
          <a:lstStyle/>
          <a:p>
            <a:endParaRPr lang="en-US" dirty="0"/>
          </a:p>
        </p:txBody>
      </p:sp>
      <p:sp>
        <p:nvSpPr>
          <p:cNvPr id="3" name="Text Placeholder 2">
            <a:extLst>
              <a:ext uri="{FF2B5EF4-FFF2-40B4-BE49-F238E27FC236}">
                <a16:creationId xmlns:a16="http://schemas.microsoft.com/office/drawing/2014/main" id="{F4F2B740-97CA-924C-908B-8DBBEA1EC0EE}"/>
              </a:ext>
            </a:extLst>
          </p:cNvPr>
          <p:cNvSpPr>
            <a:spLocks noGrp="1"/>
          </p:cNvSpPr>
          <p:nvPr>
            <p:ph type="body" idx="1"/>
          </p:nvPr>
        </p:nvSpPr>
        <p:spPr>
          <a:xfrm>
            <a:off x="407353" y="1294305"/>
            <a:ext cx="5318375" cy="966981"/>
          </a:xfrm>
        </p:spPr>
        <p:txBody>
          <a:bodyPr anchor="t">
            <a:normAutofit/>
          </a:bodyPr>
          <a:lstStyle>
            <a:lvl1pPr marL="0" indent="0">
              <a:buNone/>
              <a:defRPr sz="3000" b="1">
                <a:solidFill>
                  <a:srgbClr val="45BCE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E4C1FB6-522F-094F-9D4C-2C6FEC168694}"/>
              </a:ext>
            </a:extLst>
          </p:cNvPr>
          <p:cNvSpPr>
            <a:spLocks noGrp="1"/>
          </p:cNvSpPr>
          <p:nvPr>
            <p:ph sz="half" idx="2"/>
          </p:nvPr>
        </p:nvSpPr>
        <p:spPr>
          <a:xfrm>
            <a:off x="407353" y="2458995"/>
            <a:ext cx="5157787" cy="3167254"/>
          </a:xfrm>
        </p:spPr>
        <p:txBody>
          <a:bodyPr/>
          <a:lstStyle>
            <a:lvl1pPr marL="0" indent="0">
              <a:buFont typeface="Arial" panose="020B0604020202020204" pitchFamily="34" charset="0"/>
              <a:buNone/>
              <a:defRPr sz="2200" b="1">
                <a:solidFill>
                  <a:srgbClr val="213F98"/>
                </a:solidFill>
              </a:defRPr>
            </a:lvl1pPr>
            <a:lvl2pPr marL="401638" indent="-255588">
              <a:buFont typeface="Arial" panose="020B0604020202020204" pitchFamily="34" charset="0"/>
              <a:buChar char="•"/>
              <a:tabLst/>
              <a:defRPr sz="2000"/>
            </a:lvl2pPr>
            <a:lvl3pPr marL="804863" indent="-219075">
              <a:buFont typeface="System Font Regular"/>
              <a:buChar char="–"/>
              <a:tabLst/>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9" name="Slide Number Placeholder 8">
            <a:extLst>
              <a:ext uri="{FF2B5EF4-FFF2-40B4-BE49-F238E27FC236}">
                <a16:creationId xmlns:a16="http://schemas.microsoft.com/office/drawing/2014/main" id="{E20D3481-CFDB-C944-8518-297C6F9D289D}"/>
              </a:ext>
            </a:extLst>
          </p:cNvPr>
          <p:cNvSpPr>
            <a:spLocks noGrp="1"/>
          </p:cNvSpPr>
          <p:nvPr>
            <p:ph type="sldNum" sz="quarter" idx="12"/>
          </p:nvPr>
        </p:nvSpPr>
        <p:spPr/>
        <p:txBody>
          <a:bodyPr/>
          <a:lstStyle/>
          <a:p>
            <a:fld id="{235FA5A1-AEEC-774B-8615-1EFD0D7DC9BB}" type="slidenum">
              <a:rPr lang="en-US" smtClean="0"/>
              <a:t>‹#›</a:t>
            </a:fld>
            <a:endParaRPr lang="en-US"/>
          </a:p>
        </p:txBody>
      </p:sp>
      <p:pic>
        <p:nvPicPr>
          <p:cNvPr id="13" name="Picture 12">
            <a:extLst>
              <a:ext uri="{FF2B5EF4-FFF2-40B4-BE49-F238E27FC236}">
                <a16:creationId xmlns:a16="http://schemas.microsoft.com/office/drawing/2014/main" id="{F6260E1F-DEF2-0549-A3D2-963C3D94F9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4774" y="6000749"/>
            <a:ext cx="2223986" cy="715588"/>
          </a:xfrm>
          <a:prstGeom prst="rect">
            <a:avLst/>
          </a:prstGeom>
        </p:spPr>
      </p:pic>
      <p:pic>
        <p:nvPicPr>
          <p:cNvPr id="14" name="Picture 13">
            <a:extLst>
              <a:ext uri="{FF2B5EF4-FFF2-40B4-BE49-F238E27FC236}">
                <a16:creationId xmlns:a16="http://schemas.microsoft.com/office/drawing/2014/main" id="{7D5940C2-F712-E148-84AA-2AC614C8E8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84656" y="5917231"/>
            <a:ext cx="1755289" cy="818344"/>
          </a:xfrm>
          <a:prstGeom prst="rect">
            <a:avLst/>
          </a:prstGeom>
        </p:spPr>
      </p:pic>
      <p:pic>
        <p:nvPicPr>
          <p:cNvPr id="11" name="Picture 10">
            <a:extLst>
              <a:ext uri="{FF2B5EF4-FFF2-40B4-BE49-F238E27FC236}">
                <a16:creationId xmlns:a16="http://schemas.microsoft.com/office/drawing/2014/main" id="{45BD9605-04AF-524F-B1AC-B015FC4D6A4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179580"/>
            <a:ext cx="3520178" cy="1126466"/>
          </a:xfrm>
          <a:prstGeom prst="rect">
            <a:avLst/>
          </a:prstGeom>
        </p:spPr>
      </p:pic>
      <p:sp>
        <p:nvSpPr>
          <p:cNvPr id="12" name="Rectangle 11">
            <a:extLst>
              <a:ext uri="{FF2B5EF4-FFF2-40B4-BE49-F238E27FC236}">
                <a16:creationId xmlns:a16="http://schemas.microsoft.com/office/drawing/2014/main" id="{E3D0EBB1-1A9F-D44E-A510-C33F097C2948}"/>
              </a:ext>
            </a:extLst>
          </p:cNvPr>
          <p:cNvSpPr/>
          <p:nvPr userDrawn="1"/>
        </p:nvSpPr>
        <p:spPr>
          <a:xfrm>
            <a:off x="0" y="-17929"/>
            <a:ext cx="12192000" cy="929148"/>
          </a:xfrm>
          <a:prstGeom prst="rect">
            <a:avLst/>
          </a:prstGeom>
          <a:solidFill>
            <a:srgbClr val="21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B2151-AFC6-0C49-AE94-0004B2FF4E64}"/>
              </a:ext>
            </a:extLst>
          </p:cNvPr>
          <p:cNvSpPr>
            <a:spLocks noGrp="1"/>
          </p:cNvSpPr>
          <p:nvPr>
            <p:ph type="title"/>
          </p:nvPr>
        </p:nvSpPr>
        <p:spPr>
          <a:xfrm>
            <a:off x="407353" y="1"/>
            <a:ext cx="5132592" cy="867916"/>
          </a:xfrm>
        </p:spPr>
        <p:txBody>
          <a:bodyPr>
            <a:normAutofit/>
          </a:bodyPr>
          <a:lstStyle>
            <a:lvl1pPr>
              <a:defRPr sz="30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62946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CD5415-E47E-8A4E-A559-954ABC3509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35" y="147545"/>
            <a:ext cx="3511144" cy="1012796"/>
          </a:xfrm>
          <a:prstGeom prst="rect">
            <a:avLst/>
          </a:prstGeom>
        </p:spPr>
      </p:pic>
      <p:sp>
        <p:nvSpPr>
          <p:cNvPr id="10" name="Picture Placeholder 9">
            <a:extLst>
              <a:ext uri="{FF2B5EF4-FFF2-40B4-BE49-F238E27FC236}">
                <a16:creationId xmlns:a16="http://schemas.microsoft.com/office/drawing/2014/main" id="{BCF9C6FD-EB9D-8448-AD4B-FDA645AA68AA}"/>
              </a:ext>
            </a:extLst>
          </p:cNvPr>
          <p:cNvSpPr>
            <a:spLocks noGrp="1"/>
          </p:cNvSpPr>
          <p:nvPr>
            <p:ph type="pic" sz="quarter" idx="13"/>
          </p:nvPr>
        </p:nvSpPr>
        <p:spPr>
          <a:xfrm>
            <a:off x="6096000" y="911219"/>
            <a:ext cx="6096000" cy="5946780"/>
          </a:xfrm>
        </p:spPr>
        <p:txBody>
          <a:bodyPr/>
          <a:lstStyle/>
          <a:p>
            <a:endParaRPr lang="en-US" dirty="0"/>
          </a:p>
        </p:txBody>
      </p:sp>
      <p:sp>
        <p:nvSpPr>
          <p:cNvPr id="3" name="Text Placeholder 2">
            <a:extLst>
              <a:ext uri="{FF2B5EF4-FFF2-40B4-BE49-F238E27FC236}">
                <a16:creationId xmlns:a16="http://schemas.microsoft.com/office/drawing/2014/main" id="{F4F2B740-97CA-924C-908B-8DBBEA1EC0EE}"/>
              </a:ext>
            </a:extLst>
          </p:cNvPr>
          <p:cNvSpPr>
            <a:spLocks noGrp="1"/>
          </p:cNvSpPr>
          <p:nvPr>
            <p:ph type="body" idx="1"/>
          </p:nvPr>
        </p:nvSpPr>
        <p:spPr>
          <a:xfrm>
            <a:off x="407353" y="1265936"/>
            <a:ext cx="5688647" cy="1012796"/>
          </a:xfrm>
        </p:spPr>
        <p:txBody>
          <a:bodyPr anchor="t">
            <a:normAutofit/>
          </a:bodyPr>
          <a:lstStyle>
            <a:lvl1pPr marL="0" indent="0" algn="l">
              <a:buNone/>
              <a:defRPr sz="3000" b="1">
                <a:solidFill>
                  <a:srgbClr val="213F98"/>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E4C1FB6-522F-094F-9D4C-2C6FEC168694}"/>
              </a:ext>
            </a:extLst>
          </p:cNvPr>
          <p:cNvSpPr>
            <a:spLocks noGrp="1"/>
          </p:cNvSpPr>
          <p:nvPr>
            <p:ph sz="half" idx="2"/>
          </p:nvPr>
        </p:nvSpPr>
        <p:spPr>
          <a:xfrm>
            <a:off x="407353" y="2434280"/>
            <a:ext cx="5688647" cy="3204325"/>
          </a:xfrm>
        </p:spPr>
        <p:txBody>
          <a:bodyPr/>
          <a:lstStyle>
            <a:lvl1pPr marL="0" indent="0">
              <a:buFont typeface="Arial" panose="020B0604020202020204" pitchFamily="34" charset="0"/>
              <a:buNone/>
              <a:defRPr sz="2200" b="1">
                <a:solidFill>
                  <a:srgbClr val="51C2EB"/>
                </a:solidFill>
              </a:defRPr>
            </a:lvl1pPr>
            <a:lvl2pPr marL="401638" indent="-255588">
              <a:buFont typeface="Arial" panose="020B0604020202020204" pitchFamily="34" charset="0"/>
              <a:buChar char="•"/>
              <a:tabLst/>
              <a:defRPr sz="2000"/>
            </a:lvl2pPr>
            <a:lvl3pPr marL="804863" indent="-219075">
              <a:buFont typeface="System Font Regular"/>
              <a:buChar char="–"/>
              <a:tabLst/>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p>
        </p:txBody>
      </p:sp>
      <p:sp>
        <p:nvSpPr>
          <p:cNvPr id="9" name="Slide Number Placeholder 8">
            <a:extLst>
              <a:ext uri="{FF2B5EF4-FFF2-40B4-BE49-F238E27FC236}">
                <a16:creationId xmlns:a16="http://schemas.microsoft.com/office/drawing/2014/main" id="{E20D3481-CFDB-C944-8518-297C6F9D289D}"/>
              </a:ext>
            </a:extLst>
          </p:cNvPr>
          <p:cNvSpPr>
            <a:spLocks noGrp="1"/>
          </p:cNvSpPr>
          <p:nvPr>
            <p:ph type="sldNum" sz="quarter" idx="12"/>
          </p:nvPr>
        </p:nvSpPr>
        <p:spPr/>
        <p:txBody>
          <a:bodyPr/>
          <a:lstStyle/>
          <a:p>
            <a:fld id="{235FA5A1-AEEC-774B-8615-1EFD0D7DC9BB}" type="slidenum">
              <a:rPr lang="en-US" smtClean="0"/>
              <a:t>‹#›</a:t>
            </a:fld>
            <a:endParaRPr lang="en-US"/>
          </a:p>
        </p:txBody>
      </p:sp>
      <p:pic>
        <p:nvPicPr>
          <p:cNvPr id="13" name="Picture 12">
            <a:extLst>
              <a:ext uri="{FF2B5EF4-FFF2-40B4-BE49-F238E27FC236}">
                <a16:creationId xmlns:a16="http://schemas.microsoft.com/office/drawing/2014/main" id="{F6260E1F-DEF2-0549-A3D2-963C3D94F9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4774" y="6000749"/>
            <a:ext cx="2223986" cy="715588"/>
          </a:xfrm>
          <a:prstGeom prst="rect">
            <a:avLst/>
          </a:prstGeom>
        </p:spPr>
      </p:pic>
      <p:pic>
        <p:nvPicPr>
          <p:cNvPr id="14" name="Picture 13">
            <a:extLst>
              <a:ext uri="{FF2B5EF4-FFF2-40B4-BE49-F238E27FC236}">
                <a16:creationId xmlns:a16="http://schemas.microsoft.com/office/drawing/2014/main" id="{7D5940C2-F712-E148-84AA-2AC614C8E8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84656" y="5917231"/>
            <a:ext cx="1755289" cy="818344"/>
          </a:xfrm>
          <a:prstGeom prst="rect">
            <a:avLst/>
          </a:prstGeom>
        </p:spPr>
      </p:pic>
      <p:sp>
        <p:nvSpPr>
          <p:cNvPr id="12" name="Rectangle 11">
            <a:extLst>
              <a:ext uri="{FF2B5EF4-FFF2-40B4-BE49-F238E27FC236}">
                <a16:creationId xmlns:a16="http://schemas.microsoft.com/office/drawing/2014/main" id="{E3D0EBB1-1A9F-D44E-A510-C33F097C2948}"/>
              </a:ext>
            </a:extLst>
          </p:cNvPr>
          <p:cNvSpPr/>
          <p:nvPr userDrawn="1"/>
        </p:nvSpPr>
        <p:spPr>
          <a:xfrm>
            <a:off x="0" y="-17929"/>
            <a:ext cx="12192000" cy="929148"/>
          </a:xfrm>
          <a:prstGeom prst="rect">
            <a:avLst/>
          </a:prstGeom>
          <a:solidFill>
            <a:srgbClr val="51C2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B2151-AFC6-0C49-AE94-0004B2FF4E64}"/>
              </a:ext>
            </a:extLst>
          </p:cNvPr>
          <p:cNvSpPr>
            <a:spLocks noGrp="1"/>
          </p:cNvSpPr>
          <p:nvPr>
            <p:ph type="title"/>
          </p:nvPr>
        </p:nvSpPr>
        <p:spPr>
          <a:xfrm>
            <a:off x="407353" y="1"/>
            <a:ext cx="5132592" cy="867916"/>
          </a:xfrm>
        </p:spPr>
        <p:txBody>
          <a:bodyPr>
            <a:normAutofit/>
          </a:bodyPr>
          <a:lstStyle>
            <a:lvl1pPr>
              <a:defRPr sz="30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83755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B2151-AFC6-0C49-AE94-0004B2FF4E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F2B740-97CA-924C-908B-8DBBEA1EC0EE}"/>
              </a:ext>
            </a:extLst>
          </p:cNvPr>
          <p:cNvSpPr>
            <a:spLocks noGrp="1"/>
          </p:cNvSpPr>
          <p:nvPr>
            <p:ph type="body" idx="1"/>
          </p:nvPr>
        </p:nvSpPr>
        <p:spPr>
          <a:xfrm>
            <a:off x="839788" y="1681163"/>
            <a:ext cx="5157787" cy="823912"/>
          </a:xfrm>
        </p:spPr>
        <p:txBody>
          <a:bodyPr anchor="b"/>
          <a:lstStyle>
            <a:lvl1pPr marL="0" indent="0">
              <a:buNone/>
              <a:defRPr sz="2400" b="1">
                <a:solidFill>
                  <a:srgbClr val="45BCE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4C1FB6-522F-094F-9D4C-2C6FEC168694}"/>
              </a:ext>
            </a:extLst>
          </p:cNvPr>
          <p:cNvSpPr>
            <a:spLocks noGrp="1"/>
          </p:cNvSpPr>
          <p:nvPr>
            <p:ph sz="half" idx="2"/>
          </p:nvPr>
        </p:nvSpPr>
        <p:spPr>
          <a:xfrm>
            <a:off x="839788" y="2505075"/>
            <a:ext cx="5157787" cy="312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C894FB-5F63-284F-9067-6F14D10632C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5BCE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98866-067D-194F-9FB6-4D1E65CECE56}"/>
              </a:ext>
            </a:extLst>
          </p:cNvPr>
          <p:cNvSpPr>
            <a:spLocks noGrp="1"/>
          </p:cNvSpPr>
          <p:nvPr>
            <p:ph sz="quarter" idx="4"/>
          </p:nvPr>
        </p:nvSpPr>
        <p:spPr>
          <a:xfrm>
            <a:off x="6172200" y="2505075"/>
            <a:ext cx="5183188" cy="312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20D3481-CFDB-C944-8518-297C6F9D289D}"/>
              </a:ext>
            </a:extLst>
          </p:cNvPr>
          <p:cNvSpPr>
            <a:spLocks noGrp="1"/>
          </p:cNvSpPr>
          <p:nvPr>
            <p:ph type="sldNum" sz="quarter" idx="12"/>
          </p:nvPr>
        </p:nvSpPr>
        <p:spPr/>
        <p:txBody>
          <a:bodyPr/>
          <a:lstStyle/>
          <a:p>
            <a:fld id="{235FA5A1-AEEC-774B-8615-1EFD0D7DC9BB}" type="slidenum">
              <a:rPr lang="en-US" smtClean="0"/>
              <a:t>‹#›</a:t>
            </a:fld>
            <a:endParaRPr lang="en-US"/>
          </a:p>
        </p:txBody>
      </p:sp>
    </p:spTree>
    <p:extLst>
      <p:ext uri="{BB962C8B-B14F-4D97-AF65-F5344CB8AC3E}">
        <p14:creationId xmlns:p14="http://schemas.microsoft.com/office/powerpoint/2010/main" val="384505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581A5-62A8-FA4E-83A0-4612152F4308}"/>
              </a:ext>
            </a:extLst>
          </p:cNvPr>
          <p:cNvSpPr>
            <a:spLocks noGrp="1"/>
          </p:cNvSpPr>
          <p:nvPr>
            <p:ph type="title"/>
          </p:nvPr>
        </p:nvSpPr>
        <p:spPr>
          <a:xfrm>
            <a:off x="838200" y="269873"/>
            <a:ext cx="10515600" cy="8731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B6FB7-5D20-6244-9081-BEC2A01C0275}"/>
              </a:ext>
            </a:extLst>
          </p:cNvPr>
          <p:cNvSpPr>
            <a:spLocks noGrp="1"/>
          </p:cNvSpPr>
          <p:nvPr>
            <p:ph type="body" idx="1"/>
          </p:nvPr>
        </p:nvSpPr>
        <p:spPr>
          <a:xfrm>
            <a:off x="838200" y="1291255"/>
            <a:ext cx="10515600" cy="44237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98454D-4488-3245-9363-98EFF0D0FA42}"/>
              </a:ext>
            </a:extLst>
          </p:cNvPr>
          <p:cNvSpPr>
            <a:spLocks noGrp="1"/>
          </p:cNvSpPr>
          <p:nvPr>
            <p:ph type="sldNum" sz="quarter" idx="4"/>
          </p:nvPr>
        </p:nvSpPr>
        <p:spPr>
          <a:xfrm>
            <a:off x="11353800" y="6356350"/>
            <a:ext cx="4670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FA5A1-AEEC-774B-8615-1EFD0D7DC9BB}" type="slidenum">
              <a:rPr lang="en-US" smtClean="0"/>
              <a:t>‹#›</a:t>
            </a:fld>
            <a:endParaRPr lang="en-US"/>
          </a:p>
        </p:txBody>
      </p:sp>
    </p:spTree>
    <p:extLst>
      <p:ext uri="{BB962C8B-B14F-4D97-AF65-F5344CB8AC3E}">
        <p14:creationId xmlns:p14="http://schemas.microsoft.com/office/powerpoint/2010/main" val="4090209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3" r:id="rId5"/>
    <p:sldLayoutId id="2147483663" r:id="rId6"/>
    <p:sldLayoutId id="2147483660" r:id="rId7"/>
    <p:sldLayoutId id="2147483662" r:id="rId8"/>
    <p:sldLayoutId id="2147483659" r:id="rId9"/>
    <p:sldLayoutId id="2147483658" r:id="rId10"/>
    <p:sldLayoutId id="2147483652" r:id="rId11"/>
    <p:sldLayoutId id="2147483654" r:id="rId12"/>
    <p:sldLayoutId id="2147483656" r:id="rId13"/>
    <p:sldLayoutId id="2147483655" r:id="rId14"/>
  </p:sldLayoutIdLst>
  <p:txStyles>
    <p:titleStyle>
      <a:lvl1pPr algn="l" defTabSz="914400" rtl="0" eaLnBrk="1" latinLnBrk="0" hangingPunct="1">
        <a:lnSpc>
          <a:spcPct val="90000"/>
        </a:lnSpc>
        <a:spcBef>
          <a:spcPct val="0"/>
        </a:spcBef>
        <a:buNone/>
        <a:defRPr sz="44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581A5-62A8-FA4E-83A0-4612152F4308}"/>
              </a:ext>
            </a:extLst>
          </p:cNvPr>
          <p:cNvSpPr>
            <a:spLocks noGrp="1"/>
          </p:cNvSpPr>
          <p:nvPr>
            <p:ph type="title"/>
          </p:nvPr>
        </p:nvSpPr>
        <p:spPr>
          <a:xfrm>
            <a:off x="838200" y="269873"/>
            <a:ext cx="10515600" cy="8731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B6FB7-5D20-6244-9081-BEC2A01C0275}"/>
              </a:ext>
            </a:extLst>
          </p:cNvPr>
          <p:cNvSpPr>
            <a:spLocks noGrp="1"/>
          </p:cNvSpPr>
          <p:nvPr>
            <p:ph type="body" idx="1"/>
          </p:nvPr>
        </p:nvSpPr>
        <p:spPr>
          <a:xfrm>
            <a:off x="838200" y="1291255"/>
            <a:ext cx="10515600" cy="44237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98454D-4488-3245-9363-98EFF0D0FA42}"/>
              </a:ext>
            </a:extLst>
          </p:cNvPr>
          <p:cNvSpPr>
            <a:spLocks noGrp="1"/>
          </p:cNvSpPr>
          <p:nvPr>
            <p:ph type="sldNum" sz="quarter" idx="4"/>
          </p:nvPr>
        </p:nvSpPr>
        <p:spPr>
          <a:xfrm>
            <a:off x="11353800" y="6356350"/>
            <a:ext cx="4670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FA5A1-AEEC-774B-8615-1EFD0D7DC9BB}" type="slidenum">
              <a:rPr lang="en-US" smtClean="0"/>
              <a:t>‹#›</a:t>
            </a:fld>
            <a:endParaRPr lang="en-US"/>
          </a:p>
        </p:txBody>
      </p:sp>
    </p:spTree>
    <p:extLst>
      <p:ext uri="{BB962C8B-B14F-4D97-AF65-F5344CB8AC3E}">
        <p14:creationId xmlns:p14="http://schemas.microsoft.com/office/powerpoint/2010/main" val="27714976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l" defTabSz="914400" rtl="0" eaLnBrk="1" latinLnBrk="0" hangingPunct="1">
        <a:lnSpc>
          <a:spcPct val="90000"/>
        </a:lnSpc>
        <a:spcBef>
          <a:spcPct val="0"/>
        </a:spcBef>
        <a:buNone/>
        <a:defRPr sz="44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0.xml"/><Relationship Id="rId5" Type="http://schemas.openxmlformats.org/officeDocument/2006/relationships/image" Target="../media/image7.jp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AA181-7627-2543-8BEA-210ECCFCA2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60504" y="0"/>
            <a:ext cx="6131496" cy="6858000"/>
          </a:xfrm>
          <a:prstGeom prst="rect">
            <a:avLst/>
          </a:prstGeom>
        </p:spPr>
      </p:pic>
      <p:sp>
        <p:nvSpPr>
          <p:cNvPr id="2" name="Title 1">
            <a:extLst>
              <a:ext uri="{FF2B5EF4-FFF2-40B4-BE49-F238E27FC236}">
                <a16:creationId xmlns:a16="http://schemas.microsoft.com/office/drawing/2014/main" id="{8974C88A-04DD-C044-8D66-22BF6554C627}"/>
              </a:ext>
            </a:extLst>
          </p:cNvPr>
          <p:cNvSpPr>
            <a:spLocks noGrp="1"/>
          </p:cNvSpPr>
          <p:nvPr>
            <p:ph type="ctrTitle"/>
          </p:nvPr>
        </p:nvSpPr>
        <p:spPr>
          <a:xfrm>
            <a:off x="354774" y="1122363"/>
            <a:ext cx="6436903" cy="2387600"/>
          </a:xfrm>
        </p:spPr>
        <p:txBody>
          <a:bodyPr>
            <a:normAutofit/>
          </a:bodyPr>
          <a:lstStyle/>
          <a:p>
            <a:pPr algn="l"/>
            <a:r>
              <a:rPr lang="en-US" sz="4100" b="1" dirty="0"/>
              <a:t>The Allstate Foundation Moving Ahead Curriculum</a:t>
            </a:r>
          </a:p>
        </p:txBody>
      </p:sp>
      <p:sp>
        <p:nvSpPr>
          <p:cNvPr id="3" name="Subtitle 2">
            <a:extLst>
              <a:ext uri="{FF2B5EF4-FFF2-40B4-BE49-F238E27FC236}">
                <a16:creationId xmlns:a16="http://schemas.microsoft.com/office/drawing/2014/main" id="{1488A78A-E928-6748-BA4C-AAF0B5BBC482}"/>
              </a:ext>
            </a:extLst>
          </p:cNvPr>
          <p:cNvSpPr>
            <a:spLocks noGrp="1"/>
          </p:cNvSpPr>
          <p:nvPr>
            <p:ph type="subTitle" idx="1"/>
          </p:nvPr>
        </p:nvSpPr>
        <p:spPr>
          <a:xfrm>
            <a:off x="354774" y="3602038"/>
            <a:ext cx="5741226" cy="1655762"/>
          </a:xfrm>
        </p:spPr>
        <p:txBody>
          <a:bodyPr/>
          <a:lstStyle/>
          <a:p>
            <a:pPr algn="l"/>
            <a:r>
              <a:rPr lang="en-US" b="1" dirty="0"/>
              <a:t>A FINANCIAL EMPOWERMENT RESOURCE</a:t>
            </a:r>
            <a:endParaRPr lang="en-US" dirty="0"/>
          </a:p>
        </p:txBody>
      </p:sp>
      <p:pic>
        <p:nvPicPr>
          <p:cNvPr id="8" name="Picture 7">
            <a:extLst>
              <a:ext uri="{FF2B5EF4-FFF2-40B4-BE49-F238E27FC236}">
                <a16:creationId xmlns:a16="http://schemas.microsoft.com/office/drawing/2014/main" id="{F13989BD-8DDA-4048-B338-6F276B59E4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774" y="6000749"/>
            <a:ext cx="2223986" cy="715588"/>
          </a:xfrm>
          <a:prstGeom prst="rect">
            <a:avLst/>
          </a:prstGeom>
        </p:spPr>
      </p:pic>
      <p:pic>
        <p:nvPicPr>
          <p:cNvPr id="9" name="Picture 8">
            <a:extLst>
              <a:ext uri="{FF2B5EF4-FFF2-40B4-BE49-F238E27FC236}">
                <a16:creationId xmlns:a16="http://schemas.microsoft.com/office/drawing/2014/main" id="{63866B23-E8FB-004D-AF9E-DABA6663B5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4656" y="5917231"/>
            <a:ext cx="1755289" cy="818344"/>
          </a:xfrm>
          <a:prstGeom prst="rect">
            <a:avLst/>
          </a:prstGeom>
        </p:spPr>
      </p:pic>
    </p:spTree>
    <p:extLst>
      <p:ext uri="{BB962C8B-B14F-4D97-AF65-F5344CB8AC3E}">
        <p14:creationId xmlns:p14="http://schemas.microsoft.com/office/powerpoint/2010/main" val="272043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85800"/>
            <a:ext cx="10515600" cy="873127"/>
          </a:xfrm>
        </p:spPr>
        <p:txBody>
          <a:bodyPr/>
          <a:lstStyle/>
          <a:p>
            <a:r>
              <a:rPr lang="en-US" dirty="0"/>
              <a:t>Why Budget?</a:t>
            </a:r>
          </a:p>
        </p:txBody>
      </p:sp>
      <p:sp>
        <p:nvSpPr>
          <p:cNvPr id="3" name="Content Placeholder 2">
            <a:extLst>
              <a:ext uri="{FF2B5EF4-FFF2-40B4-BE49-F238E27FC236}">
                <a16:creationId xmlns:a16="http://schemas.microsoft.com/office/drawing/2014/main" id="{9B6E503E-5E36-1140-B8EE-2BF165AA6A9F}"/>
              </a:ext>
            </a:extLst>
          </p:cNvPr>
          <p:cNvSpPr>
            <a:spLocks noGrp="1"/>
          </p:cNvSpPr>
          <p:nvPr>
            <p:ph idx="1"/>
          </p:nvPr>
        </p:nvSpPr>
        <p:spPr>
          <a:xfrm>
            <a:off x="838200" y="1828800"/>
            <a:ext cx="6577484" cy="4423746"/>
          </a:xfrm>
        </p:spPr>
        <p:txBody>
          <a:bodyPr>
            <a:normAutofit lnSpcReduction="10000"/>
          </a:bodyPr>
          <a:lstStyle/>
          <a:p>
            <a:r>
              <a:rPr lang="en-US" dirty="0"/>
              <a:t>Budgeting is a tool to help you make critical spending decisions</a:t>
            </a:r>
          </a:p>
          <a:p>
            <a:r>
              <a:rPr lang="en-US" dirty="0"/>
              <a:t>Useful to help keep spending on track and uncover unnecessary expenses</a:t>
            </a:r>
          </a:p>
          <a:p>
            <a:r>
              <a:rPr lang="en-US" dirty="0"/>
              <a:t>Can help you set goals for both short and long-term</a:t>
            </a:r>
          </a:p>
          <a:p>
            <a:r>
              <a:rPr lang="en-US" dirty="0"/>
              <a:t>Don’t let anxiety over debt keep you from budgeting and taking steps toward financial security</a:t>
            </a:r>
          </a:p>
          <a:p>
            <a:r>
              <a:rPr lang="en-US" dirty="0"/>
              <a:t>Debt is common in the United States</a:t>
            </a:r>
          </a:p>
        </p:txBody>
      </p:sp>
      <p:pic>
        <p:nvPicPr>
          <p:cNvPr id="5" name="Picture 4">
            <a:extLst>
              <a:ext uri="{FF2B5EF4-FFF2-40B4-BE49-F238E27FC236}">
                <a16:creationId xmlns:a16="http://schemas.microsoft.com/office/drawing/2014/main" id="{EB61AA17-0167-4704-9506-27495877A99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531240" y="1790700"/>
            <a:ext cx="4279760" cy="3617407"/>
          </a:xfrm>
          <a:prstGeom prst="rect">
            <a:avLst/>
          </a:prstGeom>
        </p:spPr>
      </p:pic>
    </p:spTree>
    <p:extLst>
      <p:ext uri="{BB962C8B-B14F-4D97-AF65-F5344CB8AC3E}">
        <p14:creationId xmlns:p14="http://schemas.microsoft.com/office/powerpoint/2010/main" val="34794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96758"/>
            <a:ext cx="10515600" cy="873127"/>
          </a:xfrm>
        </p:spPr>
        <p:txBody>
          <a:bodyPr/>
          <a:lstStyle/>
          <a:p>
            <a:r>
              <a:rPr lang="en-US" dirty="0"/>
              <a:t>Steps to Creating a Budget</a:t>
            </a:r>
          </a:p>
        </p:txBody>
      </p:sp>
      <p:sp>
        <p:nvSpPr>
          <p:cNvPr id="28" name="Content Placeholder 2">
            <a:extLst>
              <a:ext uri="{FF2B5EF4-FFF2-40B4-BE49-F238E27FC236}">
                <a16:creationId xmlns:a16="http://schemas.microsoft.com/office/drawing/2014/main" id="{7DAC8E3A-03FF-49DE-99E6-0C0BC85CF1D3}"/>
              </a:ext>
            </a:extLst>
          </p:cNvPr>
          <p:cNvSpPr txBox="1">
            <a:spLocks/>
          </p:cNvSpPr>
          <p:nvPr/>
        </p:nvSpPr>
        <p:spPr>
          <a:xfrm>
            <a:off x="838200" y="1828800"/>
            <a:ext cx="10515600" cy="4423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Step 1: Identify Net Monthly Income</a:t>
            </a:r>
          </a:p>
          <a:p>
            <a:pPr lvl="1"/>
            <a:r>
              <a:rPr lang="en-US" dirty="0"/>
              <a:t>Money that comes into your household, after deductions </a:t>
            </a:r>
          </a:p>
          <a:p>
            <a:r>
              <a:rPr lang="en-US" b="1" dirty="0"/>
              <a:t>Step 2: Identify Monthly Expenses</a:t>
            </a:r>
          </a:p>
          <a:p>
            <a:pPr lvl="1"/>
            <a:r>
              <a:rPr lang="en-US" dirty="0"/>
              <a:t>Such as rent, utilities, insurance, and other expenses like food</a:t>
            </a:r>
          </a:p>
          <a:p>
            <a:pPr lvl="1"/>
            <a:r>
              <a:rPr lang="en-US" dirty="0"/>
              <a:t>Distinguish between fixed and flexible expenses</a:t>
            </a:r>
          </a:p>
          <a:p>
            <a:r>
              <a:rPr lang="en-US" b="1" dirty="0"/>
              <a:t>Step 3: Subtract Total Expenses from Total Income</a:t>
            </a:r>
          </a:p>
          <a:p>
            <a:pPr lvl="1"/>
            <a:r>
              <a:rPr lang="en-US" dirty="0"/>
              <a:t>If negative, can your expenses be reduced? Or is it possible to earn more income?</a:t>
            </a:r>
          </a:p>
          <a:p>
            <a:pPr lvl="1"/>
            <a:r>
              <a:rPr lang="en-US" dirty="0"/>
              <a:t>If on paper there should be funds left over but you often run out of money, figure out where your “spending leaks” are</a:t>
            </a:r>
          </a:p>
        </p:txBody>
      </p:sp>
    </p:spTree>
    <p:extLst>
      <p:ext uri="{BB962C8B-B14F-4D97-AF65-F5344CB8AC3E}">
        <p14:creationId xmlns:p14="http://schemas.microsoft.com/office/powerpoint/2010/main" val="330140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96758"/>
            <a:ext cx="10515600" cy="873127"/>
          </a:xfrm>
        </p:spPr>
        <p:txBody>
          <a:bodyPr/>
          <a:lstStyle/>
          <a:p>
            <a:r>
              <a:rPr lang="en-US" dirty="0"/>
              <a:t>Sample Budget: Fixed Expenses</a:t>
            </a:r>
          </a:p>
        </p:txBody>
      </p:sp>
      <p:graphicFrame>
        <p:nvGraphicFramePr>
          <p:cNvPr id="6" name="Table 2">
            <a:extLst>
              <a:ext uri="{FF2B5EF4-FFF2-40B4-BE49-F238E27FC236}">
                <a16:creationId xmlns:a16="http://schemas.microsoft.com/office/drawing/2014/main" id="{9DD034ED-29E4-4F85-AD53-495EC6BBA58F}"/>
              </a:ext>
            </a:extLst>
          </p:cNvPr>
          <p:cNvGraphicFramePr/>
          <p:nvPr>
            <p:extLst>
              <p:ext uri="{D42A27DB-BD31-4B8C-83A1-F6EECF244321}">
                <p14:modId xmlns:p14="http://schemas.microsoft.com/office/powerpoint/2010/main" val="1448053431"/>
              </p:ext>
            </p:extLst>
          </p:nvPr>
        </p:nvGraphicFramePr>
        <p:xfrm>
          <a:off x="3181773" y="1830752"/>
          <a:ext cx="5828454" cy="4533900"/>
        </p:xfrm>
        <a:graphic>
          <a:graphicData uri="http://schemas.openxmlformats.org/drawingml/2006/table">
            <a:tbl>
              <a:tblPr bandRow="1"/>
              <a:tblGrid>
                <a:gridCol w="4160520">
                  <a:extLst>
                    <a:ext uri="{9D8B030D-6E8A-4147-A177-3AD203B41FA5}">
                      <a16:colId xmlns:a16="http://schemas.microsoft.com/office/drawing/2014/main" val="20000"/>
                    </a:ext>
                  </a:extLst>
                </a:gridCol>
                <a:gridCol w="1667934">
                  <a:extLst>
                    <a:ext uri="{9D8B030D-6E8A-4147-A177-3AD203B41FA5}">
                      <a16:colId xmlns:a16="http://schemas.microsoft.com/office/drawing/2014/main" val="20001"/>
                    </a:ext>
                  </a:extLst>
                </a:gridCol>
              </a:tblGrid>
              <a:tr h="377825">
                <a:tc>
                  <a:txBody>
                    <a:bodyPr/>
                    <a:lstStyle/>
                    <a:p>
                      <a:pPr marL="274320" algn="l">
                        <a:defRPr sz="1800"/>
                      </a:pPr>
                      <a:r>
                        <a:rPr sz="1800" dirty="0">
                          <a:latin typeface="+mn-lt"/>
                          <a:ea typeface="Avenir Book"/>
                          <a:cs typeface="Avenir Book"/>
                          <a:sym typeface="Avenir Book"/>
                        </a:rPr>
                        <a:t>Monthly Income:</a:t>
                      </a:r>
                    </a:p>
                  </a:txBody>
                  <a:tcPr marL="22860" marR="22860" marT="22860" marB="22860" anchor="ctr" horzOverflow="overflow">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defRPr sz="3200">
                          <a:latin typeface="Avenir Book"/>
                          <a:ea typeface="Avenir Book"/>
                          <a:cs typeface="Avenir Book"/>
                          <a:sym typeface="Avenir Book"/>
                        </a:defRPr>
                      </a:pPr>
                      <a:endParaRPr sz="1600" dirty="0"/>
                    </a:p>
                  </a:txBody>
                  <a:tcPr marL="22860" marR="22860" marT="22860" marB="22860" anchor="ctr" horzOverflow="overflow">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7825">
                <a:tc>
                  <a:txBody>
                    <a:bodyPr/>
                    <a:lstStyle/>
                    <a:p>
                      <a:pPr marL="274320" algn="l">
                        <a:defRPr sz="3200">
                          <a:latin typeface="Avenir Book"/>
                          <a:ea typeface="Avenir Book"/>
                          <a:cs typeface="Avenir Book"/>
                          <a:sym typeface="Avenir Book"/>
                        </a:defRPr>
                      </a:pPr>
                      <a:endParaRPr sz="1800" dirty="0">
                        <a:latin typeface="+mn-lt"/>
                      </a:endParaRPr>
                    </a:p>
                  </a:txBody>
                  <a:tcPr marL="22860" marR="22860" marT="22860" marB="22860" anchor="ctr" horzOverflow="overflow">
                    <a:lnL w="38100" cap="flat" cmpd="sng" algn="ctr">
                      <a:solidFill>
                        <a:schemeClr val="tx1"/>
                      </a:solidFill>
                      <a:prstDash val="solid"/>
                      <a:round/>
                      <a:headEnd type="none" w="med" len="med"/>
                      <a:tailEnd type="none" w="med" len="med"/>
                    </a:lnL>
                  </a:tcPr>
                </a:tc>
                <a:tc>
                  <a:txBody>
                    <a:bodyPr/>
                    <a:lstStyle/>
                    <a:p>
                      <a:pPr>
                        <a:defRPr>
                          <a:latin typeface="Avenir Book"/>
                          <a:ea typeface="Avenir Book"/>
                          <a:cs typeface="Avenir Book"/>
                          <a:sym typeface="Avenir Book"/>
                        </a:defRPr>
                      </a:pPr>
                      <a:endParaRPr sz="900" dirty="0"/>
                    </a:p>
                  </a:txBody>
                  <a:tcPr marL="22860" marR="22860" marT="22860" marB="22860" horzOverflow="overflow">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7825">
                <a:tc>
                  <a:txBody>
                    <a:bodyPr/>
                    <a:lstStyle/>
                    <a:p>
                      <a:pPr marL="274320" algn="l">
                        <a:defRPr sz="1800"/>
                      </a:pPr>
                      <a:r>
                        <a:rPr sz="1800" dirty="0">
                          <a:latin typeface="+mn-lt"/>
                          <a:ea typeface="Avenir Book"/>
                          <a:cs typeface="Avenir Book"/>
                          <a:sym typeface="Avenir Book"/>
                        </a:rPr>
                        <a:t>Monthly Fixed Expenses:</a:t>
                      </a:r>
                    </a:p>
                  </a:txBody>
                  <a:tcPr marL="22860" marR="22860" marT="22860" marB="22860" anchor="ctr" horzOverflow="overflow">
                    <a:lnL w="38100" cap="flat" cmpd="sng" algn="ctr">
                      <a:solidFill>
                        <a:schemeClr val="tx1"/>
                      </a:solidFill>
                      <a:prstDash val="solid"/>
                      <a:round/>
                      <a:headEnd type="none" w="med" len="med"/>
                      <a:tailEnd type="none" w="med" len="med"/>
                    </a:lnL>
                  </a:tcPr>
                </a:tc>
                <a:tc>
                  <a:txBody>
                    <a:bodyPr/>
                    <a:lstStyle/>
                    <a:p>
                      <a:pPr>
                        <a:defRPr>
                          <a:latin typeface="Avenir Book"/>
                          <a:ea typeface="Avenir Book"/>
                          <a:cs typeface="Avenir Book"/>
                          <a:sym typeface="Avenir Book"/>
                        </a:defRPr>
                      </a:pPr>
                      <a:endParaRPr sz="900" dirty="0"/>
                    </a:p>
                  </a:txBody>
                  <a:tcPr marL="22860" marR="22860" marT="22860" marB="22860" horzOverflow="overflow">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7825">
                <a:tc>
                  <a:txBody>
                    <a:bodyPr/>
                    <a:lstStyle/>
                    <a:p>
                      <a:pPr marL="274320" algn="l">
                        <a:defRPr sz="1800"/>
                      </a:pPr>
                      <a:r>
                        <a:rPr sz="1800">
                          <a:latin typeface="+mn-lt"/>
                          <a:ea typeface="Avenir Book"/>
                          <a:cs typeface="Avenir Book"/>
                          <a:sym typeface="Avenir Book"/>
                        </a:rPr>
                        <a:t>Rent / Mortgage</a:t>
                      </a:r>
                    </a:p>
                  </a:txBody>
                  <a:tcPr marL="22860" marR="22860" marT="22860" marB="22860" anchor="ctr" horzOverflow="overflow">
                    <a:lnL w="38100" cap="flat" cmpd="sng" algn="ctr">
                      <a:solidFill>
                        <a:schemeClr val="tx1"/>
                      </a:solidFill>
                      <a:prstDash val="solid"/>
                      <a:round/>
                      <a:headEnd type="none" w="med" len="med"/>
                      <a:tailEnd type="none" w="med" len="med"/>
                    </a:lnL>
                  </a:tcPr>
                </a:tc>
                <a:tc>
                  <a:txBody>
                    <a:bodyPr/>
                    <a:lstStyle/>
                    <a:p>
                      <a:pPr>
                        <a:defRPr>
                          <a:latin typeface="Avenir Book"/>
                          <a:ea typeface="Avenir Book"/>
                          <a:cs typeface="Avenir Book"/>
                          <a:sym typeface="Avenir Book"/>
                        </a:defRPr>
                      </a:pPr>
                      <a:endParaRPr sz="900"/>
                    </a:p>
                  </a:txBody>
                  <a:tcPr marL="22860" marR="22860" marT="22860" marB="22860" horzOverflow="overflow">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7825">
                <a:tc>
                  <a:txBody>
                    <a:bodyPr/>
                    <a:lstStyle/>
                    <a:p>
                      <a:pPr marL="274320" algn="l">
                        <a:defRPr sz="1800"/>
                      </a:pPr>
                      <a:r>
                        <a:rPr sz="1800">
                          <a:latin typeface="+mn-lt"/>
                          <a:ea typeface="Avenir Book"/>
                          <a:cs typeface="Avenir Book"/>
                          <a:sym typeface="Avenir Book"/>
                        </a:rPr>
                        <a:t>Health / Medical Insurance</a:t>
                      </a:r>
                    </a:p>
                  </a:txBody>
                  <a:tcPr marL="22860" marR="22860" marT="22860" marB="22860" anchor="ctr" horzOverflow="overflow">
                    <a:lnL w="38100" cap="flat" cmpd="sng" algn="ctr">
                      <a:solidFill>
                        <a:schemeClr val="tx1"/>
                      </a:solidFill>
                      <a:prstDash val="solid"/>
                      <a:round/>
                      <a:headEnd type="none" w="med" len="med"/>
                      <a:tailEnd type="none" w="med" len="med"/>
                    </a:lnL>
                  </a:tcPr>
                </a:tc>
                <a:tc>
                  <a:txBody>
                    <a:bodyPr/>
                    <a:lstStyle/>
                    <a:p>
                      <a:pPr>
                        <a:defRPr>
                          <a:latin typeface="Avenir Book"/>
                          <a:ea typeface="Avenir Book"/>
                          <a:cs typeface="Avenir Book"/>
                          <a:sym typeface="Avenir Book"/>
                        </a:defRPr>
                      </a:pPr>
                      <a:endParaRPr sz="900"/>
                    </a:p>
                  </a:txBody>
                  <a:tcPr marL="22860" marR="22860" marT="22860" marB="22860" horzOverflow="overflow">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7825">
                <a:tc>
                  <a:txBody>
                    <a:bodyPr/>
                    <a:lstStyle/>
                    <a:p>
                      <a:pPr marL="274320" algn="l">
                        <a:defRPr sz="1800"/>
                      </a:pPr>
                      <a:r>
                        <a:rPr sz="1800">
                          <a:latin typeface="+mn-lt"/>
                          <a:ea typeface="Avenir Book"/>
                          <a:cs typeface="Avenir Book"/>
                          <a:sym typeface="Avenir Book"/>
                        </a:rPr>
                        <a:t>Vehicle Insurance</a:t>
                      </a:r>
                    </a:p>
                  </a:txBody>
                  <a:tcPr marL="22860" marR="22860" marT="22860" marB="22860" anchor="ctr" horzOverflow="overflow">
                    <a:lnL w="38100" cap="flat" cmpd="sng" algn="ctr">
                      <a:solidFill>
                        <a:schemeClr val="tx1"/>
                      </a:solidFill>
                      <a:prstDash val="solid"/>
                      <a:round/>
                      <a:headEnd type="none" w="med" len="med"/>
                      <a:tailEnd type="none" w="med" len="med"/>
                    </a:lnL>
                  </a:tcPr>
                </a:tc>
                <a:tc>
                  <a:txBody>
                    <a:bodyPr/>
                    <a:lstStyle/>
                    <a:p>
                      <a:pPr>
                        <a:defRPr>
                          <a:latin typeface="Avenir Book"/>
                          <a:ea typeface="Avenir Book"/>
                          <a:cs typeface="Avenir Book"/>
                          <a:sym typeface="Avenir Book"/>
                        </a:defRPr>
                      </a:pPr>
                      <a:endParaRPr sz="900"/>
                    </a:p>
                  </a:txBody>
                  <a:tcPr marL="22860" marR="22860" marT="22860" marB="22860" horzOverflow="overflow">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7825">
                <a:tc>
                  <a:txBody>
                    <a:bodyPr/>
                    <a:lstStyle/>
                    <a:p>
                      <a:pPr marL="274320" algn="l">
                        <a:defRPr sz="1800"/>
                      </a:pPr>
                      <a:r>
                        <a:rPr sz="1800">
                          <a:latin typeface="+mn-lt"/>
                          <a:ea typeface="Avenir Book"/>
                          <a:cs typeface="Avenir Book"/>
                          <a:sym typeface="Avenir Book"/>
                        </a:rPr>
                        <a:t>Other Insurance/s</a:t>
                      </a:r>
                    </a:p>
                  </a:txBody>
                  <a:tcPr marL="22860" marR="22860" marT="22860" marB="22860" anchor="ctr" horzOverflow="overflow">
                    <a:lnL w="38100" cap="flat" cmpd="sng" algn="ctr">
                      <a:solidFill>
                        <a:schemeClr val="tx1"/>
                      </a:solidFill>
                      <a:prstDash val="solid"/>
                      <a:round/>
                      <a:headEnd type="none" w="med" len="med"/>
                      <a:tailEnd type="none" w="med" len="med"/>
                    </a:lnL>
                  </a:tcPr>
                </a:tc>
                <a:tc>
                  <a:txBody>
                    <a:bodyPr/>
                    <a:lstStyle/>
                    <a:p>
                      <a:pPr>
                        <a:defRPr>
                          <a:latin typeface="Avenir Book"/>
                          <a:ea typeface="Avenir Book"/>
                          <a:cs typeface="Avenir Book"/>
                          <a:sym typeface="Avenir Book"/>
                        </a:defRPr>
                      </a:pPr>
                      <a:endParaRPr sz="900"/>
                    </a:p>
                  </a:txBody>
                  <a:tcPr marL="22860" marR="22860" marT="22860" marB="22860" horzOverflow="overflow">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77825">
                <a:tc>
                  <a:txBody>
                    <a:bodyPr/>
                    <a:lstStyle/>
                    <a:p>
                      <a:pPr marL="274320" algn="l">
                        <a:defRPr sz="1800"/>
                      </a:pPr>
                      <a:r>
                        <a:rPr sz="1800">
                          <a:latin typeface="+mn-lt"/>
                          <a:ea typeface="Avenir Book"/>
                          <a:cs typeface="Avenir Book"/>
                          <a:sym typeface="Avenir Book"/>
                        </a:rPr>
                        <a:t>Vehicle Payment/s</a:t>
                      </a:r>
                    </a:p>
                  </a:txBody>
                  <a:tcPr marL="22860" marR="22860" marT="22860" marB="22860" anchor="ctr" horzOverflow="overflow">
                    <a:lnL w="38100" cap="flat" cmpd="sng" algn="ctr">
                      <a:solidFill>
                        <a:schemeClr val="tx1"/>
                      </a:solidFill>
                      <a:prstDash val="solid"/>
                      <a:round/>
                      <a:headEnd type="none" w="med" len="med"/>
                      <a:tailEnd type="none" w="med" len="med"/>
                    </a:lnL>
                  </a:tcPr>
                </a:tc>
                <a:tc>
                  <a:txBody>
                    <a:bodyPr/>
                    <a:lstStyle/>
                    <a:p>
                      <a:pPr>
                        <a:defRPr>
                          <a:latin typeface="Avenir Book"/>
                          <a:ea typeface="Avenir Book"/>
                          <a:cs typeface="Avenir Book"/>
                          <a:sym typeface="Avenir Book"/>
                        </a:defRPr>
                      </a:pPr>
                      <a:endParaRPr sz="900"/>
                    </a:p>
                  </a:txBody>
                  <a:tcPr marL="22860" marR="22860" marT="22860" marB="22860" horzOverflow="overflow">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77825">
                <a:tc>
                  <a:txBody>
                    <a:bodyPr/>
                    <a:lstStyle/>
                    <a:p>
                      <a:pPr marL="274320" algn="l">
                        <a:defRPr sz="1800"/>
                      </a:pPr>
                      <a:r>
                        <a:rPr sz="1800">
                          <a:latin typeface="+mn-lt"/>
                          <a:ea typeface="Avenir Book"/>
                          <a:cs typeface="Avenir Book"/>
                          <a:sym typeface="Avenir Book"/>
                        </a:rPr>
                        <a:t>Other Loan Payments</a:t>
                      </a:r>
                    </a:p>
                  </a:txBody>
                  <a:tcPr marL="22860" marR="22860" marT="22860" marB="22860" anchor="ctr" horzOverflow="overflow">
                    <a:lnL w="38100" cap="flat" cmpd="sng" algn="ctr">
                      <a:solidFill>
                        <a:schemeClr val="tx1"/>
                      </a:solidFill>
                      <a:prstDash val="solid"/>
                      <a:round/>
                      <a:headEnd type="none" w="med" len="med"/>
                      <a:tailEnd type="none" w="med" len="med"/>
                    </a:lnL>
                  </a:tcPr>
                </a:tc>
                <a:tc>
                  <a:txBody>
                    <a:bodyPr/>
                    <a:lstStyle/>
                    <a:p>
                      <a:pPr>
                        <a:defRPr>
                          <a:latin typeface="Avenir Book"/>
                          <a:ea typeface="Avenir Book"/>
                          <a:cs typeface="Avenir Book"/>
                          <a:sym typeface="Avenir Book"/>
                        </a:defRPr>
                      </a:pPr>
                      <a:endParaRPr sz="900"/>
                    </a:p>
                  </a:txBody>
                  <a:tcPr marL="22860" marR="22860" marT="22860" marB="22860" horzOverflow="overflow">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77825">
                <a:tc>
                  <a:txBody>
                    <a:bodyPr/>
                    <a:lstStyle/>
                    <a:p>
                      <a:pPr marL="274320" algn="l">
                        <a:defRPr sz="1800"/>
                      </a:pPr>
                      <a:r>
                        <a:rPr sz="1800">
                          <a:latin typeface="+mn-lt"/>
                          <a:ea typeface="Avenir Book"/>
                          <a:cs typeface="Avenir Book"/>
                          <a:sym typeface="Avenir Book"/>
                        </a:rPr>
                        <a:t>Long-Term Savings</a:t>
                      </a:r>
                    </a:p>
                  </a:txBody>
                  <a:tcPr marL="22860" marR="22860" marT="22860" marB="22860" anchor="ctr" horzOverflow="overflow">
                    <a:lnL w="38100" cap="flat" cmpd="sng" algn="ctr">
                      <a:solidFill>
                        <a:schemeClr val="tx1"/>
                      </a:solidFill>
                      <a:prstDash val="solid"/>
                      <a:round/>
                      <a:headEnd type="none" w="med" len="med"/>
                      <a:tailEnd type="none" w="med" len="med"/>
                    </a:lnL>
                  </a:tcPr>
                </a:tc>
                <a:tc>
                  <a:txBody>
                    <a:bodyPr/>
                    <a:lstStyle/>
                    <a:p>
                      <a:pPr>
                        <a:defRPr>
                          <a:latin typeface="Avenir Book"/>
                          <a:ea typeface="Avenir Book"/>
                          <a:cs typeface="Avenir Book"/>
                          <a:sym typeface="Avenir Book"/>
                        </a:defRPr>
                      </a:pPr>
                      <a:endParaRPr sz="900"/>
                    </a:p>
                  </a:txBody>
                  <a:tcPr marL="22860" marR="22860" marT="22860" marB="22860" horzOverflow="overflow">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77825">
                <a:tc>
                  <a:txBody>
                    <a:bodyPr/>
                    <a:lstStyle/>
                    <a:p>
                      <a:pPr marL="274320" algn="l">
                        <a:defRPr sz="1800"/>
                      </a:pPr>
                      <a:r>
                        <a:rPr sz="1800">
                          <a:latin typeface="+mn-lt"/>
                          <a:ea typeface="Avenir Book"/>
                          <a:cs typeface="Avenir Book"/>
                          <a:sym typeface="Avenir Book"/>
                        </a:rPr>
                        <a:t>Emergency Savings</a:t>
                      </a:r>
                    </a:p>
                  </a:txBody>
                  <a:tcPr marL="22860" marR="22860" marT="22860" marB="22860" anchor="ctr" horzOverflow="overflow">
                    <a:lnL w="38100" cap="flat" cmpd="sng" algn="ctr">
                      <a:solidFill>
                        <a:schemeClr val="tx1"/>
                      </a:solidFill>
                      <a:prstDash val="solid"/>
                      <a:round/>
                      <a:headEnd type="none" w="med" len="med"/>
                      <a:tailEnd type="none" w="med" len="med"/>
                    </a:lnL>
                  </a:tcPr>
                </a:tc>
                <a:tc>
                  <a:txBody>
                    <a:bodyPr/>
                    <a:lstStyle/>
                    <a:p>
                      <a:pPr>
                        <a:defRPr>
                          <a:latin typeface="Avenir Book"/>
                          <a:ea typeface="Avenir Book"/>
                          <a:cs typeface="Avenir Book"/>
                          <a:sym typeface="Avenir Book"/>
                        </a:defRPr>
                      </a:pPr>
                      <a:endParaRPr sz="900"/>
                    </a:p>
                  </a:txBody>
                  <a:tcPr marL="22860" marR="22860" marT="22860" marB="22860" horzOverflow="overflow">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77825">
                <a:tc>
                  <a:txBody>
                    <a:bodyPr/>
                    <a:lstStyle/>
                    <a:p>
                      <a:pPr marL="274320" algn="l">
                        <a:defRPr sz="1800"/>
                      </a:pPr>
                      <a:r>
                        <a:rPr sz="1800" dirty="0">
                          <a:latin typeface="+mn-lt"/>
                          <a:ea typeface="Avenir Book"/>
                          <a:cs typeface="Avenir Book"/>
                          <a:sym typeface="Avenir Book"/>
                        </a:rPr>
                        <a:t>Other (list)</a:t>
                      </a:r>
                    </a:p>
                  </a:txBody>
                  <a:tcPr marL="22860" marR="22860" marT="22860" marB="22860" anchor="ctr" horzOverflow="overflow">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defRPr>
                          <a:latin typeface="Avenir Book"/>
                          <a:ea typeface="Avenir Book"/>
                          <a:cs typeface="Avenir Book"/>
                          <a:sym typeface="Avenir Book"/>
                        </a:defRPr>
                      </a:pPr>
                      <a:endParaRPr sz="900" dirty="0"/>
                    </a:p>
                  </a:txBody>
                  <a:tcPr marL="22860" marR="22860" marT="22860" marB="22860" horzOverflow="overflow">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Right Arrow 3">
            <a:extLst>
              <a:ext uri="{FF2B5EF4-FFF2-40B4-BE49-F238E27FC236}">
                <a16:creationId xmlns:a16="http://schemas.microsoft.com/office/drawing/2014/main" id="{5F0165AE-5884-489B-9570-851FED512FB5}"/>
              </a:ext>
            </a:extLst>
          </p:cNvPr>
          <p:cNvSpPr/>
          <p:nvPr/>
        </p:nvSpPr>
        <p:spPr>
          <a:xfrm>
            <a:off x="758581" y="5220434"/>
            <a:ext cx="2279737" cy="77661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32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96758"/>
            <a:ext cx="10515600" cy="873127"/>
          </a:xfrm>
        </p:spPr>
        <p:txBody>
          <a:bodyPr/>
          <a:lstStyle/>
          <a:p>
            <a:r>
              <a:rPr lang="en-US" dirty="0"/>
              <a:t>Creating a Savings Plan</a:t>
            </a:r>
          </a:p>
        </p:txBody>
      </p:sp>
      <p:sp>
        <p:nvSpPr>
          <p:cNvPr id="28" name="Content Placeholder 2">
            <a:extLst>
              <a:ext uri="{FF2B5EF4-FFF2-40B4-BE49-F238E27FC236}">
                <a16:creationId xmlns:a16="http://schemas.microsoft.com/office/drawing/2014/main" id="{7DAC8E3A-03FF-49DE-99E6-0C0BC85CF1D3}"/>
              </a:ext>
            </a:extLst>
          </p:cNvPr>
          <p:cNvSpPr txBox="1">
            <a:spLocks/>
          </p:cNvSpPr>
          <p:nvPr/>
        </p:nvSpPr>
        <p:spPr>
          <a:xfrm>
            <a:off x="838199" y="1828800"/>
            <a:ext cx="7793383" cy="44237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Savings must be treated as part of your budget</a:t>
            </a:r>
          </a:p>
          <a:p>
            <a:r>
              <a:rPr lang="en-US" dirty="0"/>
              <a:t>Pay yourself FIRST!</a:t>
            </a:r>
          </a:p>
          <a:p>
            <a:pPr lvl="1"/>
            <a:r>
              <a:rPr lang="en-US" dirty="0"/>
              <a:t>No matter how small</a:t>
            </a:r>
          </a:p>
          <a:p>
            <a:pPr lvl="1"/>
            <a:r>
              <a:rPr lang="en-US" dirty="0"/>
              <a:t>Consider a percentage of income</a:t>
            </a:r>
          </a:p>
          <a:p>
            <a:r>
              <a:rPr lang="en-US" dirty="0"/>
              <a:t>If you don’t have enough money to cover all the expenses, consider:</a:t>
            </a:r>
          </a:p>
          <a:p>
            <a:pPr lvl="1"/>
            <a:r>
              <a:rPr lang="en-US" dirty="0"/>
              <a:t>Working extra hours, if possible</a:t>
            </a:r>
          </a:p>
          <a:p>
            <a:pPr lvl="1"/>
            <a:r>
              <a:rPr lang="en-US" dirty="0"/>
              <a:t>Create home-based micro-business or the gig-economy</a:t>
            </a:r>
          </a:p>
          <a:p>
            <a:pPr lvl="2"/>
            <a:r>
              <a:rPr lang="en-US" dirty="0"/>
              <a:t>Uber, Lyft, Airbnb, Rover, Etsy, </a:t>
            </a:r>
          </a:p>
          <a:p>
            <a:pPr lvl="1"/>
            <a:r>
              <a:rPr lang="en-US" dirty="0"/>
              <a:t>Reduce or limit ‘wants’</a:t>
            </a:r>
          </a:p>
          <a:p>
            <a:pPr lvl="2"/>
            <a:r>
              <a:rPr lang="en-US" dirty="0"/>
              <a:t>Example: eating out</a:t>
            </a:r>
          </a:p>
        </p:txBody>
      </p:sp>
      <p:pic>
        <p:nvPicPr>
          <p:cNvPr id="4" name="Picture 3">
            <a:extLst>
              <a:ext uri="{FF2B5EF4-FFF2-40B4-BE49-F238E27FC236}">
                <a16:creationId xmlns:a16="http://schemas.microsoft.com/office/drawing/2014/main" id="{50527BDA-EE86-429B-8D79-F5FD143FB67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631583" y="1790700"/>
            <a:ext cx="3179417" cy="4461846"/>
          </a:xfrm>
          <a:prstGeom prst="rect">
            <a:avLst/>
          </a:prstGeom>
        </p:spPr>
      </p:pic>
    </p:spTree>
    <p:extLst>
      <p:ext uri="{BB962C8B-B14F-4D97-AF65-F5344CB8AC3E}">
        <p14:creationId xmlns:p14="http://schemas.microsoft.com/office/powerpoint/2010/main" val="2548840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96758"/>
            <a:ext cx="10515600" cy="873127"/>
          </a:xfrm>
        </p:spPr>
        <p:txBody>
          <a:bodyPr/>
          <a:lstStyle/>
          <a:p>
            <a:r>
              <a:rPr lang="en-US" dirty="0"/>
              <a:t>Sample Budget: Flexible Expenses</a:t>
            </a:r>
          </a:p>
        </p:txBody>
      </p:sp>
      <p:graphicFrame>
        <p:nvGraphicFramePr>
          <p:cNvPr id="5" name="Table 2">
            <a:extLst>
              <a:ext uri="{FF2B5EF4-FFF2-40B4-BE49-F238E27FC236}">
                <a16:creationId xmlns:a16="http://schemas.microsoft.com/office/drawing/2014/main" id="{288A0E33-E446-4736-97AA-F6C30C69367F}"/>
              </a:ext>
            </a:extLst>
          </p:cNvPr>
          <p:cNvGraphicFramePr/>
          <p:nvPr>
            <p:extLst>
              <p:ext uri="{D42A27DB-BD31-4B8C-83A1-F6EECF244321}">
                <p14:modId xmlns:p14="http://schemas.microsoft.com/office/powerpoint/2010/main" val="2767542739"/>
              </p:ext>
            </p:extLst>
          </p:nvPr>
        </p:nvGraphicFramePr>
        <p:xfrm>
          <a:off x="2996149" y="1807238"/>
          <a:ext cx="6199702" cy="4533900"/>
        </p:xfrm>
        <a:graphic>
          <a:graphicData uri="http://schemas.openxmlformats.org/drawingml/2006/table">
            <a:tbl>
              <a:tblPr bandRow="1"/>
              <a:tblGrid>
                <a:gridCol w="4425528">
                  <a:extLst>
                    <a:ext uri="{9D8B030D-6E8A-4147-A177-3AD203B41FA5}">
                      <a16:colId xmlns:a16="http://schemas.microsoft.com/office/drawing/2014/main" val="20000"/>
                    </a:ext>
                  </a:extLst>
                </a:gridCol>
                <a:gridCol w="1774174">
                  <a:extLst>
                    <a:ext uri="{9D8B030D-6E8A-4147-A177-3AD203B41FA5}">
                      <a16:colId xmlns:a16="http://schemas.microsoft.com/office/drawing/2014/main" val="20001"/>
                    </a:ext>
                  </a:extLst>
                </a:gridCol>
              </a:tblGrid>
              <a:tr h="377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74320" algn="l">
                        <a:defRPr sz="1800"/>
                      </a:pPr>
                      <a:r>
                        <a:rPr sz="1600" dirty="0">
                          <a:latin typeface="+mn-lt"/>
                          <a:ea typeface="Avenir Book"/>
                          <a:cs typeface="Avenir Book"/>
                          <a:sym typeface="Avenir Book"/>
                        </a:rPr>
                        <a:t>Monthly Flexible Expenses:</a:t>
                      </a:r>
                    </a:p>
                  </a:txBody>
                  <a:tcPr marL="22860" marR="22860" marT="22860" marB="22860" anchor="ctr" horzOverflow="overflow">
                    <a:lnL w="38100" cap="flat" cmpd="sng" algn="ctr">
                      <a:solidFill>
                        <a:schemeClr val="tx1"/>
                      </a:solidFill>
                      <a:prstDash val="solid"/>
                      <a:round/>
                      <a:headEnd type="none" w="med" len="med"/>
                      <a:tailEnd type="none" w="med" len="med"/>
                    </a:lnL>
                    <a:lnR w="12700" cmpd="sng">
                      <a:solidFill>
                        <a:prstClr val="black"/>
                      </a:solidFill>
                      <a:prstDash val="solid"/>
                    </a:lnR>
                    <a:lnT w="38100" cap="flat" cmpd="sng" algn="ctr">
                      <a:solidFill>
                        <a:schemeClr val="tx1"/>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defRPr>
                          <a:latin typeface="Avenir Book"/>
                          <a:ea typeface="Avenir Book"/>
                          <a:cs typeface="Avenir Book"/>
                          <a:sym typeface="Avenir Book"/>
                        </a:defRPr>
                      </a:pPr>
                      <a:endParaRPr sz="900"/>
                    </a:p>
                  </a:txBody>
                  <a:tcPr marL="22860" marR="22860" marT="22860" marB="22860" horzOverflow="overflow">
                    <a:lnL w="12700" cmpd="sng">
                      <a:solidFill>
                        <a:prstClr val="black"/>
                      </a:solidFill>
                      <a:prstDash val="soli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7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74320" algn="l">
                        <a:defRPr sz="1800"/>
                      </a:pPr>
                      <a:r>
                        <a:rPr sz="1600" dirty="0">
                          <a:latin typeface="+mn-lt"/>
                          <a:ea typeface="Avenir Book"/>
                          <a:cs typeface="Avenir Book"/>
                          <a:sym typeface="Avenir Book"/>
                        </a:rPr>
                        <a:t>Utilities (electric, gas, water, etc.)</a:t>
                      </a:r>
                    </a:p>
                  </a:txBody>
                  <a:tcPr marL="22860" marR="22860" marT="22860" marB="22860" anchor="ctr" horzOverflow="overflow">
                    <a:lnL w="38100" cap="flat" cmpd="sng" algn="ctr">
                      <a:solidFill>
                        <a:schemeClr val="tx1"/>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defRPr>
                          <a:latin typeface="Avenir Book"/>
                          <a:ea typeface="Avenir Book"/>
                          <a:cs typeface="Avenir Book"/>
                          <a:sym typeface="Avenir Book"/>
                        </a:defRPr>
                      </a:pPr>
                      <a:endParaRPr sz="900"/>
                    </a:p>
                  </a:txBody>
                  <a:tcPr marL="22860" marR="22860" marT="22860" marB="22860" horzOverflow="overflow">
                    <a:lnL w="12700" cmpd="sng">
                      <a:solidFill>
                        <a:prstClr val="black"/>
                      </a:solidFill>
                      <a:prstDash val="solid"/>
                    </a:lnL>
                    <a:lnR w="38100" cap="flat" cmpd="sng" algn="ctr">
                      <a:solidFill>
                        <a:schemeClr val="tx1"/>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7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74320" algn="l">
                        <a:defRPr sz="1800"/>
                      </a:pPr>
                      <a:r>
                        <a:rPr sz="1600">
                          <a:latin typeface="+mn-lt"/>
                          <a:ea typeface="Avenir Book"/>
                          <a:cs typeface="Avenir Book"/>
                          <a:sym typeface="Avenir Book"/>
                        </a:rPr>
                        <a:t>Credit Card Payments</a:t>
                      </a:r>
                    </a:p>
                  </a:txBody>
                  <a:tcPr marL="22860" marR="22860" marT="22860" marB="22860" anchor="ctr" horzOverflow="overflow">
                    <a:lnL w="38100" cap="flat" cmpd="sng" algn="ctr">
                      <a:solidFill>
                        <a:schemeClr val="tx1"/>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defRPr>
                          <a:latin typeface="Avenir Book"/>
                          <a:ea typeface="Avenir Book"/>
                          <a:cs typeface="Avenir Book"/>
                          <a:sym typeface="Avenir Book"/>
                        </a:defRPr>
                      </a:pPr>
                      <a:endParaRPr sz="900"/>
                    </a:p>
                  </a:txBody>
                  <a:tcPr marL="22860" marR="22860" marT="22860" marB="22860" horzOverflow="overflow">
                    <a:lnL w="12700" cmpd="sng">
                      <a:solidFill>
                        <a:prstClr val="black"/>
                      </a:solidFill>
                      <a:prstDash val="solid"/>
                    </a:lnL>
                    <a:lnR w="38100" cap="flat" cmpd="sng" algn="ctr">
                      <a:solidFill>
                        <a:schemeClr val="tx1"/>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7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74320" algn="l">
                        <a:defRPr sz="1800"/>
                      </a:pPr>
                      <a:r>
                        <a:rPr sz="1600" dirty="0">
                          <a:latin typeface="+mn-lt"/>
                          <a:ea typeface="Avenir Book"/>
                          <a:cs typeface="Avenir Book"/>
                          <a:sym typeface="Avenir Book"/>
                        </a:rPr>
                        <a:t>Auto Upkeep (gas, maintenance, etc.)</a:t>
                      </a:r>
                    </a:p>
                  </a:txBody>
                  <a:tcPr marL="22860" marR="22860" marT="22860" marB="22860" anchor="ctr" horzOverflow="overflow">
                    <a:lnL w="38100" cap="flat" cmpd="sng" algn="ctr">
                      <a:solidFill>
                        <a:schemeClr val="tx1"/>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defRPr>
                          <a:latin typeface="Avenir Book"/>
                          <a:ea typeface="Avenir Book"/>
                          <a:cs typeface="Avenir Book"/>
                          <a:sym typeface="Avenir Book"/>
                        </a:defRPr>
                      </a:pPr>
                      <a:endParaRPr sz="900"/>
                    </a:p>
                  </a:txBody>
                  <a:tcPr marL="22860" marR="22860" marT="22860" marB="22860" horzOverflow="overflow">
                    <a:lnL w="12700" cmpd="sng">
                      <a:solidFill>
                        <a:prstClr val="black"/>
                      </a:solidFill>
                      <a:prstDash val="solid"/>
                    </a:lnL>
                    <a:lnR w="38100" cap="flat" cmpd="sng" algn="ctr">
                      <a:solidFill>
                        <a:schemeClr val="tx1"/>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7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74320" algn="l">
                        <a:defRPr sz="1800"/>
                      </a:pPr>
                      <a:r>
                        <a:rPr sz="1600">
                          <a:latin typeface="+mn-lt"/>
                          <a:ea typeface="Avenir Book"/>
                          <a:cs typeface="Avenir Book"/>
                          <a:sym typeface="Avenir Book"/>
                        </a:rPr>
                        <a:t>Food (at home and eating out)</a:t>
                      </a:r>
                    </a:p>
                  </a:txBody>
                  <a:tcPr marL="22860" marR="22860" marT="22860" marB="22860" anchor="ctr" horzOverflow="overflow">
                    <a:lnL w="38100" cap="flat" cmpd="sng" algn="ctr">
                      <a:solidFill>
                        <a:schemeClr val="tx1"/>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defRPr>
                          <a:latin typeface="Avenir Book"/>
                          <a:ea typeface="Avenir Book"/>
                          <a:cs typeface="Avenir Book"/>
                          <a:sym typeface="Avenir Book"/>
                        </a:defRPr>
                      </a:pPr>
                      <a:endParaRPr sz="900"/>
                    </a:p>
                  </a:txBody>
                  <a:tcPr marL="22860" marR="22860" marT="22860" marB="22860" horzOverflow="overflow">
                    <a:lnL w="12700" cmpd="sng">
                      <a:solidFill>
                        <a:prstClr val="black"/>
                      </a:solidFill>
                      <a:prstDash val="solid"/>
                    </a:lnL>
                    <a:lnR w="38100" cap="flat" cmpd="sng" algn="ctr">
                      <a:solidFill>
                        <a:schemeClr val="tx1"/>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7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74320" algn="l">
                        <a:defRPr sz="1800"/>
                      </a:pPr>
                      <a:r>
                        <a:rPr sz="1600" dirty="0">
                          <a:latin typeface="+mn-lt"/>
                          <a:ea typeface="Avenir Book"/>
                          <a:cs typeface="Avenir Book"/>
                          <a:sym typeface="Avenir Book"/>
                        </a:rPr>
                        <a:t>Household Supplies</a:t>
                      </a:r>
                    </a:p>
                  </a:txBody>
                  <a:tcPr marL="22860" marR="22860" marT="22860" marB="22860" anchor="ctr" horzOverflow="overflow">
                    <a:lnL w="38100" cap="flat" cmpd="sng" algn="ctr">
                      <a:solidFill>
                        <a:schemeClr val="tx1"/>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defRPr>
                          <a:latin typeface="Avenir Book"/>
                          <a:ea typeface="Avenir Book"/>
                          <a:cs typeface="Avenir Book"/>
                          <a:sym typeface="Avenir Book"/>
                        </a:defRPr>
                      </a:pPr>
                      <a:endParaRPr sz="900"/>
                    </a:p>
                  </a:txBody>
                  <a:tcPr marL="22860" marR="22860" marT="22860" marB="22860" horzOverflow="overflow">
                    <a:lnL w="12700" cmpd="sng">
                      <a:solidFill>
                        <a:prstClr val="black"/>
                      </a:solidFill>
                      <a:prstDash val="solid"/>
                    </a:lnL>
                    <a:lnR w="38100" cap="flat" cmpd="sng" algn="ctr">
                      <a:solidFill>
                        <a:schemeClr val="tx1"/>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7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74320" algn="l">
                        <a:defRPr sz="1800"/>
                      </a:pPr>
                      <a:r>
                        <a:rPr sz="1600">
                          <a:latin typeface="+mn-lt"/>
                          <a:ea typeface="Avenir Book"/>
                          <a:cs typeface="Avenir Book"/>
                          <a:sym typeface="Avenir Book"/>
                        </a:rPr>
                        <a:t>Recreation / Entertainment</a:t>
                      </a:r>
                    </a:p>
                  </a:txBody>
                  <a:tcPr marL="22860" marR="22860" marT="22860" marB="22860" anchor="ctr" horzOverflow="overflow">
                    <a:lnL w="38100" cap="flat" cmpd="sng" algn="ctr">
                      <a:solidFill>
                        <a:schemeClr val="tx1"/>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defRPr>
                          <a:latin typeface="Avenir Book"/>
                          <a:ea typeface="Avenir Book"/>
                          <a:cs typeface="Avenir Book"/>
                          <a:sym typeface="Avenir Book"/>
                        </a:defRPr>
                      </a:pPr>
                      <a:endParaRPr sz="900"/>
                    </a:p>
                  </a:txBody>
                  <a:tcPr marL="22860" marR="22860" marT="22860" marB="22860" horzOverflow="overflow">
                    <a:lnL w="12700" cmpd="sng">
                      <a:solidFill>
                        <a:prstClr val="black"/>
                      </a:solidFill>
                      <a:prstDash val="solid"/>
                    </a:lnL>
                    <a:lnR w="38100" cap="flat" cmpd="sng" algn="ctr">
                      <a:solidFill>
                        <a:schemeClr val="tx1"/>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7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74320" algn="l">
                        <a:defRPr sz="1800"/>
                      </a:pPr>
                      <a:r>
                        <a:rPr sz="1600" dirty="0">
                          <a:latin typeface="+mn-lt"/>
                          <a:ea typeface="Avenir Book"/>
                          <a:cs typeface="Avenir Book"/>
                          <a:sym typeface="Avenir Book"/>
                        </a:rPr>
                        <a:t>Childcare</a:t>
                      </a:r>
                    </a:p>
                  </a:txBody>
                  <a:tcPr marL="22860" marR="22860" marT="22860" marB="22860" anchor="ctr" horzOverflow="overflow">
                    <a:lnL w="38100" cap="flat" cmpd="sng" algn="ctr">
                      <a:solidFill>
                        <a:schemeClr val="tx1"/>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defRPr>
                          <a:latin typeface="Avenir Book"/>
                          <a:ea typeface="Avenir Book"/>
                          <a:cs typeface="Avenir Book"/>
                          <a:sym typeface="Avenir Book"/>
                        </a:defRPr>
                      </a:pPr>
                      <a:endParaRPr sz="900"/>
                    </a:p>
                  </a:txBody>
                  <a:tcPr marL="22860" marR="22860" marT="22860" marB="22860" horzOverflow="overflow">
                    <a:lnL w="12700" cmpd="sng">
                      <a:solidFill>
                        <a:prstClr val="black"/>
                      </a:solidFill>
                      <a:prstDash val="solid"/>
                    </a:lnL>
                    <a:lnR w="38100" cap="flat" cmpd="sng" algn="ctr">
                      <a:solidFill>
                        <a:schemeClr val="tx1"/>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7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74320" algn="l">
                        <a:defRPr sz="1800"/>
                      </a:pPr>
                      <a:r>
                        <a:rPr sz="1600">
                          <a:latin typeface="+mn-lt"/>
                          <a:ea typeface="Avenir Book"/>
                          <a:cs typeface="Avenir Book"/>
                          <a:sym typeface="Avenir Book"/>
                        </a:rPr>
                        <a:t>Personal Allowances</a:t>
                      </a:r>
                    </a:p>
                  </a:txBody>
                  <a:tcPr marL="22860" marR="22860" marT="22860" marB="22860" anchor="ctr" horzOverflow="overflow">
                    <a:lnL w="38100" cap="flat" cmpd="sng" algn="ctr">
                      <a:solidFill>
                        <a:schemeClr val="tx1"/>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defRPr>
                          <a:latin typeface="Avenir Book"/>
                          <a:ea typeface="Avenir Book"/>
                          <a:cs typeface="Avenir Book"/>
                          <a:sym typeface="Avenir Book"/>
                        </a:defRPr>
                      </a:pPr>
                      <a:endParaRPr sz="900"/>
                    </a:p>
                  </a:txBody>
                  <a:tcPr marL="22860" marR="22860" marT="22860" marB="22860" horzOverflow="overflow">
                    <a:lnL w="12700" cmpd="sng">
                      <a:solidFill>
                        <a:prstClr val="black"/>
                      </a:solidFill>
                      <a:prstDash val="solid"/>
                    </a:lnL>
                    <a:lnR w="38100" cap="flat" cmpd="sng" algn="ctr">
                      <a:solidFill>
                        <a:schemeClr val="tx1"/>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7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74320" algn="l">
                        <a:defRPr sz="1800"/>
                      </a:pPr>
                      <a:r>
                        <a:rPr sz="1600" dirty="0">
                          <a:latin typeface="+mn-lt"/>
                          <a:ea typeface="Avenir Book"/>
                          <a:cs typeface="Avenir Book"/>
                          <a:sym typeface="Avenir Book"/>
                        </a:rPr>
                        <a:t>Other (list)</a:t>
                      </a:r>
                    </a:p>
                  </a:txBody>
                  <a:tcPr marL="22860" marR="22860" marT="22860" marB="22860" anchor="ctr" horzOverflow="overflow">
                    <a:lnL w="38100" cap="flat" cmpd="sng" algn="ctr">
                      <a:solidFill>
                        <a:schemeClr val="tx1"/>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defRPr>
                          <a:latin typeface="Avenir Book"/>
                          <a:ea typeface="Avenir Book"/>
                          <a:cs typeface="Avenir Book"/>
                          <a:sym typeface="Avenir Book"/>
                        </a:defRPr>
                      </a:pPr>
                      <a:endParaRPr sz="900"/>
                    </a:p>
                  </a:txBody>
                  <a:tcPr marL="22860" marR="22860" marT="22860" marB="22860" horzOverflow="overflow">
                    <a:lnL w="12700" cmpd="sng">
                      <a:solidFill>
                        <a:prstClr val="black"/>
                      </a:solidFill>
                      <a:prstDash val="solid"/>
                    </a:lnL>
                    <a:lnR w="38100" cap="flat" cmpd="sng" algn="ctr">
                      <a:solidFill>
                        <a:schemeClr val="tx1"/>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7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74320" algn="l">
                        <a:defRPr sz="1800"/>
                      </a:pPr>
                      <a:r>
                        <a:rPr sz="1600">
                          <a:latin typeface="+mn-lt"/>
                          <a:ea typeface="Avenir Book"/>
                          <a:cs typeface="Avenir Book"/>
                          <a:sym typeface="Avenir Book"/>
                        </a:rPr>
                        <a:t>Total Monthly Expenses</a:t>
                      </a:r>
                    </a:p>
                  </a:txBody>
                  <a:tcPr marL="22860" marR="22860" marT="22860" marB="22860" anchor="ctr" horzOverflow="overflow">
                    <a:lnL w="38100" cap="flat" cmpd="sng" algn="ctr">
                      <a:solidFill>
                        <a:schemeClr val="tx1"/>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defRPr>
                          <a:latin typeface="Avenir Book"/>
                          <a:ea typeface="Avenir Book"/>
                          <a:cs typeface="Avenir Book"/>
                          <a:sym typeface="Avenir Book"/>
                        </a:defRPr>
                      </a:pPr>
                      <a:endParaRPr sz="900"/>
                    </a:p>
                  </a:txBody>
                  <a:tcPr marL="22860" marR="22860" marT="22860" marB="22860" horzOverflow="overflow">
                    <a:lnL w="12700" cmpd="sng">
                      <a:solidFill>
                        <a:prstClr val="black"/>
                      </a:solidFill>
                      <a:prstDash val="solid"/>
                    </a:lnL>
                    <a:lnR w="38100" cap="flat" cmpd="sng" algn="ctr">
                      <a:solidFill>
                        <a:schemeClr val="tx1"/>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78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74320" algn="l">
                        <a:defRPr sz="1800"/>
                      </a:pPr>
                      <a:r>
                        <a:rPr sz="1600" dirty="0">
                          <a:latin typeface="+mn-lt"/>
                          <a:ea typeface="Avenir Book"/>
                          <a:cs typeface="Avenir Book"/>
                          <a:sym typeface="Avenir Book"/>
                        </a:rPr>
                        <a:t>Total Income Minus Total Expenses</a:t>
                      </a:r>
                    </a:p>
                  </a:txBody>
                  <a:tcPr marL="22860" marR="22860" marT="22860" marB="22860" anchor="ctr" horzOverflow="overflow">
                    <a:lnL w="38100" cap="flat" cmpd="sng" algn="ctr">
                      <a:solidFill>
                        <a:schemeClr val="tx1"/>
                      </a:solidFill>
                      <a:prstDash val="solid"/>
                      <a:round/>
                      <a:headEnd type="none" w="med" len="med"/>
                      <a:tailEnd type="none" w="med" len="med"/>
                    </a:lnL>
                    <a:lnR w="12700" cmpd="sng">
                      <a:solidFill>
                        <a:prstClr val="black"/>
                      </a:solidFill>
                      <a:prstDash val="solid"/>
                    </a:lnR>
                    <a:lnT w="12700" cmpd="sng">
                      <a:solidFill>
                        <a:prstClr val="black"/>
                      </a:solidFill>
                      <a:prstDash val="soli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defRPr>
                          <a:latin typeface="Avenir Book"/>
                          <a:ea typeface="Avenir Book"/>
                          <a:cs typeface="Avenir Book"/>
                          <a:sym typeface="Avenir Book"/>
                        </a:defRPr>
                      </a:pPr>
                      <a:endParaRPr sz="900" dirty="0"/>
                    </a:p>
                  </a:txBody>
                  <a:tcPr marL="22860" marR="22860" marT="22860" marB="22860" horzOverflow="overflow">
                    <a:lnL w="12700" cmpd="sng">
                      <a:solidFill>
                        <a:prstClr val="black"/>
                      </a:solidFill>
                      <a:prstDash val="solid"/>
                    </a:lnL>
                    <a:lnR w="38100" cap="flat" cmpd="sng" algn="ctr">
                      <a:solidFill>
                        <a:schemeClr val="tx1"/>
                      </a:solidFill>
                      <a:prstDash val="solid"/>
                      <a:round/>
                      <a:headEnd type="none" w="med" len="med"/>
                      <a:tailEnd type="none" w="med" len="med"/>
                    </a:lnR>
                    <a:lnT w="12700" cmpd="sng">
                      <a:solidFill>
                        <a:prstClr val="black"/>
                      </a:solidFill>
                      <a:prstDash val="soli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5651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96758"/>
            <a:ext cx="10515600" cy="873127"/>
          </a:xfrm>
        </p:spPr>
        <p:txBody>
          <a:bodyPr/>
          <a:lstStyle/>
          <a:p>
            <a:r>
              <a:rPr lang="en-US" dirty="0"/>
              <a:t>Emotional Spending: Budget Buster</a:t>
            </a:r>
          </a:p>
        </p:txBody>
      </p:sp>
      <p:sp>
        <p:nvSpPr>
          <p:cNvPr id="28" name="Content Placeholder 2">
            <a:extLst>
              <a:ext uri="{FF2B5EF4-FFF2-40B4-BE49-F238E27FC236}">
                <a16:creationId xmlns:a16="http://schemas.microsoft.com/office/drawing/2014/main" id="{7DAC8E3A-03FF-49DE-99E6-0C0BC85CF1D3}"/>
              </a:ext>
            </a:extLst>
          </p:cNvPr>
          <p:cNvSpPr txBox="1">
            <a:spLocks/>
          </p:cNvSpPr>
          <p:nvPr/>
        </p:nvSpPr>
        <p:spPr>
          <a:xfrm>
            <a:off x="838200" y="1828800"/>
            <a:ext cx="10515600" cy="4423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many of us, emotions and money can be closely tied</a:t>
            </a:r>
          </a:p>
          <a:p>
            <a:r>
              <a:rPr lang="en-US" dirty="0"/>
              <a:t>When leaving a controlling and abusive relationship, many will finally feel free to spend how they want</a:t>
            </a:r>
          </a:p>
          <a:p>
            <a:r>
              <a:rPr lang="en-US" dirty="0"/>
              <a:t>Address emotional spending by:</a:t>
            </a:r>
          </a:p>
          <a:p>
            <a:pPr lvl="1"/>
            <a:r>
              <a:rPr lang="en-US" dirty="0"/>
              <a:t>Planning for economical ways to enjoy new freedom</a:t>
            </a:r>
          </a:p>
          <a:p>
            <a:pPr lvl="1"/>
            <a:r>
              <a:rPr lang="en-US" dirty="0"/>
              <a:t>Creating a timeline and remind yourself of your financial goals</a:t>
            </a:r>
          </a:p>
          <a:p>
            <a:pPr lvl="1"/>
            <a:r>
              <a:rPr lang="en-US" dirty="0"/>
              <a:t>Examine your feelings and notice when you’re being tempted to overspend</a:t>
            </a:r>
          </a:p>
        </p:txBody>
      </p:sp>
    </p:spTree>
    <p:extLst>
      <p:ext uri="{BB962C8B-B14F-4D97-AF65-F5344CB8AC3E}">
        <p14:creationId xmlns:p14="http://schemas.microsoft.com/office/powerpoint/2010/main" val="4098864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96758"/>
            <a:ext cx="10515600" cy="873127"/>
          </a:xfrm>
        </p:spPr>
        <p:txBody>
          <a:bodyPr/>
          <a:lstStyle/>
          <a:p>
            <a:r>
              <a:rPr lang="en-US" dirty="0"/>
              <a:t>Dealing with Emotions and Spending</a:t>
            </a:r>
          </a:p>
        </p:txBody>
      </p:sp>
      <p:sp>
        <p:nvSpPr>
          <p:cNvPr id="28" name="Content Placeholder 2">
            <a:extLst>
              <a:ext uri="{FF2B5EF4-FFF2-40B4-BE49-F238E27FC236}">
                <a16:creationId xmlns:a16="http://schemas.microsoft.com/office/drawing/2014/main" id="{7DAC8E3A-03FF-49DE-99E6-0C0BC85CF1D3}"/>
              </a:ext>
            </a:extLst>
          </p:cNvPr>
          <p:cNvSpPr txBox="1">
            <a:spLocks/>
          </p:cNvSpPr>
          <p:nvPr/>
        </p:nvSpPr>
        <p:spPr>
          <a:xfrm>
            <a:off x="838200" y="1790700"/>
            <a:ext cx="10515600" cy="4423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Step 1</a:t>
            </a:r>
          </a:p>
          <a:p>
            <a:pPr lvl="1"/>
            <a:r>
              <a:rPr lang="en-US" dirty="0"/>
              <a:t>Write down your financial goals</a:t>
            </a:r>
          </a:p>
          <a:p>
            <a:pPr lvl="2"/>
            <a:r>
              <a:rPr lang="en-US" dirty="0"/>
              <a:t>Estimate how much time and money each will take</a:t>
            </a:r>
          </a:p>
          <a:p>
            <a:r>
              <a:rPr lang="en-US" b="1" dirty="0"/>
              <a:t>Step 2</a:t>
            </a:r>
          </a:p>
          <a:p>
            <a:pPr lvl="1"/>
            <a:r>
              <a:rPr lang="en-US" dirty="0"/>
              <a:t>Keep written goals in a place where you will see them</a:t>
            </a:r>
          </a:p>
          <a:p>
            <a:pPr lvl="2"/>
            <a:r>
              <a:rPr lang="en-US" dirty="0"/>
              <a:t>Set electronic reminders</a:t>
            </a:r>
          </a:p>
          <a:p>
            <a:r>
              <a:rPr lang="en-US" b="1" dirty="0"/>
              <a:t>Step 3</a:t>
            </a:r>
          </a:p>
          <a:p>
            <a:pPr lvl="1"/>
            <a:r>
              <a:rPr lang="en-US" dirty="0"/>
              <a:t>Examine your feelings and notice when you are being tempted to overspend</a:t>
            </a:r>
          </a:p>
          <a:p>
            <a:pPr lvl="2"/>
            <a:r>
              <a:rPr lang="en-US" dirty="0"/>
              <a:t>Find alternatives</a:t>
            </a:r>
          </a:p>
          <a:p>
            <a:pPr lvl="2"/>
            <a:r>
              <a:rPr lang="en-US" dirty="0"/>
              <a:t>Put off the purchase for 1 day</a:t>
            </a:r>
          </a:p>
        </p:txBody>
      </p:sp>
    </p:spTree>
    <p:extLst>
      <p:ext uri="{BB962C8B-B14F-4D97-AF65-F5344CB8AC3E}">
        <p14:creationId xmlns:p14="http://schemas.microsoft.com/office/powerpoint/2010/main" val="69456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96758"/>
            <a:ext cx="10515600" cy="873127"/>
          </a:xfrm>
        </p:spPr>
        <p:txBody>
          <a:bodyPr/>
          <a:lstStyle/>
          <a:p>
            <a:r>
              <a:rPr lang="en-US" dirty="0"/>
              <a:t>Before You Spend, Ask Yourself…</a:t>
            </a:r>
          </a:p>
        </p:txBody>
      </p:sp>
      <p:sp>
        <p:nvSpPr>
          <p:cNvPr id="28" name="Content Placeholder 2">
            <a:extLst>
              <a:ext uri="{FF2B5EF4-FFF2-40B4-BE49-F238E27FC236}">
                <a16:creationId xmlns:a16="http://schemas.microsoft.com/office/drawing/2014/main" id="{7DAC8E3A-03FF-49DE-99E6-0C0BC85CF1D3}"/>
              </a:ext>
            </a:extLst>
          </p:cNvPr>
          <p:cNvSpPr txBox="1">
            <a:spLocks/>
          </p:cNvSpPr>
          <p:nvPr/>
        </p:nvSpPr>
        <p:spPr>
          <a:xfrm>
            <a:off x="838200" y="1790700"/>
            <a:ext cx="5257800" cy="4423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Did I compare prices?</a:t>
            </a:r>
          </a:p>
          <a:p>
            <a:r>
              <a:rPr lang="en-US" dirty="0"/>
              <a:t>Is this a need?</a:t>
            </a:r>
          </a:p>
          <a:p>
            <a:r>
              <a:rPr lang="en-US" dirty="0"/>
              <a:t>Can I afford it?</a:t>
            </a:r>
          </a:p>
          <a:p>
            <a:r>
              <a:rPr lang="en-US" dirty="0"/>
              <a:t>Will this delay me from reaching my goals?</a:t>
            </a:r>
          </a:p>
          <a:p>
            <a:pPr lvl="1"/>
            <a:r>
              <a:rPr lang="en-US" dirty="0"/>
              <a:t>If you have to borrow in order to buy something, it will take longer to reach your goals</a:t>
            </a:r>
          </a:p>
        </p:txBody>
      </p:sp>
      <p:pic>
        <p:nvPicPr>
          <p:cNvPr id="4" name="Picture 3">
            <a:extLst>
              <a:ext uri="{FF2B5EF4-FFF2-40B4-BE49-F238E27FC236}">
                <a16:creationId xmlns:a16="http://schemas.microsoft.com/office/drawing/2014/main" id="{39909E02-37A9-4627-A958-F73D615C220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34165" y="1790700"/>
            <a:ext cx="5576835" cy="3717890"/>
          </a:xfrm>
          <a:prstGeom prst="rect">
            <a:avLst/>
          </a:prstGeom>
        </p:spPr>
      </p:pic>
    </p:spTree>
    <p:extLst>
      <p:ext uri="{BB962C8B-B14F-4D97-AF65-F5344CB8AC3E}">
        <p14:creationId xmlns:p14="http://schemas.microsoft.com/office/powerpoint/2010/main" val="415089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86340"/>
            <a:ext cx="10515600" cy="873127"/>
          </a:xfrm>
        </p:spPr>
        <p:txBody>
          <a:bodyPr/>
          <a:lstStyle/>
          <a:p>
            <a:r>
              <a:rPr lang="en-US" dirty="0"/>
              <a:t>Having Fun Without Breaking the Bank</a:t>
            </a:r>
          </a:p>
        </p:txBody>
      </p:sp>
      <p:sp>
        <p:nvSpPr>
          <p:cNvPr id="3" name="Content Placeholder 2">
            <a:extLst>
              <a:ext uri="{FF2B5EF4-FFF2-40B4-BE49-F238E27FC236}">
                <a16:creationId xmlns:a16="http://schemas.microsoft.com/office/drawing/2014/main" id="{9B6E503E-5E36-1140-B8EE-2BF165AA6A9F}"/>
              </a:ext>
            </a:extLst>
          </p:cNvPr>
          <p:cNvSpPr>
            <a:spLocks noGrp="1"/>
          </p:cNvSpPr>
          <p:nvPr>
            <p:ph idx="1"/>
          </p:nvPr>
        </p:nvSpPr>
        <p:spPr>
          <a:xfrm>
            <a:off x="838200" y="1790700"/>
            <a:ext cx="5257800" cy="4423746"/>
          </a:xfrm>
        </p:spPr>
        <p:txBody>
          <a:bodyPr>
            <a:normAutofit/>
          </a:bodyPr>
          <a:lstStyle/>
          <a:p>
            <a:r>
              <a:rPr lang="en-US" b="1" dirty="0"/>
              <a:t>Treating yourself:</a:t>
            </a:r>
          </a:p>
          <a:p>
            <a:pPr lvl="1"/>
            <a:r>
              <a:rPr lang="en-US" dirty="0"/>
              <a:t>Give yourself a manicure</a:t>
            </a:r>
          </a:p>
          <a:p>
            <a:pPr lvl="1"/>
            <a:r>
              <a:rPr lang="en-US" dirty="0"/>
              <a:t>Enjoy your favorite dessert at home</a:t>
            </a:r>
          </a:p>
          <a:p>
            <a:pPr lvl="1"/>
            <a:r>
              <a:rPr lang="en-US" dirty="0"/>
              <a:t>Read a good book</a:t>
            </a:r>
          </a:p>
          <a:p>
            <a:pPr lvl="1"/>
            <a:r>
              <a:rPr lang="en-US" dirty="0"/>
              <a:t>Spend time with a friend</a:t>
            </a:r>
          </a:p>
          <a:p>
            <a:pPr lvl="1"/>
            <a:r>
              <a:rPr lang="en-US" dirty="0"/>
              <a:t>Go for a walk</a:t>
            </a:r>
          </a:p>
          <a:p>
            <a:pPr lvl="1"/>
            <a:r>
              <a:rPr lang="en-US" dirty="0"/>
              <a:t>Invite friends over for a potluck to share the cost of food</a:t>
            </a:r>
          </a:p>
          <a:p>
            <a:pPr marL="457200" lvl="1" indent="0">
              <a:buNone/>
            </a:pPr>
            <a:r>
              <a:rPr lang="en-US" dirty="0"/>
              <a:t/>
            </a:r>
            <a:br>
              <a:rPr lang="en-US" dirty="0"/>
            </a:br>
            <a:endParaRPr lang="en-US" dirty="0"/>
          </a:p>
        </p:txBody>
      </p:sp>
      <p:sp>
        <p:nvSpPr>
          <p:cNvPr id="4" name="Content Placeholder 2">
            <a:extLst>
              <a:ext uri="{FF2B5EF4-FFF2-40B4-BE49-F238E27FC236}">
                <a16:creationId xmlns:a16="http://schemas.microsoft.com/office/drawing/2014/main" id="{5FE67E0A-7BC5-4913-AFF5-8BFB1E58DF7A}"/>
              </a:ext>
            </a:extLst>
          </p:cNvPr>
          <p:cNvSpPr txBox="1">
            <a:spLocks/>
          </p:cNvSpPr>
          <p:nvPr/>
        </p:nvSpPr>
        <p:spPr>
          <a:xfrm>
            <a:off x="6456680" y="1790700"/>
            <a:ext cx="5257800" cy="4423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Treating your children:</a:t>
            </a:r>
          </a:p>
          <a:p>
            <a:pPr lvl="1"/>
            <a:r>
              <a:rPr lang="en-US" dirty="0"/>
              <a:t>Cook or bake together</a:t>
            </a:r>
          </a:p>
          <a:p>
            <a:pPr lvl="1"/>
            <a:r>
              <a:rPr lang="en-US" dirty="0"/>
              <a:t>Read them a story</a:t>
            </a:r>
          </a:p>
          <a:p>
            <a:pPr lvl="1"/>
            <a:r>
              <a:rPr lang="en-US" dirty="0"/>
              <a:t>Spend the day at the library</a:t>
            </a:r>
          </a:p>
          <a:p>
            <a:pPr lvl="1"/>
            <a:r>
              <a:rPr lang="en-US" dirty="0"/>
              <a:t>Play their favorite game with them</a:t>
            </a:r>
          </a:p>
          <a:p>
            <a:pPr lvl="1"/>
            <a:r>
              <a:rPr lang="en-US" dirty="0"/>
              <a:t>Invite their friends for a sleepover</a:t>
            </a:r>
          </a:p>
        </p:txBody>
      </p:sp>
      <p:sp>
        <p:nvSpPr>
          <p:cNvPr id="7" name="Content Placeholder 2">
            <a:extLst>
              <a:ext uri="{FF2B5EF4-FFF2-40B4-BE49-F238E27FC236}">
                <a16:creationId xmlns:a16="http://schemas.microsoft.com/office/drawing/2014/main" id="{222DB455-8119-472B-88A9-C56F820477D7}"/>
              </a:ext>
            </a:extLst>
          </p:cNvPr>
          <p:cNvSpPr txBox="1">
            <a:spLocks/>
          </p:cNvSpPr>
          <p:nvPr/>
        </p:nvSpPr>
        <p:spPr>
          <a:xfrm>
            <a:off x="7365441" y="4960737"/>
            <a:ext cx="3356150" cy="1573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213F98"/>
                </a:solidFill>
              </a:rPr>
              <a:t>Include your kids when creating the family financial goals.  </a:t>
            </a:r>
          </a:p>
          <a:p>
            <a:pPr marL="0" indent="0" algn="ctr">
              <a:buNone/>
            </a:pPr>
            <a:r>
              <a:rPr lang="en-US" sz="1800" b="1" dirty="0">
                <a:solidFill>
                  <a:srgbClr val="213F98"/>
                </a:solidFill>
              </a:rPr>
              <a:t>This can be helpful when tough decisions need to be made.</a:t>
            </a:r>
          </a:p>
        </p:txBody>
      </p:sp>
      <p:sp>
        <p:nvSpPr>
          <p:cNvPr id="8" name="Rectangle: Rounded Corners 7">
            <a:extLst>
              <a:ext uri="{FF2B5EF4-FFF2-40B4-BE49-F238E27FC236}">
                <a16:creationId xmlns:a16="http://schemas.microsoft.com/office/drawing/2014/main" id="{00A03D39-2C12-4203-87B2-BD9ACF1C4559}"/>
              </a:ext>
            </a:extLst>
          </p:cNvPr>
          <p:cNvSpPr/>
          <p:nvPr/>
        </p:nvSpPr>
        <p:spPr>
          <a:xfrm>
            <a:off x="7244862" y="4783015"/>
            <a:ext cx="3597309" cy="1662664"/>
          </a:xfrm>
          <a:prstGeom prst="roundRect">
            <a:avLst/>
          </a:prstGeom>
          <a:noFill/>
          <a:ln w="28575">
            <a:solidFill>
              <a:srgbClr val="51C2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764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96758"/>
            <a:ext cx="10515600" cy="873127"/>
          </a:xfrm>
        </p:spPr>
        <p:txBody>
          <a:bodyPr/>
          <a:lstStyle/>
          <a:p>
            <a:r>
              <a:rPr lang="en-US" dirty="0"/>
              <a:t>Start Saving</a:t>
            </a:r>
          </a:p>
        </p:txBody>
      </p:sp>
      <p:sp>
        <p:nvSpPr>
          <p:cNvPr id="28" name="Content Placeholder 2">
            <a:extLst>
              <a:ext uri="{FF2B5EF4-FFF2-40B4-BE49-F238E27FC236}">
                <a16:creationId xmlns:a16="http://schemas.microsoft.com/office/drawing/2014/main" id="{7DAC8E3A-03FF-49DE-99E6-0C0BC85CF1D3}"/>
              </a:ext>
            </a:extLst>
          </p:cNvPr>
          <p:cNvSpPr txBox="1">
            <a:spLocks/>
          </p:cNvSpPr>
          <p:nvPr/>
        </p:nvSpPr>
        <p:spPr>
          <a:xfrm>
            <a:off x="838202" y="1790700"/>
            <a:ext cx="5120472" cy="2158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Ideally, an emergency savings fund should have enough money to cover 3 - 6 months of living expenses (the ‘needs’)</a:t>
            </a:r>
          </a:p>
          <a:p>
            <a:r>
              <a:rPr lang="en-US" sz="2400" dirty="0"/>
              <a:t>Start with a realistic savings goal, i.e. one month’s housing</a:t>
            </a:r>
          </a:p>
        </p:txBody>
      </p:sp>
      <p:graphicFrame>
        <p:nvGraphicFramePr>
          <p:cNvPr id="3" name="Table 2">
            <a:extLst>
              <a:ext uri="{FF2B5EF4-FFF2-40B4-BE49-F238E27FC236}">
                <a16:creationId xmlns:a16="http://schemas.microsoft.com/office/drawing/2014/main" id="{652AEC95-73E0-4566-8767-BFC1D98845BF}"/>
              </a:ext>
            </a:extLst>
          </p:cNvPr>
          <p:cNvGraphicFramePr>
            <a:graphicFrameLocks noGrp="1"/>
          </p:cNvGraphicFramePr>
          <p:nvPr>
            <p:extLst>
              <p:ext uri="{D42A27DB-BD31-4B8C-83A1-F6EECF244321}">
                <p14:modId xmlns:p14="http://schemas.microsoft.com/office/powerpoint/2010/main" val="3513616056"/>
              </p:ext>
            </p:extLst>
          </p:nvPr>
        </p:nvGraphicFramePr>
        <p:xfrm>
          <a:off x="6494586" y="1837089"/>
          <a:ext cx="5316414" cy="1828800"/>
        </p:xfrm>
        <a:graphic>
          <a:graphicData uri="http://schemas.openxmlformats.org/drawingml/2006/table">
            <a:tbl>
              <a:tblPr firstRow="1" bandRow="1">
                <a:tableStyleId>{BDBED569-4797-4DF1-A0F4-6AAB3CD982D8}</a:tableStyleId>
              </a:tblPr>
              <a:tblGrid>
                <a:gridCol w="523351">
                  <a:extLst>
                    <a:ext uri="{9D8B030D-6E8A-4147-A177-3AD203B41FA5}">
                      <a16:colId xmlns:a16="http://schemas.microsoft.com/office/drawing/2014/main" val="3929808783"/>
                    </a:ext>
                  </a:extLst>
                </a:gridCol>
                <a:gridCol w="974690">
                  <a:extLst>
                    <a:ext uri="{9D8B030D-6E8A-4147-A177-3AD203B41FA5}">
                      <a16:colId xmlns:a16="http://schemas.microsoft.com/office/drawing/2014/main" val="4273899088"/>
                    </a:ext>
                  </a:extLst>
                </a:gridCol>
                <a:gridCol w="844061">
                  <a:extLst>
                    <a:ext uri="{9D8B030D-6E8A-4147-A177-3AD203B41FA5}">
                      <a16:colId xmlns:a16="http://schemas.microsoft.com/office/drawing/2014/main" val="395550864"/>
                    </a:ext>
                  </a:extLst>
                </a:gridCol>
                <a:gridCol w="1195754">
                  <a:extLst>
                    <a:ext uri="{9D8B030D-6E8A-4147-A177-3AD203B41FA5}">
                      <a16:colId xmlns:a16="http://schemas.microsoft.com/office/drawing/2014/main" val="127248728"/>
                    </a:ext>
                  </a:extLst>
                </a:gridCol>
                <a:gridCol w="864158">
                  <a:extLst>
                    <a:ext uri="{9D8B030D-6E8A-4147-A177-3AD203B41FA5}">
                      <a16:colId xmlns:a16="http://schemas.microsoft.com/office/drawing/2014/main" val="2060056637"/>
                    </a:ext>
                  </a:extLst>
                </a:gridCol>
                <a:gridCol w="914400">
                  <a:extLst>
                    <a:ext uri="{9D8B030D-6E8A-4147-A177-3AD203B41FA5}">
                      <a16:colId xmlns:a16="http://schemas.microsoft.com/office/drawing/2014/main" val="2559832820"/>
                    </a:ext>
                  </a:extLst>
                </a:gridCol>
              </a:tblGrid>
              <a:tr h="0">
                <a:tc>
                  <a:txBody>
                    <a:bodyPr/>
                    <a:lstStyle/>
                    <a:p>
                      <a:r>
                        <a:rPr lang="en-US" sz="1400" dirty="0"/>
                        <a:t>Year</a:t>
                      </a:r>
                    </a:p>
                  </a:txBody>
                  <a:tcPr/>
                </a:tc>
                <a:tc>
                  <a:txBody>
                    <a:bodyPr/>
                    <a:lstStyle/>
                    <a:p>
                      <a:r>
                        <a:rPr lang="en-US" sz="1400" dirty="0"/>
                        <a:t>Deposit</a:t>
                      </a:r>
                    </a:p>
                  </a:txBody>
                  <a:tcPr/>
                </a:tc>
                <a:tc>
                  <a:txBody>
                    <a:bodyPr/>
                    <a:lstStyle/>
                    <a:p>
                      <a:r>
                        <a:rPr lang="en-US" sz="1400" dirty="0"/>
                        <a:t>Interest</a:t>
                      </a:r>
                    </a:p>
                  </a:txBody>
                  <a:tcPr/>
                </a:tc>
                <a:tc>
                  <a:txBody>
                    <a:bodyPr/>
                    <a:lstStyle/>
                    <a:p>
                      <a:r>
                        <a:rPr lang="en-US" sz="1400" dirty="0"/>
                        <a:t>Total Deposit</a:t>
                      </a:r>
                    </a:p>
                  </a:txBody>
                  <a:tcPr/>
                </a:tc>
                <a:tc>
                  <a:txBody>
                    <a:bodyPr/>
                    <a:lstStyle/>
                    <a:p>
                      <a:r>
                        <a:rPr lang="en-US" sz="1400" dirty="0"/>
                        <a:t>Interest</a:t>
                      </a:r>
                    </a:p>
                  </a:txBody>
                  <a:tcPr/>
                </a:tc>
                <a:tc>
                  <a:txBody>
                    <a:bodyPr/>
                    <a:lstStyle/>
                    <a:p>
                      <a:r>
                        <a:rPr lang="en-US" sz="1400" dirty="0"/>
                        <a:t>Balance</a:t>
                      </a:r>
                    </a:p>
                  </a:txBody>
                  <a:tcPr/>
                </a:tc>
                <a:extLst>
                  <a:ext uri="{0D108BD9-81ED-4DB2-BD59-A6C34878D82A}">
                    <a16:rowId xmlns:a16="http://schemas.microsoft.com/office/drawing/2014/main" val="1952407453"/>
                  </a:ext>
                </a:extLst>
              </a:tr>
              <a:tr h="0">
                <a:tc>
                  <a:txBody>
                    <a:bodyPr/>
                    <a:lstStyle/>
                    <a:p>
                      <a:r>
                        <a:rPr lang="en-US" sz="1400" dirty="0"/>
                        <a:t>1</a:t>
                      </a:r>
                    </a:p>
                  </a:txBody>
                  <a:tcPr/>
                </a:tc>
                <a:tc>
                  <a:txBody>
                    <a:bodyPr/>
                    <a:lstStyle/>
                    <a:p>
                      <a:r>
                        <a:rPr lang="en-US" sz="1400" dirty="0"/>
                        <a:t>$120.00</a:t>
                      </a:r>
                    </a:p>
                  </a:txBody>
                  <a:tcPr/>
                </a:tc>
                <a:tc>
                  <a:txBody>
                    <a:bodyPr/>
                    <a:lstStyle/>
                    <a:p>
                      <a:r>
                        <a:rPr lang="en-US" sz="1400" dirty="0"/>
                        <a:t>$1.31</a:t>
                      </a:r>
                    </a:p>
                  </a:txBody>
                  <a:tcPr/>
                </a:tc>
                <a:tc>
                  <a:txBody>
                    <a:bodyPr/>
                    <a:lstStyle/>
                    <a:p>
                      <a:r>
                        <a:rPr lang="en-US" sz="1400" dirty="0"/>
                        <a:t>$120.00</a:t>
                      </a:r>
                    </a:p>
                  </a:txBody>
                  <a:tcPr/>
                </a:tc>
                <a:tc>
                  <a:txBody>
                    <a:bodyPr/>
                    <a:lstStyle/>
                    <a:p>
                      <a:r>
                        <a:rPr lang="en-US" sz="1400" dirty="0"/>
                        <a:t>$1.31</a:t>
                      </a:r>
                    </a:p>
                  </a:txBody>
                  <a:tcPr/>
                </a:tc>
                <a:tc>
                  <a:txBody>
                    <a:bodyPr/>
                    <a:lstStyle/>
                    <a:p>
                      <a:r>
                        <a:rPr lang="en-US" sz="1400" b="1" dirty="0"/>
                        <a:t>$121.31</a:t>
                      </a:r>
                    </a:p>
                  </a:txBody>
                  <a:tcPr/>
                </a:tc>
                <a:extLst>
                  <a:ext uri="{0D108BD9-81ED-4DB2-BD59-A6C34878D82A}">
                    <a16:rowId xmlns:a16="http://schemas.microsoft.com/office/drawing/2014/main" val="1225767695"/>
                  </a:ext>
                </a:extLst>
              </a:tr>
              <a:tr h="0">
                <a:tc>
                  <a:txBody>
                    <a:bodyPr/>
                    <a:lstStyle/>
                    <a:p>
                      <a:r>
                        <a:rPr lang="en-US"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$120.00</a:t>
                      </a:r>
                    </a:p>
                  </a:txBody>
                  <a:tcPr/>
                </a:tc>
                <a:tc>
                  <a:txBody>
                    <a:bodyPr/>
                    <a:lstStyle/>
                    <a:p>
                      <a:r>
                        <a:rPr lang="en-US" sz="1400" dirty="0"/>
                        <a:t>$3.76</a:t>
                      </a:r>
                    </a:p>
                  </a:txBody>
                  <a:tcPr/>
                </a:tc>
                <a:tc>
                  <a:txBody>
                    <a:bodyPr/>
                    <a:lstStyle/>
                    <a:p>
                      <a:r>
                        <a:rPr lang="en-US" sz="1400" dirty="0"/>
                        <a:t>$240.00</a:t>
                      </a:r>
                    </a:p>
                  </a:txBody>
                  <a:tcPr/>
                </a:tc>
                <a:tc>
                  <a:txBody>
                    <a:bodyPr/>
                    <a:lstStyle/>
                    <a:p>
                      <a:r>
                        <a:rPr lang="en-US" sz="1400" dirty="0"/>
                        <a:t>$5.07</a:t>
                      </a:r>
                    </a:p>
                  </a:txBody>
                  <a:tcPr/>
                </a:tc>
                <a:tc>
                  <a:txBody>
                    <a:bodyPr/>
                    <a:lstStyle/>
                    <a:p>
                      <a:r>
                        <a:rPr lang="en-US" sz="1400" b="1" dirty="0"/>
                        <a:t>$245.07</a:t>
                      </a:r>
                    </a:p>
                  </a:txBody>
                  <a:tcPr/>
                </a:tc>
                <a:extLst>
                  <a:ext uri="{0D108BD9-81ED-4DB2-BD59-A6C34878D82A}">
                    <a16:rowId xmlns:a16="http://schemas.microsoft.com/office/drawing/2014/main" val="3441357736"/>
                  </a:ext>
                </a:extLst>
              </a:tr>
              <a:tr h="0">
                <a:tc>
                  <a:txBody>
                    <a:bodyPr/>
                    <a:lstStyle/>
                    <a:p>
                      <a:r>
                        <a:rPr lang="en-US"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$120.00</a:t>
                      </a:r>
                    </a:p>
                  </a:txBody>
                  <a:tcPr/>
                </a:tc>
                <a:tc>
                  <a:txBody>
                    <a:bodyPr/>
                    <a:lstStyle/>
                    <a:p>
                      <a:r>
                        <a:rPr lang="en-US" sz="1400" dirty="0"/>
                        <a:t>$6.26</a:t>
                      </a:r>
                    </a:p>
                  </a:txBody>
                  <a:tcPr/>
                </a:tc>
                <a:tc>
                  <a:txBody>
                    <a:bodyPr/>
                    <a:lstStyle/>
                    <a:p>
                      <a:r>
                        <a:rPr lang="en-US" sz="1400" dirty="0"/>
                        <a:t>$360.00</a:t>
                      </a:r>
                    </a:p>
                  </a:txBody>
                  <a:tcPr/>
                </a:tc>
                <a:tc>
                  <a:txBody>
                    <a:bodyPr/>
                    <a:lstStyle/>
                    <a:p>
                      <a:r>
                        <a:rPr lang="en-US" sz="1400" dirty="0"/>
                        <a:t>$11.33</a:t>
                      </a:r>
                    </a:p>
                  </a:txBody>
                  <a:tcPr/>
                </a:tc>
                <a:tc>
                  <a:txBody>
                    <a:bodyPr/>
                    <a:lstStyle/>
                    <a:p>
                      <a:r>
                        <a:rPr lang="en-US" sz="1400" b="1" dirty="0"/>
                        <a:t>$371.33</a:t>
                      </a:r>
                    </a:p>
                  </a:txBody>
                  <a:tcPr/>
                </a:tc>
                <a:extLst>
                  <a:ext uri="{0D108BD9-81ED-4DB2-BD59-A6C34878D82A}">
                    <a16:rowId xmlns:a16="http://schemas.microsoft.com/office/drawing/2014/main" val="4183612092"/>
                  </a:ext>
                </a:extLst>
              </a:tr>
              <a:tr h="0">
                <a:tc>
                  <a:txBody>
                    <a:bodyPr/>
                    <a:lstStyle/>
                    <a:p>
                      <a:r>
                        <a:rPr lang="en-US"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$120.00</a:t>
                      </a:r>
                    </a:p>
                  </a:txBody>
                  <a:tcPr/>
                </a:tc>
                <a:tc>
                  <a:txBody>
                    <a:bodyPr/>
                    <a:lstStyle/>
                    <a:p>
                      <a:r>
                        <a:rPr lang="en-US" sz="1400" dirty="0"/>
                        <a:t>$8.81</a:t>
                      </a:r>
                    </a:p>
                  </a:txBody>
                  <a:tcPr/>
                </a:tc>
                <a:tc>
                  <a:txBody>
                    <a:bodyPr/>
                    <a:lstStyle/>
                    <a:p>
                      <a:r>
                        <a:rPr lang="en-US" sz="1400" dirty="0"/>
                        <a:t>$480.00</a:t>
                      </a:r>
                    </a:p>
                  </a:txBody>
                  <a:tcPr/>
                </a:tc>
                <a:tc>
                  <a:txBody>
                    <a:bodyPr/>
                    <a:lstStyle/>
                    <a:p>
                      <a:r>
                        <a:rPr lang="en-US" sz="1400" dirty="0"/>
                        <a:t>$20.14</a:t>
                      </a:r>
                    </a:p>
                  </a:txBody>
                  <a:tcPr/>
                </a:tc>
                <a:tc>
                  <a:txBody>
                    <a:bodyPr/>
                    <a:lstStyle/>
                    <a:p>
                      <a:r>
                        <a:rPr lang="en-US" sz="1400" b="1" dirty="0"/>
                        <a:t>$500.14</a:t>
                      </a:r>
                    </a:p>
                  </a:txBody>
                  <a:tcPr/>
                </a:tc>
                <a:extLst>
                  <a:ext uri="{0D108BD9-81ED-4DB2-BD59-A6C34878D82A}">
                    <a16:rowId xmlns:a16="http://schemas.microsoft.com/office/drawing/2014/main" val="267804056"/>
                  </a:ext>
                </a:extLst>
              </a:tr>
              <a:tr h="0">
                <a:tc>
                  <a:txBody>
                    <a:bodyPr/>
                    <a:lstStyle/>
                    <a:p>
                      <a:r>
                        <a:rPr lang="en-US" sz="14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$120.00</a:t>
                      </a:r>
                    </a:p>
                  </a:txBody>
                  <a:tcPr/>
                </a:tc>
                <a:tc>
                  <a:txBody>
                    <a:bodyPr/>
                    <a:lstStyle/>
                    <a:p>
                      <a:r>
                        <a:rPr lang="en-US" sz="1400" dirty="0"/>
                        <a:t>$11.41</a:t>
                      </a:r>
                    </a:p>
                  </a:txBody>
                  <a:tcPr/>
                </a:tc>
                <a:tc>
                  <a:txBody>
                    <a:bodyPr/>
                    <a:lstStyle/>
                    <a:p>
                      <a:r>
                        <a:rPr lang="en-US" sz="1400" dirty="0"/>
                        <a:t>$600.00</a:t>
                      </a:r>
                    </a:p>
                  </a:txBody>
                  <a:tcPr/>
                </a:tc>
                <a:tc>
                  <a:txBody>
                    <a:bodyPr/>
                    <a:lstStyle/>
                    <a:p>
                      <a:r>
                        <a:rPr lang="en-US" sz="1400" dirty="0"/>
                        <a:t>$31.55</a:t>
                      </a:r>
                    </a:p>
                  </a:txBody>
                  <a:tcPr/>
                </a:tc>
                <a:tc>
                  <a:txBody>
                    <a:bodyPr/>
                    <a:lstStyle/>
                    <a:p>
                      <a:r>
                        <a:rPr lang="en-US" sz="1400" b="1" dirty="0"/>
                        <a:t>$631.55</a:t>
                      </a:r>
                    </a:p>
                  </a:txBody>
                  <a:tcPr/>
                </a:tc>
                <a:extLst>
                  <a:ext uri="{0D108BD9-81ED-4DB2-BD59-A6C34878D82A}">
                    <a16:rowId xmlns:a16="http://schemas.microsoft.com/office/drawing/2014/main" val="4278678780"/>
                  </a:ext>
                </a:extLst>
              </a:tr>
            </a:tbl>
          </a:graphicData>
        </a:graphic>
      </p:graphicFrame>
      <p:sp>
        <p:nvSpPr>
          <p:cNvPr id="7" name="Content Placeholder 2">
            <a:extLst>
              <a:ext uri="{FF2B5EF4-FFF2-40B4-BE49-F238E27FC236}">
                <a16:creationId xmlns:a16="http://schemas.microsoft.com/office/drawing/2014/main" id="{3902E190-07DF-47D1-B045-A65D67A681B3}"/>
              </a:ext>
            </a:extLst>
          </p:cNvPr>
          <p:cNvSpPr txBox="1">
            <a:spLocks/>
          </p:cNvSpPr>
          <p:nvPr/>
        </p:nvSpPr>
        <p:spPr>
          <a:xfrm>
            <a:off x="838200" y="3949002"/>
            <a:ext cx="10972800" cy="15339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t>Once you meet that goal, you can add to it</a:t>
            </a:r>
          </a:p>
          <a:p>
            <a:pPr lvl="1"/>
            <a:r>
              <a:rPr lang="en-US" sz="2000" dirty="0"/>
              <a:t>Start now and be consistent</a:t>
            </a:r>
          </a:p>
          <a:p>
            <a:r>
              <a:rPr lang="en-US" sz="2400" dirty="0"/>
              <a:t>Better to save $10 every month than $25 when you have it - make compound interest work for you</a:t>
            </a:r>
          </a:p>
          <a:p>
            <a:pPr lvl="1"/>
            <a:r>
              <a:rPr lang="en-US" sz="2000" dirty="0"/>
              <a:t>Automatic transfer or direct deposit can build your savings over time</a:t>
            </a:r>
          </a:p>
          <a:p>
            <a:pPr lvl="1"/>
            <a:r>
              <a:rPr lang="en-US" sz="2000" dirty="0"/>
              <a:t>Saving just $10 a month at 2% interest would grow to over $630 in 5 years</a:t>
            </a:r>
          </a:p>
        </p:txBody>
      </p:sp>
    </p:spTree>
    <p:extLst>
      <p:ext uri="{BB962C8B-B14F-4D97-AF65-F5344CB8AC3E}">
        <p14:creationId xmlns:p14="http://schemas.microsoft.com/office/powerpoint/2010/main" val="399195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D8BBD54-3A3F-7647-9205-359AB15E0E52}"/>
              </a:ext>
            </a:extLst>
          </p:cNvPr>
          <p:cNvSpPr>
            <a:spLocks noGrp="1"/>
          </p:cNvSpPr>
          <p:nvPr>
            <p:ph type="pic" sz="quarter" idx="13"/>
          </p:nvPr>
        </p:nvSpPr>
        <p:spPr>
          <a:xfrm>
            <a:off x="5764132" y="0"/>
            <a:ext cx="6427868" cy="6858000"/>
          </a:xfrm>
        </p:spPr>
      </p:sp>
      <p:pic>
        <p:nvPicPr>
          <p:cNvPr id="14" name="Picture 13">
            <a:extLst>
              <a:ext uri="{FF2B5EF4-FFF2-40B4-BE49-F238E27FC236}">
                <a16:creationId xmlns:a16="http://schemas.microsoft.com/office/drawing/2014/main" id="{039F9E3F-35C4-1642-BB2E-3DA89A6C914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764132" y="0"/>
            <a:ext cx="6427868" cy="6857999"/>
          </a:xfrm>
          <a:prstGeom prst="rect">
            <a:avLst/>
          </a:prstGeom>
        </p:spPr>
      </p:pic>
      <p:pic>
        <p:nvPicPr>
          <p:cNvPr id="5" name="Picture 4">
            <a:extLst>
              <a:ext uri="{FF2B5EF4-FFF2-40B4-BE49-F238E27FC236}">
                <a16:creationId xmlns:a16="http://schemas.microsoft.com/office/drawing/2014/main" id="{EC628894-5340-BF49-BC40-054CC208AEF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16386" y="498061"/>
            <a:ext cx="3511144" cy="1012796"/>
          </a:xfrm>
          <a:prstGeom prst="rect">
            <a:avLst/>
          </a:prstGeom>
        </p:spPr>
      </p:pic>
      <p:sp>
        <p:nvSpPr>
          <p:cNvPr id="4" name="Content Placeholder 3">
            <a:extLst>
              <a:ext uri="{FF2B5EF4-FFF2-40B4-BE49-F238E27FC236}">
                <a16:creationId xmlns:a16="http://schemas.microsoft.com/office/drawing/2014/main" id="{30B9B4C6-0710-904A-9BDD-ECF364932791}"/>
              </a:ext>
            </a:extLst>
          </p:cNvPr>
          <p:cNvSpPr>
            <a:spLocks noGrp="1"/>
          </p:cNvSpPr>
          <p:nvPr>
            <p:ph sz="half" idx="2"/>
          </p:nvPr>
        </p:nvSpPr>
        <p:spPr>
          <a:xfrm>
            <a:off x="407353" y="2394078"/>
            <a:ext cx="5157787" cy="2818620"/>
          </a:xfrm>
        </p:spPr>
        <p:txBody>
          <a:bodyPr/>
          <a:lstStyle/>
          <a:p>
            <a:r>
              <a:rPr lang="en-US" dirty="0"/>
              <a:t>Key topics covered in this module include:</a:t>
            </a:r>
          </a:p>
          <a:p>
            <a:r>
              <a:rPr lang="en-US" sz="2000" b="0" dirty="0">
                <a:solidFill>
                  <a:srgbClr val="0033A0"/>
                </a:solidFill>
              </a:rPr>
              <a:t>• Financial Management</a:t>
            </a:r>
          </a:p>
          <a:p>
            <a:r>
              <a:rPr lang="en-US" sz="2000" b="0" dirty="0">
                <a:solidFill>
                  <a:srgbClr val="0033A0"/>
                </a:solidFill>
              </a:rPr>
              <a:t>• Budgeting and Saving</a:t>
            </a:r>
          </a:p>
          <a:p>
            <a:r>
              <a:rPr lang="en-US" sz="2000" b="0" dirty="0">
                <a:solidFill>
                  <a:srgbClr val="0033A0"/>
                </a:solidFill>
              </a:rPr>
              <a:t>• Assets and Liabilities</a:t>
            </a:r>
          </a:p>
          <a:p>
            <a:r>
              <a:rPr lang="en-US" sz="2000" b="0" dirty="0">
                <a:solidFill>
                  <a:srgbClr val="0033A0"/>
                </a:solidFill>
              </a:rPr>
              <a:t>• Banking Options</a:t>
            </a:r>
          </a:p>
          <a:p>
            <a:endParaRPr lang="en-US" dirty="0"/>
          </a:p>
        </p:txBody>
      </p:sp>
      <p:pic>
        <p:nvPicPr>
          <p:cNvPr id="15" name="Picture 14">
            <a:extLst>
              <a:ext uri="{FF2B5EF4-FFF2-40B4-BE49-F238E27FC236}">
                <a16:creationId xmlns:a16="http://schemas.microsoft.com/office/drawing/2014/main" id="{88B7A563-7C0F-614B-A52A-F340835433F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54774" y="6000749"/>
            <a:ext cx="2223986" cy="715588"/>
          </a:xfrm>
          <a:prstGeom prst="rect">
            <a:avLst/>
          </a:prstGeom>
        </p:spPr>
      </p:pic>
      <p:pic>
        <p:nvPicPr>
          <p:cNvPr id="16" name="Picture 15">
            <a:extLst>
              <a:ext uri="{FF2B5EF4-FFF2-40B4-BE49-F238E27FC236}">
                <a16:creationId xmlns:a16="http://schemas.microsoft.com/office/drawing/2014/main" id="{7DBC3AAB-411E-C54F-B324-787BF39F532C}"/>
              </a:ext>
            </a:extLst>
          </p:cNvPr>
          <p:cNvPicPr>
            <a:picLocks noChangeAspect="1"/>
          </p:cNvPicPr>
          <p:nvPr/>
        </p:nvPicPr>
        <p:blipFill>
          <a:blip r:embed="rId5"/>
          <a:stretch>
            <a:fillRect/>
          </a:stretch>
        </p:blipFill>
        <p:spPr>
          <a:xfrm>
            <a:off x="3784656" y="5917231"/>
            <a:ext cx="1755289" cy="818344"/>
          </a:xfrm>
          <a:prstGeom prst="rect">
            <a:avLst/>
          </a:prstGeom>
        </p:spPr>
      </p:pic>
      <p:sp>
        <p:nvSpPr>
          <p:cNvPr id="8" name="Text Placeholder 7">
            <a:extLst>
              <a:ext uri="{FF2B5EF4-FFF2-40B4-BE49-F238E27FC236}">
                <a16:creationId xmlns:a16="http://schemas.microsoft.com/office/drawing/2014/main" id="{71F62907-7BA1-E84C-A3D8-67F0E9B29AC9}"/>
              </a:ext>
            </a:extLst>
          </p:cNvPr>
          <p:cNvSpPr>
            <a:spLocks noGrp="1"/>
          </p:cNvSpPr>
          <p:nvPr>
            <p:ph type="body" idx="1"/>
          </p:nvPr>
        </p:nvSpPr>
        <p:spPr>
          <a:xfrm>
            <a:off x="407353" y="1681163"/>
            <a:ext cx="5449750" cy="591774"/>
          </a:xfrm>
        </p:spPr>
        <p:txBody>
          <a:bodyPr/>
          <a:lstStyle/>
          <a:p>
            <a:r>
              <a:rPr lang="en-US" dirty="0"/>
              <a:t>Learning Financial Fundamentals</a:t>
            </a:r>
          </a:p>
        </p:txBody>
      </p:sp>
      <p:sp>
        <p:nvSpPr>
          <p:cNvPr id="10" name="Title 9">
            <a:extLst>
              <a:ext uri="{FF2B5EF4-FFF2-40B4-BE49-F238E27FC236}">
                <a16:creationId xmlns:a16="http://schemas.microsoft.com/office/drawing/2014/main" id="{18DA9CC1-F183-EA4C-8F89-83C9616D041D}"/>
              </a:ext>
            </a:extLst>
          </p:cNvPr>
          <p:cNvSpPr>
            <a:spLocks noGrp="1"/>
          </p:cNvSpPr>
          <p:nvPr>
            <p:ph type="title"/>
          </p:nvPr>
        </p:nvSpPr>
        <p:spPr/>
        <p:txBody>
          <a:bodyPr/>
          <a:lstStyle/>
          <a:p>
            <a:r>
              <a:rPr lang="en-US" dirty="0"/>
              <a:t>MODULE 2</a:t>
            </a:r>
          </a:p>
        </p:txBody>
      </p:sp>
    </p:spTree>
    <p:extLst>
      <p:ext uri="{BB962C8B-B14F-4D97-AF65-F5344CB8AC3E}">
        <p14:creationId xmlns:p14="http://schemas.microsoft.com/office/powerpoint/2010/main" val="3528535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96758"/>
            <a:ext cx="10515600" cy="873127"/>
          </a:xfrm>
        </p:spPr>
        <p:txBody>
          <a:bodyPr/>
          <a:lstStyle/>
          <a:p>
            <a:r>
              <a:rPr lang="en-US" dirty="0"/>
              <a:t>Types of Savings Accounts</a:t>
            </a:r>
          </a:p>
        </p:txBody>
      </p:sp>
      <p:sp>
        <p:nvSpPr>
          <p:cNvPr id="28" name="Content Placeholder 2">
            <a:extLst>
              <a:ext uri="{FF2B5EF4-FFF2-40B4-BE49-F238E27FC236}">
                <a16:creationId xmlns:a16="http://schemas.microsoft.com/office/drawing/2014/main" id="{7DAC8E3A-03FF-49DE-99E6-0C0BC85CF1D3}"/>
              </a:ext>
            </a:extLst>
          </p:cNvPr>
          <p:cNvSpPr txBox="1">
            <a:spLocks/>
          </p:cNvSpPr>
          <p:nvPr/>
        </p:nvSpPr>
        <p:spPr>
          <a:xfrm>
            <a:off x="838200" y="1790700"/>
            <a:ext cx="10878178" cy="442374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Interest-Earning Savings Accounts</a:t>
            </a:r>
          </a:p>
          <a:p>
            <a:pPr>
              <a:lnSpc>
                <a:spcPct val="120000"/>
              </a:lnSpc>
              <a:spcBef>
                <a:spcPts val="1800"/>
              </a:spcBef>
            </a:pPr>
            <a:r>
              <a:rPr lang="en-US" dirty="0"/>
              <a:t>Typically these accounts will earn you the least interest of all the options; however they are safe and a good place to start.</a:t>
            </a:r>
            <a:br>
              <a:rPr lang="en-US" dirty="0"/>
            </a:br>
            <a:endParaRPr lang="en-US" dirty="0"/>
          </a:p>
          <a:p>
            <a:pPr marL="0" indent="0">
              <a:buNone/>
            </a:pPr>
            <a:r>
              <a:rPr lang="en-US" b="1" dirty="0"/>
              <a:t>Money Market Accounts</a:t>
            </a:r>
          </a:p>
          <a:p>
            <a:r>
              <a:rPr lang="en-US" dirty="0"/>
              <a:t>These typically pay about .5% higher interest than a traditional savings account.</a:t>
            </a:r>
          </a:p>
          <a:p>
            <a:r>
              <a:rPr lang="en-US" dirty="0"/>
              <a:t>May require a higher minimum balance.  </a:t>
            </a:r>
          </a:p>
          <a:p>
            <a:r>
              <a:rPr lang="en-US" dirty="0"/>
              <a:t>There are limits on the number of transactions allowed per month.</a:t>
            </a:r>
            <a:br>
              <a:rPr lang="en-US" dirty="0"/>
            </a:br>
            <a:endParaRPr lang="en-US" dirty="0"/>
          </a:p>
          <a:p>
            <a:pPr marL="0" indent="0">
              <a:buNone/>
            </a:pPr>
            <a:r>
              <a:rPr lang="en-US" b="1" dirty="0"/>
              <a:t>Certificates of Deposit (CD)</a:t>
            </a:r>
          </a:p>
          <a:p>
            <a:r>
              <a:rPr lang="en-US" dirty="0"/>
              <a:t>May be a good option for funds you won’t need to access for a specific amount </a:t>
            </a:r>
            <a:r>
              <a:rPr lang="en-US"/>
              <a:t>of time.</a:t>
            </a:r>
            <a:endParaRPr lang="en-US" dirty="0"/>
          </a:p>
          <a:p>
            <a:r>
              <a:rPr lang="en-US" dirty="0"/>
              <a:t>Terms can be 3 months to 6 years.  </a:t>
            </a:r>
          </a:p>
          <a:p>
            <a:r>
              <a:rPr lang="en-US" dirty="0"/>
              <a:t>There are penalties for early withdrawals, so choose a term you can live with. </a:t>
            </a:r>
          </a:p>
        </p:txBody>
      </p:sp>
    </p:spTree>
    <p:extLst>
      <p:ext uri="{BB962C8B-B14F-4D97-AF65-F5344CB8AC3E}">
        <p14:creationId xmlns:p14="http://schemas.microsoft.com/office/powerpoint/2010/main" val="2997486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198FD08-4DCF-0148-9AD9-91CE26270DD0}"/>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A5A67F23-F85F-B845-A602-13FE80115A3A}"/>
              </a:ext>
            </a:extLst>
          </p:cNvPr>
          <p:cNvSpPr>
            <a:spLocks noGrp="1"/>
          </p:cNvSpPr>
          <p:nvPr>
            <p:ph sz="half" idx="2"/>
          </p:nvPr>
        </p:nvSpPr>
        <p:spPr>
          <a:xfrm>
            <a:off x="407353" y="2048906"/>
            <a:ext cx="5688647" cy="3204325"/>
          </a:xfrm>
        </p:spPr>
        <p:txBody>
          <a:bodyPr/>
          <a:lstStyle/>
          <a:p>
            <a:endParaRPr lang="en-US" dirty="0"/>
          </a:p>
          <a:p>
            <a:endParaRPr lang="en-US" dirty="0"/>
          </a:p>
        </p:txBody>
      </p:sp>
      <p:sp>
        <p:nvSpPr>
          <p:cNvPr id="10" name="Title 9">
            <a:extLst>
              <a:ext uri="{FF2B5EF4-FFF2-40B4-BE49-F238E27FC236}">
                <a16:creationId xmlns:a16="http://schemas.microsoft.com/office/drawing/2014/main" id="{1BE5DBCA-60B0-D64E-B604-36FAC5082007}"/>
              </a:ext>
            </a:extLst>
          </p:cNvPr>
          <p:cNvSpPr>
            <a:spLocks noGrp="1"/>
          </p:cNvSpPr>
          <p:nvPr>
            <p:ph type="title"/>
          </p:nvPr>
        </p:nvSpPr>
        <p:spPr/>
        <p:txBody>
          <a:bodyPr/>
          <a:lstStyle/>
          <a:p>
            <a:r>
              <a:rPr lang="en-US" dirty="0"/>
              <a:t>MODULE 2</a:t>
            </a:r>
          </a:p>
        </p:txBody>
      </p:sp>
      <p:pic>
        <p:nvPicPr>
          <p:cNvPr id="7" name="Picture 6">
            <a:extLst>
              <a:ext uri="{FF2B5EF4-FFF2-40B4-BE49-F238E27FC236}">
                <a16:creationId xmlns:a16="http://schemas.microsoft.com/office/drawing/2014/main" id="{2938F046-9848-CD4C-841B-C4B93CA73C8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953518" y="911219"/>
            <a:ext cx="6238481" cy="5946780"/>
          </a:xfrm>
          <a:prstGeom prst="rect">
            <a:avLst/>
          </a:prstGeom>
        </p:spPr>
      </p:pic>
      <p:sp>
        <p:nvSpPr>
          <p:cNvPr id="9" name="Text Placeholder 10">
            <a:extLst>
              <a:ext uri="{FF2B5EF4-FFF2-40B4-BE49-F238E27FC236}">
                <a16:creationId xmlns:a16="http://schemas.microsoft.com/office/drawing/2014/main" id="{CEE44E93-D415-43CA-BDA1-A859D0CE0A00}"/>
              </a:ext>
            </a:extLst>
          </p:cNvPr>
          <p:cNvSpPr>
            <a:spLocks noGrp="1"/>
          </p:cNvSpPr>
          <p:nvPr>
            <p:ph type="body" idx="1"/>
          </p:nvPr>
        </p:nvSpPr>
        <p:spPr>
          <a:xfrm>
            <a:off x="314461" y="3095673"/>
            <a:ext cx="5318375" cy="966981"/>
          </a:xfrm>
        </p:spPr>
        <p:txBody>
          <a:bodyPr/>
          <a:lstStyle/>
          <a:p>
            <a:pPr algn="ctr"/>
            <a:r>
              <a:rPr lang="en-US" dirty="0"/>
              <a:t>Assets and Liabilities</a:t>
            </a:r>
          </a:p>
        </p:txBody>
      </p:sp>
    </p:spTree>
    <p:extLst>
      <p:ext uri="{BB962C8B-B14F-4D97-AF65-F5344CB8AC3E}">
        <p14:creationId xmlns:p14="http://schemas.microsoft.com/office/powerpoint/2010/main" val="2333653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706436"/>
            <a:ext cx="10515600" cy="873127"/>
          </a:xfrm>
        </p:spPr>
        <p:txBody>
          <a:bodyPr/>
          <a:lstStyle/>
          <a:p>
            <a:r>
              <a:rPr lang="en-US" dirty="0"/>
              <a:t>Assets</a:t>
            </a:r>
          </a:p>
        </p:txBody>
      </p:sp>
      <p:sp>
        <p:nvSpPr>
          <p:cNvPr id="3" name="Content Placeholder 2">
            <a:extLst>
              <a:ext uri="{FF2B5EF4-FFF2-40B4-BE49-F238E27FC236}">
                <a16:creationId xmlns:a16="http://schemas.microsoft.com/office/drawing/2014/main" id="{9B6E503E-5E36-1140-B8EE-2BF165AA6A9F}"/>
              </a:ext>
            </a:extLst>
          </p:cNvPr>
          <p:cNvSpPr>
            <a:spLocks noGrp="1"/>
          </p:cNvSpPr>
          <p:nvPr>
            <p:ph idx="1"/>
          </p:nvPr>
        </p:nvSpPr>
        <p:spPr>
          <a:xfrm>
            <a:off x="838200" y="1828800"/>
            <a:ext cx="6477000" cy="4423746"/>
          </a:xfrm>
        </p:spPr>
        <p:txBody>
          <a:bodyPr>
            <a:normAutofit/>
          </a:bodyPr>
          <a:lstStyle/>
          <a:p>
            <a:r>
              <a:rPr lang="en-US" dirty="0"/>
              <a:t>What is an asset?</a:t>
            </a:r>
          </a:p>
          <a:p>
            <a:r>
              <a:rPr lang="en-US" dirty="0"/>
              <a:t>An asset is property owned by a person or company that has value and is available to meet debts or commitments</a:t>
            </a:r>
          </a:p>
          <a:p>
            <a:r>
              <a:rPr lang="en-US" dirty="0"/>
              <a:t>It is important to take stock of your assets: individually owned assets, jointly owned assets, and assets owned by your partner</a:t>
            </a:r>
          </a:p>
          <a:p>
            <a:r>
              <a:rPr lang="en-US" dirty="0"/>
              <a:t>An asset is what you </a:t>
            </a:r>
            <a:r>
              <a:rPr lang="en-US" b="1" dirty="0"/>
              <a:t>OWN</a:t>
            </a:r>
            <a:r>
              <a:rPr lang="en-US" dirty="0"/>
              <a:t>!</a:t>
            </a:r>
          </a:p>
        </p:txBody>
      </p:sp>
      <p:grpSp>
        <p:nvGrpSpPr>
          <p:cNvPr id="8" name="Diagram 2">
            <a:extLst>
              <a:ext uri="{FF2B5EF4-FFF2-40B4-BE49-F238E27FC236}">
                <a16:creationId xmlns:a16="http://schemas.microsoft.com/office/drawing/2014/main" id="{6D3375C5-160F-45B7-9361-45AF79A94261}"/>
              </a:ext>
            </a:extLst>
          </p:cNvPr>
          <p:cNvGrpSpPr/>
          <p:nvPr/>
        </p:nvGrpSpPr>
        <p:grpSpPr>
          <a:xfrm>
            <a:off x="7364163" y="1542162"/>
            <a:ext cx="5052346" cy="4861453"/>
            <a:chOff x="63880" y="-82776"/>
            <a:chExt cx="10104689" cy="9722906"/>
          </a:xfrm>
        </p:grpSpPr>
        <p:sp>
          <p:nvSpPr>
            <p:cNvPr id="9" name="Oval">
              <a:extLst>
                <a:ext uri="{FF2B5EF4-FFF2-40B4-BE49-F238E27FC236}">
                  <a16:creationId xmlns:a16="http://schemas.microsoft.com/office/drawing/2014/main" id="{7D0AE190-CA62-462A-9C16-9A08795B3773}"/>
                </a:ext>
              </a:extLst>
            </p:cNvPr>
            <p:cNvSpPr/>
            <p:nvPr/>
          </p:nvSpPr>
          <p:spPr>
            <a:xfrm>
              <a:off x="226675" y="331792"/>
              <a:ext cx="8203017" cy="2700563"/>
            </a:xfrm>
            <a:prstGeom prst="ellipse">
              <a:avLst/>
            </a:prstGeom>
            <a:solidFill>
              <a:srgbClr val="BAC5E2">
                <a:alpha val="40000"/>
              </a:srgbClr>
            </a:solidFill>
            <a:ln w="12700" cap="flat">
              <a:noFill/>
              <a:miter lim="400000"/>
            </a:ln>
            <a:effectLst/>
          </p:spPr>
          <p:txBody>
            <a:bodyPr wrap="square" lIns="25400" tIns="25400" rIns="25400" bIns="25400" numCol="1" anchor="t">
              <a:noAutofit/>
            </a:bodyPr>
            <a:lstStyle/>
            <a:p>
              <a:pPr>
                <a:defRPr>
                  <a:latin typeface="Helvetica Light"/>
                  <a:ea typeface="Helvetica Light"/>
                  <a:cs typeface="Helvetica Light"/>
                  <a:sym typeface="Helvetica Light"/>
                </a:defRPr>
              </a:pPr>
              <a:endParaRPr sz="900"/>
            </a:p>
          </p:txBody>
        </p:sp>
        <p:sp>
          <p:nvSpPr>
            <p:cNvPr id="10" name="Shape">
              <a:extLst>
                <a:ext uri="{FF2B5EF4-FFF2-40B4-BE49-F238E27FC236}">
                  <a16:creationId xmlns:a16="http://schemas.microsoft.com/office/drawing/2014/main" id="{588322E1-397E-41AF-A2FB-B3B0D3ADD2B9}"/>
                </a:ext>
              </a:extLst>
            </p:cNvPr>
            <p:cNvSpPr/>
            <p:nvPr/>
          </p:nvSpPr>
          <p:spPr>
            <a:xfrm>
              <a:off x="3601942" y="6976471"/>
              <a:ext cx="1522864" cy="97463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213F98"/>
            </a:solidFill>
            <a:ln w="25400" cap="flat">
              <a:solidFill>
                <a:srgbClr val="FFFFFF"/>
              </a:solidFill>
              <a:prstDash val="solid"/>
              <a:round/>
            </a:ln>
            <a:effectLst/>
          </p:spPr>
          <p:txBody>
            <a:bodyPr wrap="square" lIns="25400" tIns="25400" rIns="25400" bIns="25400" numCol="1" anchor="t">
              <a:noAutofit/>
            </a:bodyPr>
            <a:lstStyle/>
            <a:p>
              <a:pPr>
                <a:defRPr>
                  <a:latin typeface="Helvetica Light"/>
                  <a:ea typeface="Helvetica Light"/>
                  <a:cs typeface="Helvetica Light"/>
                  <a:sym typeface="Helvetica Light"/>
                </a:defRPr>
              </a:pPr>
              <a:endParaRPr sz="900" dirty="0"/>
            </a:p>
          </p:txBody>
        </p:sp>
        <p:sp>
          <p:nvSpPr>
            <p:cNvPr id="11" name="Assets">
              <a:extLst>
                <a:ext uri="{FF2B5EF4-FFF2-40B4-BE49-F238E27FC236}">
                  <a16:creationId xmlns:a16="http://schemas.microsoft.com/office/drawing/2014/main" id="{EB96821A-90D3-4C91-A564-08C69B4DD177}"/>
                </a:ext>
              </a:extLst>
            </p:cNvPr>
            <p:cNvSpPr txBox="1"/>
            <p:nvPr/>
          </p:nvSpPr>
          <p:spPr>
            <a:xfrm>
              <a:off x="2858829" y="7806294"/>
              <a:ext cx="7309740" cy="18338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31140" tIns="231140" rIns="231140" bIns="231140" numCol="1" anchor="ctr">
              <a:spAutoFit/>
            </a:bodyPr>
            <a:lstStyle>
              <a:lvl1pPr defTabSz="2889250">
                <a:lnSpc>
                  <a:spcPct val="90000"/>
                </a:lnSpc>
                <a:spcBef>
                  <a:spcPts val="2700"/>
                </a:spcBef>
                <a:defRPr sz="6500">
                  <a:latin typeface="Helvetica Light"/>
                  <a:ea typeface="Helvetica Light"/>
                  <a:cs typeface="Helvetica Light"/>
                  <a:sym typeface="Helvetica Light"/>
                </a:defRPr>
              </a:lvl1pPr>
            </a:lstStyle>
            <a:p>
              <a:r>
                <a:rPr sz="3250" b="1" dirty="0">
                  <a:latin typeface="+mn-lt"/>
                </a:rPr>
                <a:t>Assets</a:t>
              </a:r>
            </a:p>
          </p:txBody>
        </p:sp>
        <p:grpSp>
          <p:nvGrpSpPr>
            <p:cNvPr id="12" name="Group">
              <a:extLst>
                <a:ext uri="{FF2B5EF4-FFF2-40B4-BE49-F238E27FC236}">
                  <a16:creationId xmlns:a16="http://schemas.microsoft.com/office/drawing/2014/main" id="{E921BD90-76A6-4232-8D93-FE4CF4D03512}"/>
                </a:ext>
              </a:extLst>
            </p:cNvPr>
            <p:cNvGrpSpPr/>
            <p:nvPr/>
          </p:nvGrpSpPr>
          <p:grpSpPr>
            <a:xfrm>
              <a:off x="2503945" y="3246484"/>
              <a:ext cx="3770816" cy="2741159"/>
              <a:chOff x="-1" y="-2"/>
              <a:chExt cx="3770815" cy="2741158"/>
            </a:xfrm>
          </p:grpSpPr>
          <p:sp>
            <p:nvSpPr>
              <p:cNvPr id="20" name="Oval">
                <a:extLst>
                  <a:ext uri="{FF2B5EF4-FFF2-40B4-BE49-F238E27FC236}">
                    <a16:creationId xmlns:a16="http://schemas.microsoft.com/office/drawing/2014/main" id="{C4CA8187-FB3B-4265-BD57-61965DB16F42}"/>
                  </a:ext>
                </a:extLst>
              </p:cNvPr>
              <p:cNvSpPr/>
              <p:nvPr/>
            </p:nvSpPr>
            <p:spPr>
              <a:xfrm>
                <a:off x="-1" y="-2"/>
                <a:ext cx="3770815" cy="2741158"/>
              </a:xfrm>
              <a:prstGeom prst="ellipse">
                <a:avLst/>
              </a:prstGeom>
              <a:solidFill>
                <a:srgbClr val="51C2EB"/>
              </a:solidFill>
              <a:ln w="25400" cap="flat">
                <a:solidFill>
                  <a:srgbClr val="FFFFFF"/>
                </a:solidFill>
                <a:prstDash val="solid"/>
                <a:round/>
              </a:ln>
              <a:effectLst/>
            </p:spPr>
            <p:txBody>
              <a:bodyPr wrap="square" lIns="25400" tIns="25400" rIns="25400" bIns="25400" numCol="1" anchor="ctr">
                <a:noAutofit/>
              </a:bodyPr>
              <a:lstStyle/>
              <a:p>
                <a:pPr defTabSz="711200">
                  <a:lnSpc>
                    <a:spcPct val="90000"/>
                  </a:lnSpc>
                  <a:spcBef>
                    <a:spcPts val="1050"/>
                  </a:spcBef>
                  <a:defRPr sz="3200">
                    <a:solidFill>
                      <a:srgbClr val="FFFFFF"/>
                    </a:solidFill>
                    <a:latin typeface="Helvetica Light"/>
                    <a:ea typeface="Helvetica Light"/>
                    <a:cs typeface="Helvetica Light"/>
                    <a:sym typeface="Helvetica Light"/>
                  </a:defRPr>
                </a:pPr>
                <a:endParaRPr sz="1600"/>
              </a:p>
            </p:txBody>
          </p:sp>
          <p:sp>
            <p:nvSpPr>
              <p:cNvPr id="21" name="Cash / Bank Accounts / Investments">
                <a:extLst>
                  <a:ext uri="{FF2B5EF4-FFF2-40B4-BE49-F238E27FC236}">
                    <a16:creationId xmlns:a16="http://schemas.microsoft.com/office/drawing/2014/main" id="{8F77DB54-257A-4545-8269-2E06626191E8}"/>
                  </a:ext>
                </a:extLst>
              </p:cNvPr>
              <p:cNvSpPr txBox="1"/>
              <p:nvPr/>
            </p:nvSpPr>
            <p:spPr>
              <a:xfrm>
                <a:off x="552221" y="664742"/>
                <a:ext cx="2666369" cy="14116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0320" tIns="20320" rIns="20320" bIns="20320" numCol="1" anchor="ctr">
                <a:spAutoFit/>
              </a:bodyPr>
              <a:lstStyle>
                <a:lvl1pPr defTabSz="1422400">
                  <a:lnSpc>
                    <a:spcPct val="90000"/>
                  </a:lnSpc>
                  <a:spcBef>
                    <a:spcPts val="1300"/>
                  </a:spcBef>
                  <a:defRPr sz="3200">
                    <a:solidFill>
                      <a:srgbClr val="FFFFFF"/>
                    </a:solidFill>
                    <a:latin typeface="Helvetica Light"/>
                    <a:ea typeface="Helvetica Light"/>
                    <a:cs typeface="Helvetica Light"/>
                    <a:sym typeface="Helvetica Light"/>
                  </a:defRPr>
                </a:lvl1pPr>
              </a:lstStyle>
              <a:p>
                <a:pPr algn="ctr"/>
                <a:r>
                  <a:rPr sz="1600" dirty="0">
                    <a:latin typeface="+mn-lt"/>
                  </a:rPr>
                  <a:t>Cash / Bank Accounts / Investments</a:t>
                </a:r>
              </a:p>
            </p:txBody>
          </p:sp>
        </p:grpSp>
        <p:grpSp>
          <p:nvGrpSpPr>
            <p:cNvPr id="13" name="Group">
              <a:extLst>
                <a:ext uri="{FF2B5EF4-FFF2-40B4-BE49-F238E27FC236}">
                  <a16:creationId xmlns:a16="http://schemas.microsoft.com/office/drawing/2014/main" id="{2F18259D-FA1A-425B-852F-0719FFF635C1}"/>
                </a:ext>
              </a:extLst>
            </p:cNvPr>
            <p:cNvGrpSpPr/>
            <p:nvPr/>
          </p:nvGrpSpPr>
          <p:grpSpPr>
            <a:xfrm>
              <a:off x="972722" y="1476777"/>
              <a:ext cx="2910369" cy="2167626"/>
              <a:chOff x="-1" y="-2"/>
              <a:chExt cx="2910367" cy="2167625"/>
            </a:xfrm>
          </p:grpSpPr>
          <p:sp>
            <p:nvSpPr>
              <p:cNvPr id="18" name="Oval">
                <a:extLst>
                  <a:ext uri="{FF2B5EF4-FFF2-40B4-BE49-F238E27FC236}">
                    <a16:creationId xmlns:a16="http://schemas.microsoft.com/office/drawing/2014/main" id="{FBE55CB5-7EBB-4997-839D-07D86DF0509C}"/>
                  </a:ext>
                </a:extLst>
              </p:cNvPr>
              <p:cNvSpPr/>
              <p:nvPr/>
            </p:nvSpPr>
            <p:spPr>
              <a:xfrm>
                <a:off x="-1" y="-2"/>
                <a:ext cx="2910367" cy="2167625"/>
              </a:xfrm>
              <a:prstGeom prst="ellipse">
                <a:avLst/>
              </a:prstGeom>
              <a:solidFill>
                <a:srgbClr val="51C2EB"/>
              </a:solidFill>
              <a:ln w="25400" cap="flat">
                <a:solidFill>
                  <a:srgbClr val="FFFFFF"/>
                </a:solidFill>
                <a:prstDash val="solid"/>
                <a:round/>
              </a:ln>
              <a:effectLst/>
            </p:spPr>
            <p:txBody>
              <a:bodyPr wrap="square" lIns="25400" tIns="25400" rIns="25400" bIns="25400" numCol="1" anchor="ctr">
                <a:noAutofit/>
              </a:bodyPr>
              <a:lstStyle/>
              <a:p>
                <a:pPr defTabSz="711200">
                  <a:lnSpc>
                    <a:spcPct val="90000"/>
                  </a:lnSpc>
                  <a:spcBef>
                    <a:spcPts val="1050"/>
                  </a:spcBef>
                  <a:defRPr sz="3200">
                    <a:solidFill>
                      <a:srgbClr val="FFFFFF"/>
                    </a:solidFill>
                    <a:latin typeface="Helvetica Light"/>
                    <a:ea typeface="Helvetica Light"/>
                    <a:cs typeface="Helvetica Light"/>
                    <a:sym typeface="Helvetica Light"/>
                  </a:defRPr>
                </a:pPr>
                <a:endParaRPr sz="1600"/>
              </a:p>
            </p:txBody>
          </p:sp>
          <p:sp>
            <p:nvSpPr>
              <p:cNvPr id="19" name="Insurance">
                <a:extLst>
                  <a:ext uri="{FF2B5EF4-FFF2-40B4-BE49-F238E27FC236}">
                    <a16:creationId xmlns:a16="http://schemas.microsoft.com/office/drawing/2014/main" id="{287C91F8-E790-494D-8ADA-2396CA2E3A3D}"/>
                  </a:ext>
                </a:extLst>
              </p:cNvPr>
              <p:cNvSpPr txBox="1"/>
              <p:nvPr/>
            </p:nvSpPr>
            <p:spPr>
              <a:xfrm>
                <a:off x="426213" y="821176"/>
                <a:ext cx="2057940" cy="525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0320" tIns="20320" rIns="20320" bIns="20320" numCol="1" anchor="ctr">
                <a:spAutoFit/>
              </a:bodyPr>
              <a:lstStyle>
                <a:lvl1pPr defTabSz="1422400">
                  <a:lnSpc>
                    <a:spcPct val="90000"/>
                  </a:lnSpc>
                  <a:spcBef>
                    <a:spcPts val="1300"/>
                  </a:spcBef>
                  <a:defRPr sz="3200">
                    <a:solidFill>
                      <a:srgbClr val="FFFFFF"/>
                    </a:solidFill>
                    <a:latin typeface="Helvetica Light"/>
                    <a:ea typeface="Helvetica Light"/>
                    <a:cs typeface="Helvetica Light"/>
                    <a:sym typeface="Helvetica Light"/>
                  </a:defRPr>
                </a:lvl1pPr>
              </a:lstStyle>
              <a:p>
                <a:pPr algn="ctr"/>
                <a:r>
                  <a:rPr sz="1600" dirty="0">
                    <a:latin typeface="+mn-lt"/>
                  </a:rPr>
                  <a:t>Insurance</a:t>
                </a:r>
              </a:p>
            </p:txBody>
          </p:sp>
        </p:grpSp>
        <p:grpSp>
          <p:nvGrpSpPr>
            <p:cNvPr id="14" name="Group">
              <a:extLst>
                <a:ext uri="{FF2B5EF4-FFF2-40B4-BE49-F238E27FC236}">
                  <a16:creationId xmlns:a16="http://schemas.microsoft.com/office/drawing/2014/main" id="{E371F77F-D23A-4C82-8FDA-F9FECD8B6F09}"/>
                </a:ext>
              </a:extLst>
            </p:cNvPr>
            <p:cNvGrpSpPr/>
            <p:nvPr/>
          </p:nvGrpSpPr>
          <p:grpSpPr>
            <a:xfrm>
              <a:off x="3734178" y="826625"/>
              <a:ext cx="2991591" cy="2142434"/>
              <a:chOff x="-2" y="0"/>
              <a:chExt cx="2991590" cy="2142432"/>
            </a:xfrm>
          </p:grpSpPr>
          <p:sp>
            <p:nvSpPr>
              <p:cNvPr id="16" name="Oval">
                <a:extLst>
                  <a:ext uri="{FF2B5EF4-FFF2-40B4-BE49-F238E27FC236}">
                    <a16:creationId xmlns:a16="http://schemas.microsoft.com/office/drawing/2014/main" id="{E79F3441-EE73-4A51-8F05-7F97EE2C6FDF}"/>
                  </a:ext>
                </a:extLst>
              </p:cNvPr>
              <p:cNvSpPr/>
              <p:nvPr/>
            </p:nvSpPr>
            <p:spPr>
              <a:xfrm>
                <a:off x="-2" y="0"/>
                <a:ext cx="2991590" cy="2142432"/>
              </a:xfrm>
              <a:prstGeom prst="ellipse">
                <a:avLst/>
              </a:prstGeom>
              <a:solidFill>
                <a:srgbClr val="51C2EB"/>
              </a:solidFill>
              <a:ln w="25400" cap="flat">
                <a:solidFill>
                  <a:srgbClr val="FFFFFF"/>
                </a:solidFill>
                <a:prstDash val="solid"/>
                <a:round/>
              </a:ln>
              <a:effectLst/>
            </p:spPr>
            <p:txBody>
              <a:bodyPr wrap="square" lIns="25400" tIns="25400" rIns="25400" bIns="25400" numCol="1" anchor="ctr">
                <a:noAutofit/>
              </a:bodyPr>
              <a:lstStyle/>
              <a:p>
                <a:pPr defTabSz="800100">
                  <a:lnSpc>
                    <a:spcPct val="90000"/>
                  </a:lnSpc>
                  <a:spcBef>
                    <a:spcPts val="1050"/>
                  </a:spcBef>
                  <a:defRPr sz="3600">
                    <a:solidFill>
                      <a:srgbClr val="FFFFFF"/>
                    </a:solidFill>
                    <a:latin typeface="Helvetica Light"/>
                    <a:ea typeface="Helvetica Light"/>
                    <a:cs typeface="Helvetica Light"/>
                    <a:sym typeface="Helvetica Light"/>
                  </a:defRPr>
                </a:pPr>
                <a:endParaRPr/>
              </a:p>
            </p:txBody>
          </p:sp>
          <p:sp>
            <p:nvSpPr>
              <p:cNvPr id="17" name="Real Estate">
                <a:extLst>
                  <a:ext uri="{FF2B5EF4-FFF2-40B4-BE49-F238E27FC236}">
                    <a16:creationId xmlns:a16="http://schemas.microsoft.com/office/drawing/2014/main" id="{DA08A278-8C23-4A78-845D-EDA9F40DC27C}"/>
                  </a:ext>
                </a:extLst>
              </p:cNvPr>
              <p:cNvSpPr txBox="1"/>
              <p:nvPr/>
            </p:nvSpPr>
            <p:spPr>
              <a:xfrm>
                <a:off x="438106" y="803449"/>
                <a:ext cx="2115373" cy="5355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59" tIns="22859" rIns="22859" bIns="22859" numCol="1" anchor="ctr">
                <a:spAutoFit/>
              </a:bodyPr>
              <a:lstStyle>
                <a:lvl1pPr defTabSz="1600200">
                  <a:lnSpc>
                    <a:spcPct val="90000"/>
                  </a:lnSpc>
                  <a:spcBef>
                    <a:spcPts val="1500"/>
                  </a:spcBef>
                  <a:defRPr sz="3600">
                    <a:solidFill>
                      <a:srgbClr val="FFFFFF"/>
                    </a:solidFill>
                    <a:latin typeface="Helvetica Light"/>
                    <a:ea typeface="Helvetica Light"/>
                    <a:cs typeface="Helvetica Light"/>
                    <a:sym typeface="Helvetica Light"/>
                  </a:defRPr>
                </a:lvl1pPr>
              </a:lstStyle>
              <a:p>
                <a:pPr algn="ctr"/>
                <a:r>
                  <a:rPr sz="1600" dirty="0">
                    <a:latin typeface="+mn-lt"/>
                  </a:rPr>
                  <a:t>Real Estate</a:t>
                </a:r>
              </a:p>
            </p:txBody>
          </p:sp>
        </p:grpSp>
        <p:sp>
          <p:nvSpPr>
            <p:cNvPr id="15" name="Shape">
              <a:extLst>
                <a:ext uri="{FF2B5EF4-FFF2-40B4-BE49-F238E27FC236}">
                  <a16:creationId xmlns:a16="http://schemas.microsoft.com/office/drawing/2014/main" id="{0BF5F2C5-488B-4492-85BE-9D56055A8EC4}"/>
                </a:ext>
              </a:extLst>
            </p:cNvPr>
            <p:cNvSpPr/>
            <p:nvPr/>
          </p:nvSpPr>
          <p:spPr>
            <a:xfrm>
              <a:off x="63880" y="-82776"/>
              <a:ext cx="8528607" cy="6822484"/>
            </a:xfrm>
            <a:custGeom>
              <a:avLst/>
              <a:gdLst/>
              <a:ahLst/>
              <a:cxnLst>
                <a:cxn ang="0">
                  <a:pos x="wd2" y="hd2"/>
                </a:cxn>
                <a:cxn ang="5400000">
                  <a:pos x="wd2" y="hd2"/>
                </a:cxn>
                <a:cxn ang="10800000">
                  <a:pos x="wd2" y="hd2"/>
                </a:cxn>
                <a:cxn ang="16200000">
                  <a:pos x="wd2" y="hd2"/>
                </a:cxn>
              </a:cxnLst>
              <a:rect l="0" t="0" r="r" b="b"/>
              <a:pathLst>
                <a:path w="20867" h="21156" extrusionOk="0">
                  <a:moveTo>
                    <a:pt x="103" y="6025"/>
                  </a:moveTo>
                  <a:cubicBezTo>
                    <a:pt x="-699" y="3133"/>
                    <a:pt x="3276" y="458"/>
                    <a:pt x="8982" y="52"/>
                  </a:cubicBezTo>
                  <a:cubicBezTo>
                    <a:pt x="14688" y="-355"/>
                    <a:pt x="19964" y="1660"/>
                    <a:pt x="20766" y="4553"/>
                  </a:cubicBezTo>
                  <a:cubicBezTo>
                    <a:pt x="20901" y="5041"/>
                    <a:pt x="20901" y="5537"/>
                    <a:pt x="20766" y="6025"/>
                  </a:cubicBezTo>
                  <a:lnTo>
                    <a:pt x="13017" y="20018"/>
                  </a:lnTo>
                  <a:cubicBezTo>
                    <a:pt x="12817" y="20741"/>
                    <a:pt x="11498" y="21245"/>
                    <a:pt x="10071" y="21143"/>
                  </a:cubicBezTo>
                  <a:cubicBezTo>
                    <a:pt x="8919" y="21061"/>
                    <a:pt x="8013" y="20602"/>
                    <a:pt x="7851" y="20018"/>
                  </a:cubicBezTo>
                  <a:close/>
                  <a:moveTo>
                    <a:pt x="836" y="5289"/>
                  </a:moveTo>
                  <a:cubicBezTo>
                    <a:pt x="836" y="7626"/>
                    <a:pt x="5133" y="9520"/>
                    <a:pt x="10434" y="9520"/>
                  </a:cubicBezTo>
                  <a:cubicBezTo>
                    <a:pt x="15735" y="9520"/>
                    <a:pt x="20033" y="7626"/>
                    <a:pt x="20033" y="5289"/>
                  </a:cubicBezTo>
                  <a:cubicBezTo>
                    <a:pt x="20033" y="2952"/>
                    <a:pt x="15735" y="1058"/>
                    <a:pt x="10434" y="1058"/>
                  </a:cubicBezTo>
                  <a:cubicBezTo>
                    <a:pt x="5133" y="1058"/>
                    <a:pt x="836" y="2952"/>
                    <a:pt x="836" y="5289"/>
                  </a:cubicBezTo>
                  <a:close/>
                </a:path>
              </a:pathLst>
            </a:custGeom>
            <a:solidFill>
              <a:srgbClr val="FFFFFF">
                <a:alpha val="40000"/>
              </a:srgbClr>
            </a:solidFill>
            <a:ln w="9525" cap="flat">
              <a:solidFill>
                <a:srgbClr val="592C5F"/>
              </a:solidFill>
              <a:prstDash val="solid"/>
              <a:round/>
            </a:ln>
            <a:effectLst/>
          </p:spPr>
          <p:txBody>
            <a:bodyPr wrap="square" lIns="25400" tIns="25400" rIns="25400" bIns="25400" numCol="1" anchor="t">
              <a:noAutofit/>
            </a:bodyPr>
            <a:lstStyle/>
            <a:p>
              <a:pPr>
                <a:defRPr>
                  <a:latin typeface="Helvetica Light"/>
                  <a:ea typeface="Helvetica Light"/>
                  <a:cs typeface="Helvetica Light"/>
                  <a:sym typeface="Helvetica Light"/>
                </a:defRPr>
              </a:pPr>
              <a:endParaRPr sz="900" dirty="0"/>
            </a:p>
          </p:txBody>
        </p:sp>
      </p:grpSp>
      <p:sp>
        <p:nvSpPr>
          <p:cNvPr id="22" name="Oval 4">
            <a:extLst>
              <a:ext uri="{FF2B5EF4-FFF2-40B4-BE49-F238E27FC236}">
                <a16:creationId xmlns:a16="http://schemas.microsoft.com/office/drawing/2014/main" id="{50E4F2A1-5DF9-4606-ADDD-EDD064ECDA15}"/>
              </a:ext>
            </a:extLst>
          </p:cNvPr>
          <p:cNvSpPr/>
          <p:nvPr/>
        </p:nvSpPr>
        <p:spPr>
          <a:xfrm>
            <a:off x="8240750" y="1078096"/>
            <a:ext cx="1371600" cy="1094184"/>
          </a:xfrm>
          <a:prstGeom prst="ellipse">
            <a:avLst/>
          </a:prstGeom>
          <a:solidFill>
            <a:srgbClr val="213F98"/>
          </a:solidFill>
          <a:ln w="12700">
            <a:miter lim="400000"/>
          </a:ln>
          <a:effectLst>
            <a:outerShdw blurRad="38100" dist="25400" dir="5400000" rotWithShape="0">
              <a:srgbClr val="000000">
                <a:alpha val="50000"/>
              </a:srgbClr>
            </a:outerShdw>
          </a:effectLst>
        </p:spPr>
        <p:txBody>
          <a:bodyPr lIns="25400" tIns="25400" rIns="25400" bIns="25400" anchor="ctr"/>
          <a:lstStyle/>
          <a:p>
            <a:pPr>
              <a:defRPr sz="3200">
                <a:solidFill>
                  <a:srgbClr val="FFFFFF"/>
                </a:solidFill>
                <a:latin typeface="Helvetica Light"/>
                <a:ea typeface="Helvetica Light"/>
                <a:cs typeface="Helvetica Light"/>
                <a:sym typeface="Helvetica Light"/>
              </a:defRPr>
            </a:pPr>
            <a:endParaRPr sz="1600"/>
          </a:p>
        </p:txBody>
      </p:sp>
      <p:sp>
        <p:nvSpPr>
          <p:cNvPr id="23" name="TextBox 5">
            <a:extLst>
              <a:ext uri="{FF2B5EF4-FFF2-40B4-BE49-F238E27FC236}">
                <a16:creationId xmlns:a16="http://schemas.microsoft.com/office/drawing/2014/main" id="{71211F56-84B0-4336-83B0-0D94D195F94F}"/>
              </a:ext>
            </a:extLst>
          </p:cNvPr>
          <p:cNvSpPr txBox="1"/>
          <p:nvPr/>
        </p:nvSpPr>
        <p:spPr>
          <a:xfrm>
            <a:off x="8374100" y="1452022"/>
            <a:ext cx="1104900" cy="29751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3200">
                <a:solidFill>
                  <a:srgbClr val="FFFFFF"/>
                </a:solidFill>
                <a:latin typeface="Helvetica Light"/>
                <a:ea typeface="Helvetica Light"/>
                <a:cs typeface="Helvetica Light"/>
                <a:sym typeface="Helvetica Light"/>
              </a:defRPr>
            </a:lvl1pPr>
          </a:lstStyle>
          <a:p>
            <a:pPr algn="ctr"/>
            <a:r>
              <a:rPr sz="1600" dirty="0">
                <a:latin typeface="+mn-lt"/>
              </a:rPr>
              <a:t>Collections</a:t>
            </a:r>
          </a:p>
        </p:txBody>
      </p:sp>
      <p:sp>
        <p:nvSpPr>
          <p:cNvPr id="24" name="Oval 10">
            <a:extLst>
              <a:ext uri="{FF2B5EF4-FFF2-40B4-BE49-F238E27FC236}">
                <a16:creationId xmlns:a16="http://schemas.microsoft.com/office/drawing/2014/main" id="{AB76507F-5C76-47F1-8589-FA9FE0C3F235}"/>
              </a:ext>
            </a:extLst>
          </p:cNvPr>
          <p:cNvSpPr/>
          <p:nvPr/>
        </p:nvSpPr>
        <p:spPr>
          <a:xfrm>
            <a:off x="9917150" y="838780"/>
            <a:ext cx="1104900" cy="1109248"/>
          </a:xfrm>
          <a:prstGeom prst="ellipse">
            <a:avLst/>
          </a:prstGeom>
          <a:solidFill>
            <a:srgbClr val="213F98"/>
          </a:solidFill>
          <a:ln w="12700">
            <a:miter lim="400000"/>
          </a:ln>
          <a:effectLst>
            <a:outerShdw blurRad="38100" dist="25400" dir="5400000" rotWithShape="0">
              <a:srgbClr val="000000">
                <a:alpha val="50000"/>
              </a:srgbClr>
            </a:outerShdw>
          </a:effectLst>
        </p:spPr>
        <p:txBody>
          <a:bodyPr lIns="25400" tIns="25400" rIns="25400" bIns="25400" anchor="ctr"/>
          <a:lstStyle/>
          <a:p>
            <a:pPr>
              <a:defRPr sz="3200">
                <a:solidFill>
                  <a:srgbClr val="FFFFFF"/>
                </a:solidFill>
                <a:latin typeface="Helvetica Light"/>
                <a:ea typeface="Helvetica Light"/>
                <a:cs typeface="Helvetica Light"/>
                <a:sym typeface="Helvetica Light"/>
              </a:defRPr>
            </a:pPr>
            <a:endParaRPr sz="1600"/>
          </a:p>
        </p:txBody>
      </p:sp>
      <p:sp>
        <p:nvSpPr>
          <p:cNvPr id="25" name="TextBox 11">
            <a:extLst>
              <a:ext uri="{FF2B5EF4-FFF2-40B4-BE49-F238E27FC236}">
                <a16:creationId xmlns:a16="http://schemas.microsoft.com/office/drawing/2014/main" id="{6EDA3C40-12FA-49A9-A0C1-BA75A4FD238F}"/>
              </a:ext>
            </a:extLst>
          </p:cNvPr>
          <p:cNvSpPr txBox="1"/>
          <p:nvPr/>
        </p:nvSpPr>
        <p:spPr>
          <a:xfrm>
            <a:off x="10164800" y="1244645"/>
            <a:ext cx="609600" cy="29751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4000">
                <a:solidFill>
                  <a:srgbClr val="FFFFFF"/>
                </a:solidFill>
                <a:latin typeface="Helvetica Light"/>
                <a:ea typeface="Helvetica Light"/>
                <a:cs typeface="Helvetica Light"/>
                <a:sym typeface="Helvetica Light"/>
              </a:defRPr>
            </a:lvl1pPr>
          </a:lstStyle>
          <a:p>
            <a:pPr algn="ctr"/>
            <a:r>
              <a:rPr sz="1600" dirty="0">
                <a:latin typeface="+mn-lt"/>
              </a:rPr>
              <a:t>Cars </a:t>
            </a:r>
          </a:p>
        </p:txBody>
      </p:sp>
    </p:spTree>
    <p:extLst>
      <p:ext uri="{BB962C8B-B14F-4D97-AF65-F5344CB8AC3E}">
        <p14:creationId xmlns:p14="http://schemas.microsoft.com/office/powerpoint/2010/main" val="776967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706436"/>
            <a:ext cx="10515600" cy="873127"/>
          </a:xfrm>
        </p:spPr>
        <p:txBody>
          <a:bodyPr/>
          <a:lstStyle/>
          <a:p>
            <a:r>
              <a:rPr lang="en-US" dirty="0"/>
              <a:t>Liabilities</a:t>
            </a:r>
          </a:p>
        </p:txBody>
      </p:sp>
      <p:sp>
        <p:nvSpPr>
          <p:cNvPr id="3" name="Content Placeholder 2">
            <a:extLst>
              <a:ext uri="{FF2B5EF4-FFF2-40B4-BE49-F238E27FC236}">
                <a16:creationId xmlns:a16="http://schemas.microsoft.com/office/drawing/2014/main" id="{9B6E503E-5E36-1140-B8EE-2BF165AA6A9F}"/>
              </a:ext>
            </a:extLst>
          </p:cNvPr>
          <p:cNvSpPr>
            <a:spLocks noGrp="1"/>
          </p:cNvSpPr>
          <p:nvPr>
            <p:ph idx="1"/>
          </p:nvPr>
        </p:nvSpPr>
        <p:spPr>
          <a:xfrm>
            <a:off x="838200" y="1828800"/>
            <a:ext cx="6477000" cy="4423746"/>
          </a:xfrm>
        </p:spPr>
        <p:txBody>
          <a:bodyPr>
            <a:normAutofit/>
          </a:bodyPr>
          <a:lstStyle/>
          <a:p>
            <a:r>
              <a:rPr lang="en-US" dirty="0"/>
              <a:t>What is a liability?</a:t>
            </a:r>
          </a:p>
          <a:p>
            <a:r>
              <a:rPr lang="en-US" dirty="0"/>
              <a:t>A liability is a legally binding obligation that is payable to another person or company.</a:t>
            </a:r>
          </a:p>
          <a:p>
            <a:r>
              <a:rPr lang="en-US" dirty="0"/>
              <a:t>It is important to take stock of your liabilities: individually owned liabilities, jointly owned liabilities, and liabilities owed by your partner.</a:t>
            </a:r>
          </a:p>
          <a:p>
            <a:r>
              <a:rPr lang="en-US" dirty="0"/>
              <a:t>A liability is what you </a:t>
            </a:r>
            <a:r>
              <a:rPr lang="en-US" b="1" dirty="0"/>
              <a:t>OWE</a:t>
            </a:r>
            <a:r>
              <a:rPr lang="en-US" dirty="0"/>
              <a:t>!</a:t>
            </a:r>
          </a:p>
        </p:txBody>
      </p:sp>
      <p:grpSp>
        <p:nvGrpSpPr>
          <p:cNvPr id="8" name="Diagram 2">
            <a:extLst>
              <a:ext uri="{FF2B5EF4-FFF2-40B4-BE49-F238E27FC236}">
                <a16:creationId xmlns:a16="http://schemas.microsoft.com/office/drawing/2014/main" id="{6D3375C5-160F-45B7-9361-45AF79A94261}"/>
              </a:ext>
            </a:extLst>
          </p:cNvPr>
          <p:cNvGrpSpPr/>
          <p:nvPr/>
        </p:nvGrpSpPr>
        <p:grpSpPr>
          <a:xfrm>
            <a:off x="7421562" y="1072181"/>
            <a:ext cx="4797797" cy="5543254"/>
            <a:chOff x="125047" y="-1446377"/>
            <a:chExt cx="9595593" cy="11086507"/>
          </a:xfrm>
        </p:grpSpPr>
        <p:sp>
          <p:nvSpPr>
            <p:cNvPr id="15" name="Shape">
              <a:extLst>
                <a:ext uri="{FF2B5EF4-FFF2-40B4-BE49-F238E27FC236}">
                  <a16:creationId xmlns:a16="http://schemas.microsoft.com/office/drawing/2014/main" id="{0BF5F2C5-488B-4492-85BE-9D56055A8EC4}"/>
                </a:ext>
              </a:extLst>
            </p:cNvPr>
            <p:cNvSpPr/>
            <p:nvPr/>
          </p:nvSpPr>
          <p:spPr>
            <a:xfrm>
              <a:off x="125047" y="4557"/>
              <a:ext cx="8528607" cy="6822483"/>
            </a:xfrm>
            <a:custGeom>
              <a:avLst/>
              <a:gdLst/>
              <a:ahLst/>
              <a:cxnLst>
                <a:cxn ang="0">
                  <a:pos x="wd2" y="hd2"/>
                </a:cxn>
                <a:cxn ang="5400000">
                  <a:pos x="wd2" y="hd2"/>
                </a:cxn>
                <a:cxn ang="10800000">
                  <a:pos x="wd2" y="hd2"/>
                </a:cxn>
                <a:cxn ang="16200000">
                  <a:pos x="wd2" y="hd2"/>
                </a:cxn>
              </a:cxnLst>
              <a:rect l="0" t="0" r="r" b="b"/>
              <a:pathLst>
                <a:path w="20867" h="21156" extrusionOk="0">
                  <a:moveTo>
                    <a:pt x="103" y="6025"/>
                  </a:moveTo>
                  <a:cubicBezTo>
                    <a:pt x="-699" y="3133"/>
                    <a:pt x="3276" y="458"/>
                    <a:pt x="8982" y="52"/>
                  </a:cubicBezTo>
                  <a:cubicBezTo>
                    <a:pt x="14688" y="-355"/>
                    <a:pt x="19964" y="1660"/>
                    <a:pt x="20766" y="4553"/>
                  </a:cubicBezTo>
                  <a:cubicBezTo>
                    <a:pt x="20901" y="5041"/>
                    <a:pt x="20901" y="5537"/>
                    <a:pt x="20766" y="6025"/>
                  </a:cubicBezTo>
                  <a:lnTo>
                    <a:pt x="13017" y="20018"/>
                  </a:lnTo>
                  <a:cubicBezTo>
                    <a:pt x="12817" y="20741"/>
                    <a:pt x="11498" y="21245"/>
                    <a:pt x="10071" y="21143"/>
                  </a:cubicBezTo>
                  <a:cubicBezTo>
                    <a:pt x="8919" y="21061"/>
                    <a:pt x="8013" y="20602"/>
                    <a:pt x="7851" y="20018"/>
                  </a:cubicBezTo>
                  <a:close/>
                  <a:moveTo>
                    <a:pt x="836" y="5289"/>
                  </a:moveTo>
                  <a:cubicBezTo>
                    <a:pt x="836" y="7626"/>
                    <a:pt x="5133" y="9520"/>
                    <a:pt x="10434" y="9520"/>
                  </a:cubicBezTo>
                  <a:cubicBezTo>
                    <a:pt x="15735" y="9520"/>
                    <a:pt x="20033" y="7626"/>
                    <a:pt x="20033" y="5289"/>
                  </a:cubicBezTo>
                  <a:cubicBezTo>
                    <a:pt x="20033" y="2952"/>
                    <a:pt x="15735" y="1058"/>
                    <a:pt x="10434" y="1058"/>
                  </a:cubicBezTo>
                  <a:cubicBezTo>
                    <a:pt x="5133" y="1058"/>
                    <a:pt x="836" y="2952"/>
                    <a:pt x="836" y="5289"/>
                  </a:cubicBezTo>
                  <a:close/>
                </a:path>
              </a:pathLst>
            </a:custGeom>
            <a:solidFill>
              <a:srgbClr val="FFFFFF">
                <a:alpha val="40000"/>
              </a:srgbClr>
            </a:solidFill>
            <a:ln w="9525" cap="flat">
              <a:solidFill>
                <a:srgbClr val="592C5F"/>
              </a:solidFill>
              <a:prstDash val="solid"/>
              <a:round/>
            </a:ln>
            <a:effectLst/>
          </p:spPr>
          <p:txBody>
            <a:bodyPr wrap="square" lIns="25400" tIns="25400" rIns="25400" bIns="25400" numCol="1" anchor="t">
              <a:noAutofit/>
            </a:bodyPr>
            <a:lstStyle/>
            <a:p>
              <a:pPr>
                <a:defRPr>
                  <a:latin typeface="Helvetica Light"/>
                  <a:ea typeface="Helvetica Light"/>
                  <a:cs typeface="Helvetica Light"/>
                  <a:sym typeface="Helvetica Light"/>
                </a:defRPr>
              </a:pPr>
              <a:endParaRPr sz="900" dirty="0"/>
            </a:p>
          </p:txBody>
        </p:sp>
        <p:sp>
          <p:nvSpPr>
            <p:cNvPr id="9" name="Oval">
              <a:extLst>
                <a:ext uri="{FF2B5EF4-FFF2-40B4-BE49-F238E27FC236}">
                  <a16:creationId xmlns:a16="http://schemas.microsoft.com/office/drawing/2014/main" id="{7D0AE190-CA62-462A-9C16-9A08795B3773}"/>
                </a:ext>
              </a:extLst>
            </p:cNvPr>
            <p:cNvSpPr/>
            <p:nvPr/>
          </p:nvSpPr>
          <p:spPr>
            <a:xfrm>
              <a:off x="226675" y="331792"/>
              <a:ext cx="8203017" cy="2700563"/>
            </a:xfrm>
            <a:prstGeom prst="ellipse">
              <a:avLst/>
            </a:prstGeom>
            <a:solidFill>
              <a:srgbClr val="BAC5E2">
                <a:alpha val="40000"/>
              </a:srgbClr>
            </a:solidFill>
            <a:ln w="12700" cap="flat">
              <a:noFill/>
              <a:miter lim="400000"/>
            </a:ln>
            <a:effectLst/>
          </p:spPr>
          <p:txBody>
            <a:bodyPr wrap="square" lIns="25400" tIns="25400" rIns="25400" bIns="25400" numCol="1" anchor="t">
              <a:noAutofit/>
            </a:bodyPr>
            <a:lstStyle/>
            <a:p>
              <a:pPr>
                <a:defRPr>
                  <a:latin typeface="Helvetica Light"/>
                  <a:ea typeface="Helvetica Light"/>
                  <a:cs typeface="Helvetica Light"/>
                  <a:sym typeface="Helvetica Light"/>
                </a:defRPr>
              </a:pPr>
              <a:endParaRPr sz="900"/>
            </a:p>
          </p:txBody>
        </p:sp>
        <p:sp>
          <p:nvSpPr>
            <p:cNvPr id="10" name="Shape">
              <a:extLst>
                <a:ext uri="{FF2B5EF4-FFF2-40B4-BE49-F238E27FC236}">
                  <a16:creationId xmlns:a16="http://schemas.microsoft.com/office/drawing/2014/main" id="{588322E1-397E-41AF-A2FB-B3B0D3ADD2B9}"/>
                </a:ext>
              </a:extLst>
            </p:cNvPr>
            <p:cNvSpPr/>
            <p:nvPr/>
          </p:nvSpPr>
          <p:spPr>
            <a:xfrm>
              <a:off x="3601942" y="6976471"/>
              <a:ext cx="1522864" cy="97463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213F98"/>
            </a:solidFill>
            <a:ln w="25400" cap="flat">
              <a:solidFill>
                <a:srgbClr val="FFFFFF"/>
              </a:solidFill>
              <a:prstDash val="solid"/>
              <a:round/>
            </a:ln>
            <a:effectLst/>
          </p:spPr>
          <p:txBody>
            <a:bodyPr wrap="square" lIns="25400" tIns="25400" rIns="25400" bIns="25400" numCol="1" anchor="t">
              <a:noAutofit/>
            </a:bodyPr>
            <a:lstStyle/>
            <a:p>
              <a:pPr>
                <a:defRPr>
                  <a:latin typeface="Helvetica Light"/>
                  <a:ea typeface="Helvetica Light"/>
                  <a:cs typeface="Helvetica Light"/>
                  <a:sym typeface="Helvetica Light"/>
                </a:defRPr>
              </a:pPr>
              <a:endParaRPr sz="900" dirty="0"/>
            </a:p>
          </p:txBody>
        </p:sp>
        <p:sp>
          <p:nvSpPr>
            <p:cNvPr id="11" name="Assets">
              <a:extLst>
                <a:ext uri="{FF2B5EF4-FFF2-40B4-BE49-F238E27FC236}">
                  <a16:creationId xmlns:a16="http://schemas.microsoft.com/office/drawing/2014/main" id="{EB96821A-90D3-4C91-A564-08C69B4DD177}"/>
                </a:ext>
              </a:extLst>
            </p:cNvPr>
            <p:cNvSpPr txBox="1"/>
            <p:nvPr/>
          </p:nvSpPr>
          <p:spPr>
            <a:xfrm>
              <a:off x="2410899" y="7806294"/>
              <a:ext cx="7309741" cy="18338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31140" tIns="231140" rIns="231140" bIns="231140" numCol="1" anchor="ctr">
              <a:spAutoFit/>
            </a:bodyPr>
            <a:lstStyle>
              <a:lvl1pPr defTabSz="2889250">
                <a:lnSpc>
                  <a:spcPct val="90000"/>
                </a:lnSpc>
                <a:spcBef>
                  <a:spcPts val="2700"/>
                </a:spcBef>
                <a:defRPr sz="6500">
                  <a:latin typeface="Helvetica Light"/>
                  <a:ea typeface="Helvetica Light"/>
                  <a:cs typeface="Helvetica Light"/>
                  <a:sym typeface="Helvetica Light"/>
                </a:defRPr>
              </a:lvl1pPr>
            </a:lstStyle>
            <a:p>
              <a:r>
                <a:rPr lang="en-US" sz="3250" b="1" dirty="0">
                  <a:latin typeface="+mn-lt"/>
                </a:rPr>
                <a:t>Liabilities</a:t>
              </a:r>
              <a:endParaRPr sz="3250" b="1" dirty="0">
                <a:latin typeface="+mn-lt"/>
              </a:endParaRPr>
            </a:p>
          </p:txBody>
        </p:sp>
        <p:grpSp>
          <p:nvGrpSpPr>
            <p:cNvPr id="12" name="Group">
              <a:extLst>
                <a:ext uri="{FF2B5EF4-FFF2-40B4-BE49-F238E27FC236}">
                  <a16:creationId xmlns:a16="http://schemas.microsoft.com/office/drawing/2014/main" id="{E921BD90-76A6-4232-8D93-FE4CF4D03512}"/>
                </a:ext>
              </a:extLst>
            </p:cNvPr>
            <p:cNvGrpSpPr/>
            <p:nvPr/>
          </p:nvGrpSpPr>
          <p:grpSpPr>
            <a:xfrm>
              <a:off x="2644621" y="471068"/>
              <a:ext cx="3476918" cy="2561287"/>
              <a:chOff x="140675" y="-2775418"/>
              <a:chExt cx="3476917" cy="2561286"/>
            </a:xfrm>
          </p:grpSpPr>
          <p:sp>
            <p:nvSpPr>
              <p:cNvPr id="20" name="Oval">
                <a:extLst>
                  <a:ext uri="{FF2B5EF4-FFF2-40B4-BE49-F238E27FC236}">
                    <a16:creationId xmlns:a16="http://schemas.microsoft.com/office/drawing/2014/main" id="{C4CA8187-FB3B-4265-BD57-61965DB16F42}"/>
                  </a:ext>
                </a:extLst>
              </p:cNvPr>
              <p:cNvSpPr/>
              <p:nvPr/>
            </p:nvSpPr>
            <p:spPr>
              <a:xfrm>
                <a:off x="140675" y="-2775418"/>
                <a:ext cx="3476917" cy="2561286"/>
              </a:xfrm>
              <a:prstGeom prst="ellipse">
                <a:avLst/>
              </a:prstGeom>
              <a:solidFill>
                <a:srgbClr val="51C2EB"/>
              </a:solidFill>
              <a:ln w="25400" cap="flat">
                <a:solidFill>
                  <a:srgbClr val="FFFFFF"/>
                </a:solidFill>
                <a:prstDash val="solid"/>
                <a:round/>
              </a:ln>
              <a:effectLst/>
            </p:spPr>
            <p:txBody>
              <a:bodyPr wrap="square" lIns="25400" tIns="25400" rIns="25400" bIns="25400" numCol="1" anchor="ctr">
                <a:noAutofit/>
              </a:bodyPr>
              <a:lstStyle/>
              <a:p>
                <a:pPr defTabSz="711200">
                  <a:lnSpc>
                    <a:spcPct val="90000"/>
                  </a:lnSpc>
                  <a:spcBef>
                    <a:spcPts val="1050"/>
                  </a:spcBef>
                  <a:defRPr sz="3200">
                    <a:solidFill>
                      <a:srgbClr val="FFFFFF"/>
                    </a:solidFill>
                    <a:latin typeface="Helvetica Light"/>
                    <a:ea typeface="Helvetica Light"/>
                    <a:cs typeface="Helvetica Light"/>
                    <a:sym typeface="Helvetica Light"/>
                  </a:defRPr>
                </a:pPr>
                <a:endParaRPr sz="1600"/>
              </a:p>
            </p:txBody>
          </p:sp>
          <p:sp>
            <p:nvSpPr>
              <p:cNvPr id="21" name="Cash / Bank Accounts / Investments">
                <a:extLst>
                  <a:ext uri="{FF2B5EF4-FFF2-40B4-BE49-F238E27FC236}">
                    <a16:creationId xmlns:a16="http://schemas.microsoft.com/office/drawing/2014/main" id="{8F77DB54-257A-4545-8269-2E06626191E8}"/>
                  </a:ext>
                </a:extLst>
              </p:cNvPr>
              <p:cNvSpPr txBox="1"/>
              <p:nvPr/>
            </p:nvSpPr>
            <p:spPr>
              <a:xfrm>
                <a:off x="692899" y="-1906309"/>
                <a:ext cx="2458551" cy="9684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0320" tIns="20320" rIns="20320" bIns="20320" numCol="1" anchor="ctr">
                <a:spAutoFit/>
              </a:bodyPr>
              <a:lstStyle>
                <a:lvl1pPr defTabSz="1422400">
                  <a:lnSpc>
                    <a:spcPct val="90000"/>
                  </a:lnSpc>
                  <a:spcBef>
                    <a:spcPts val="1300"/>
                  </a:spcBef>
                  <a:defRPr sz="3200">
                    <a:solidFill>
                      <a:srgbClr val="FFFFFF"/>
                    </a:solidFill>
                    <a:latin typeface="Helvetica Light"/>
                    <a:ea typeface="Helvetica Light"/>
                    <a:cs typeface="Helvetica Light"/>
                    <a:sym typeface="Helvetica Light"/>
                  </a:defRPr>
                </a:lvl1pPr>
              </a:lstStyle>
              <a:p>
                <a:pPr algn="ctr"/>
                <a:r>
                  <a:rPr lang="en-US" sz="1600" dirty="0">
                    <a:latin typeface="+mn-lt"/>
                  </a:rPr>
                  <a:t>Payment Plans</a:t>
                </a:r>
                <a:endParaRPr sz="1600" dirty="0">
                  <a:latin typeface="+mn-lt"/>
                </a:endParaRPr>
              </a:p>
            </p:txBody>
          </p:sp>
        </p:grpSp>
        <p:grpSp>
          <p:nvGrpSpPr>
            <p:cNvPr id="13" name="Group">
              <a:extLst>
                <a:ext uri="{FF2B5EF4-FFF2-40B4-BE49-F238E27FC236}">
                  <a16:creationId xmlns:a16="http://schemas.microsoft.com/office/drawing/2014/main" id="{2F18259D-FA1A-425B-852F-0719FFF635C1}"/>
                </a:ext>
              </a:extLst>
            </p:cNvPr>
            <p:cNvGrpSpPr/>
            <p:nvPr/>
          </p:nvGrpSpPr>
          <p:grpSpPr>
            <a:xfrm>
              <a:off x="1292224" y="-1439317"/>
              <a:ext cx="2590867" cy="2167626"/>
              <a:chOff x="319501" y="-2916096"/>
              <a:chExt cx="2590865" cy="2167625"/>
            </a:xfrm>
          </p:grpSpPr>
          <p:sp>
            <p:nvSpPr>
              <p:cNvPr id="18" name="Oval">
                <a:extLst>
                  <a:ext uri="{FF2B5EF4-FFF2-40B4-BE49-F238E27FC236}">
                    <a16:creationId xmlns:a16="http://schemas.microsoft.com/office/drawing/2014/main" id="{FBE55CB5-7EBB-4997-839D-07D86DF0509C}"/>
                  </a:ext>
                </a:extLst>
              </p:cNvPr>
              <p:cNvSpPr/>
              <p:nvPr/>
            </p:nvSpPr>
            <p:spPr>
              <a:xfrm>
                <a:off x="319501" y="-2916096"/>
                <a:ext cx="2590865" cy="2167625"/>
              </a:xfrm>
              <a:prstGeom prst="ellipse">
                <a:avLst/>
              </a:prstGeom>
              <a:solidFill>
                <a:srgbClr val="51C2EB"/>
              </a:solidFill>
              <a:ln w="25400" cap="flat">
                <a:solidFill>
                  <a:srgbClr val="FFFFFF"/>
                </a:solidFill>
                <a:prstDash val="solid"/>
                <a:round/>
              </a:ln>
              <a:effectLst/>
            </p:spPr>
            <p:txBody>
              <a:bodyPr wrap="square" lIns="25400" tIns="25400" rIns="25400" bIns="25400" numCol="1" anchor="ctr">
                <a:noAutofit/>
              </a:bodyPr>
              <a:lstStyle/>
              <a:p>
                <a:pPr defTabSz="711200">
                  <a:lnSpc>
                    <a:spcPct val="90000"/>
                  </a:lnSpc>
                  <a:spcBef>
                    <a:spcPts val="1050"/>
                  </a:spcBef>
                  <a:defRPr sz="3200">
                    <a:solidFill>
                      <a:srgbClr val="FFFFFF"/>
                    </a:solidFill>
                    <a:latin typeface="Helvetica Light"/>
                    <a:ea typeface="Helvetica Light"/>
                    <a:cs typeface="Helvetica Light"/>
                    <a:sym typeface="Helvetica Light"/>
                  </a:defRPr>
                </a:pPr>
                <a:endParaRPr sz="1600"/>
              </a:p>
            </p:txBody>
          </p:sp>
          <p:sp>
            <p:nvSpPr>
              <p:cNvPr id="19" name="Insurance">
                <a:extLst>
                  <a:ext uri="{FF2B5EF4-FFF2-40B4-BE49-F238E27FC236}">
                    <a16:creationId xmlns:a16="http://schemas.microsoft.com/office/drawing/2014/main" id="{287C91F8-E790-494D-8ADA-2396CA2E3A3D}"/>
                  </a:ext>
                </a:extLst>
              </p:cNvPr>
              <p:cNvSpPr txBox="1"/>
              <p:nvPr/>
            </p:nvSpPr>
            <p:spPr>
              <a:xfrm>
                <a:off x="585963" y="-2094918"/>
                <a:ext cx="2057940" cy="525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0320" tIns="20320" rIns="20320" bIns="20320" numCol="1" anchor="ctr">
                <a:spAutoFit/>
              </a:bodyPr>
              <a:lstStyle>
                <a:lvl1pPr defTabSz="1422400">
                  <a:lnSpc>
                    <a:spcPct val="90000"/>
                  </a:lnSpc>
                  <a:spcBef>
                    <a:spcPts val="1300"/>
                  </a:spcBef>
                  <a:defRPr sz="3200">
                    <a:solidFill>
                      <a:srgbClr val="FFFFFF"/>
                    </a:solidFill>
                    <a:latin typeface="Helvetica Light"/>
                    <a:ea typeface="Helvetica Light"/>
                    <a:cs typeface="Helvetica Light"/>
                    <a:sym typeface="Helvetica Light"/>
                  </a:defRPr>
                </a:lvl1pPr>
              </a:lstStyle>
              <a:p>
                <a:pPr algn="ctr"/>
                <a:r>
                  <a:rPr lang="en-US" sz="1600" dirty="0">
                    <a:latin typeface="+mn-lt"/>
                  </a:rPr>
                  <a:t>Loans</a:t>
                </a:r>
                <a:endParaRPr sz="1600" dirty="0">
                  <a:latin typeface="+mn-lt"/>
                </a:endParaRPr>
              </a:p>
            </p:txBody>
          </p:sp>
        </p:grpSp>
        <p:grpSp>
          <p:nvGrpSpPr>
            <p:cNvPr id="14" name="Group">
              <a:extLst>
                <a:ext uri="{FF2B5EF4-FFF2-40B4-BE49-F238E27FC236}">
                  <a16:creationId xmlns:a16="http://schemas.microsoft.com/office/drawing/2014/main" id="{E371F77F-D23A-4C82-8FDA-F9FECD8B6F09}"/>
                </a:ext>
              </a:extLst>
            </p:cNvPr>
            <p:cNvGrpSpPr/>
            <p:nvPr/>
          </p:nvGrpSpPr>
          <p:grpSpPr>
            <a:xfrm>
              <a:off x="5722536" y="-1446377"/>
              <a:ext cx="2590867" cy="2142434"/>
              <a:chOff x="1988356" y="-2273002"/>
              <a:chExt cx="2590866" cy="2142432"/>
            </a:xfrm>
          </p:grpSpPr>
          <p:sp>
            <p:nvSpPr>
              <p:cNvPr id="16" name="Oval">
                <a:extLst>
                  <a:ext uri="{FF2B5EF4-FFF2-40B4-BE49-F238E27FC236}">
                    <a16:creationId xmlns:a16="http://schemas.microsoft.com/office/drawing/2014/main" id="{E79F3441-EE73-4A51-8F05-7F97EE2C6FDF}"/>
                  </a:ext>
                </a:extLst>
              </p:cNvPr>
              <p:cNvSpPr/>
              <p:nvPr/>
            </p:nvSpPr>
            <p:spPr>
              <a:xfrm>
                <a:off x="1988356" y="-2273002"/>
                <a:ext cx="2590866" cy="2142432"/>
              </a:xfrm>
              <a:prstGeom prst="ellipse">
                <a:avLst/>
              </a:prstGeom>
              <a:solidFill>
                <a:srgbClr val="213F98"/>
              </a:solidFill>
              <a:ln w="25400" cap="flat">
                <a:solidFill>
                  <a:srgbClr val="FFFFFF"/>
                </a:solidFill>
                <a:prstDash val="solid"/>
                <a:round/>
              </a:ln>
              <a:effectLst/>
            </p:spPr>
            <p:txBody>
              <a:bodyPr wrap="square" lIns="25400" tIns="25400" rIns="25400" bIns="25400" numCol="1" anchor="ctr">
                <a:noAutofit/>
              </a:bodyPr>
              <a:lstStyle/>
              <a:p>
                <a:pPr defTabSz="800100">
                  <a:lnSpc>
                    <a:spcPct val="90000"/>
                  </a:lnSpc>
                  <a:spcBef>
                    <a:spcPts val="1050"/>
                  </a:spcBef>
                  <a:defRPr sz="3600">
                    <a:solidFill>
                      <a:srgbClr val="FFFFFF"/>
                    </a:solidFill>
                    <a:latin typeface="Helvetica Light"/>
                    <a:ea typeface="Helvetica Light"/>
                    <a:cs typeface="Helvetica Light"/>
                    <a:sym typeface="Helvetica Light"/>
                  </a:defRPr>
                </a:pPr>
                <a:endParaRPr/>
              </a:p>
            </p:txBody>
          </p:sp>
          <p:sp>
            <p:nvSpPr>
              <p:cNvPr id="17" name="Real Estate">
                <a:extLst>
                  <a:ext uri="{FF2B5EF4-FFF2-40B4-BE49-F238E27FC236}">
                    <a16:creationId xmlns:a16="http://schemas.microsoft.com/office/drawing/2014/main" id="{DA08A278-8C23-4A78-845D-EDA9F40DC27C}"/>
                  </a:ext>
                </a:extLst>
              </p:cNvPr>
              <p:cNvSpPr txBox="1"/>
              <p:nvPr/>
            </p:nvSpPr>
            <p:spPr>
              <a:xfrm>
                <a:off x="2246682" y="-1507027"/>
                <a:ext cx="2115372" cy="5355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59" tIns="22859" rIns="22859" bIns="22859" numCol="1" anchor="ctr">
                <a:spAutoFit/>
              </a:bodyPr>
              <a:lstStyle>
                <a:lvl1pPr defTabSz="1600200">
                  <a:lnSpc>
                    <a:spcPct val="90000"/>
                  </a:lnSpc>
                  <a:spcBef>
                    <a:spcPts val="1500"/>
                  </a:spcBef>
                  <a:defRPr sz="3600">
                    <a:solidFill>
                      <a:srgbClr val="FFFFFF"/>
                    </a:solidFill>
                    <a:latin typeface="Helvetica Light"/>
                    <a:ea typeface="Helvetica Light"/>
                    <a:cs typeface="Helvetica Light"/>
                    <a:sym typeface="Helvetica Light"/>
                  </a:defRPr>
                </a:lvl1pPr>
              </a:lstStyle>
              <a:p>
                <a:pPr algn="ctr"/>
                <a:r>
                  <a:rPr lang="en-US" sz="1600" dirty="0">
                    <a:latin typeface="+mn-lt"/>
                  </a:rPr>
                  <a:t>Credit Cards</a:t>
                </a:r>
                <a:endParaRPr sz="1600" dirty="0">
                  <a:latin typeface="+mn-lt"/>
                </a:endParaRPr>
              </a:p>
            </p:txBody>
          </p:sp>
        </p:grpSp>
      </p:grpSp>
    </p:spTree>
    <p:extLst>
      <p:ext uri="{BB962C8B-B14F-4D97-AF65-F5344CB8AC3E}">
        <p14:creationId xmlns:p14="http://schemas.microsoft.com/office/powerpoint/2010/main" val="3464532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706436"/>
            <a:ext cx="10515600" cy="873127"/>
          </a:xfrm>
        </p:spPr>
        <p:txBody>
          <a:bodyPr/>
          <a:lstStyle/>
          <a:p>
            <a:r>
              <a:rPr lang="en-US" dirty="0"/>
              <a:t>Taking Stock of Assets and Liabilities</a:t>
            </a:r>
          </a:p>
        </p:txBody>
      </p:sp>
      <p:sp>
        <p:nvSpPr>
          <p:cNvPr id="3" name="Content Placeholder 2">
            <a:extLst>
              <a:ext uri="{FF2B5EF4-FFF2-40B4-BE49-F238E27FC236}">
                <a16:creationId xmlns:a16="http://schemas.microsoft.com/office/drawing/2014/main" id="{9B6E503E-5E36-1140-B8EE-2BF165AA6A9F}"/>
              </a:ext>
            </a:extLst>
          </p:cNvPr>
          <p:cNvSpPr>
            <a:spLocks noGrp="1"/>
          </p:cNvSpPr>
          <p:nvPr>
            <p:ph idx="1"/>
          </p:nvPr>
        </p:nvSpPr>
        <p:spPr>
          <a:xfrm>
            <a:off x="838200" y="1828800"/>
            <a:ext cx="8004350" cy="4423746"/>
          </a:xfrm>
        </p:spPr>
        <p:txBody>
          <a:bodyPr>
            <a:normAutofit lnSpcReduction="10000"/>
          </a:bodyPr>
          <a:lstStyle/>
          <a:p>
            <a:r>
              <a:rPr lang="en-US" dirty="0"/>
              <a:t>Is there property or financial assets held in both names?</a:t>
            </a:r>
          </a:p>
          <a:p>
            <a:r>
              <a:rPr lang="en-US" dirty="0"/>
              <a:t>Is your apartment or other leases in both names?</a:t>
            </a:r>
          </a:p>
          <a:p>
            <a:r>
              <a:rPr lang="en-US" dirty="0"/>
              <a:t>Are there loans in both names?</a:t>
            </a:r>
          </a:p>
          <a:p>
            <a:r>
              <a:rPr lang="en-US" dirty="0"/>
              <a:t>Do you have joint bank accounts?</a:t>
            </a:r>
          </a:p>
          <a:p>
            <a:r>
              <a:rPr lang="en-US" dirty="0"/>
              <a:t>Is there a pension or retirement plan from current or previous employer?</a:t>
            </a:r>
          </a:p>
          <a:p>
            <a:r>
              <a:rPr lang="en-US" dirty="0"/>
              <a:t>Are there high-value items that should be accounted for?</a:t>
            </a:r>
          </a:p>
          <a:p>
            <a:r>
              <a:rPr lang="en-US" dirty="0"/>
              <a:t>Tools, collections, etc.</a:t>
            </a:r>
          </a:p>
        </p:txBody>
      </p:sp>
      <p:sp>
        <p:nvSpPr>
          <p:cNvPr id="4" name="Content Placeholder 2">
            <a:extLst>
              <a:ext uri="{FF2B5EF4-FFF2-40B4-BE49-F238E27FC236}">
                <a16:creationId xmlns:a16="http://schemas.microsoft.com/office/drawing/2014/main" id="{2B355F05-53AB-4857-9307-041B9C68CDDD}"/>
              </a:ext>
            </a:extLst>
          </p:cNvPr>
          <p:cNvSpPr txBox="1">
            <a:spLocks/>
          </p:cNvSpPr>
          <p:nvPr/>
        </p:nvSpPr>
        <p:spPr>
          <a:xfrm>
            <a:off x="9147348" y="2077947"/>
            <a:ext cx="2586991" cy="19651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213F98"/>
                </a:solidFill>
              </a:rPr>
              <a:t>Mediation may also be court ordered for some couples to determine ownership of assets and obligation of liabilities.</a:t>
            </a:r>
          </a:p>
        </p:txBody>
      </p:sp>
      <p:sp>
        <p:nvSpPr>
          <p:cNvPr id="5" name="Rectangle: Rounded Corners 4">
            <a:extLst>
              <a:ext uri="{FF2B5EF4-FFF2-40B4-BE49-F238E27FC236}">
                <a16:creationId xmlns:a16="http://schemas.microsoft.com/office/drawing/2014/main" id="{B6E77577-2BF4-45D3-B86C-03B1B24D0598}"/>
              </a:ext>
            </a:extLst>
          </p:cNvPr>
          <p:cNvSpPr/>
          <p:nvPr/>
        </p:nvSpPr>
        <p:spPr>
          <a:xfrm>
            <a:off x="9070688" y="1799806"/>
            <a:ext cx="2740312" cy="1965113"/>
          </a:xfrm>
          <a:prstGeom prst="roundRect">
            <a:avLst/>
          </a:prstGeom>
          <a:noFill/>
          <a:ln w="28575">
            <a:solidFill>
              <a:srgbClr val="51C2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834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706436"/>
            <a:ext cx="10515600" cy="873127"/>
          </a:xfrm>
        </p:spPr>
        <p:txBody>
          <a:bodyPr/>
          <a:lstStyle/>
          <a:p>
            <a:r>
              <a:rPr lang="en-US" dirty="0"/>
              <a:t>Mediation</a:t>
            </a:r>
          </a:p>
        </p:txBody>
      </p:sp>
      <p:sp>
        <p:nvSpPr>
          <p:cNvPr id="3" name="Content Placeholder 2">
            <a:extLst>
              <a:ext uri="{FF2B5EF4-FFF2-40B4-BE49-F238E27FC236}">
                <a16:creationId xmlns:a16="http://schemas.microsoft.com/office/drawing/2014/main" id="{9B6E503E-5E36-1140-B8EE-2BF165AA6A9F}"/>
              </a:ext>
            </a:extLst>
          </p:cNvPr>
          <p:cNvSpPr>
            <a:spLocks noGrp="1"/>
          </p:cNvSpPr>
          <p:nvPr>
            <p:ph idx="1"/>
          </p:nvPr>
        </p:nvSpPr>
        <p:spPr>
          <a:xfrm>
            <a:off x="838199" y="1828799"/>
            <a:ext cx="10972801" cy="4843305"/>
          </a:xfrm>
        </p:spPr>
        <p:txBody>
          <a:bodyPr>
            <a:normAutofit fontScale="92500" lnSpcReduction="10000"/>
          </a:bodyPr>
          <a:lstStyle/>
          <a:p>
            <a:r>
              <a:rPr lang="en-US" dirty="0"/>
              <a:t>Sorting through a financial relationship you shared with an abusive partner can be difficult and sometimes dangerous</a:t>
            </a:r>
          </a:p>
          <a:p>
            <a:r>
              <a:rPr lang="en-US" dirty="0"/>
              <a:t>Following separation and during a divorce process, abusive partners often refuse to cooperate. You may discover that your partner has: </a:t>
            </a:r>
          </a:p>
          <a:p>
            <a:pPr lvl="1"/>
            <a:r>
              <a:rPr lang="en-US" dirty="0"/>
              <a:t>Opened accounts and created additional debt in your name.</a:t>
            </a:r>
          </a:p>
          <a:p>
            <a:pPr lvl="1"/>
            <a:r>
              <a:rPr lang="en-US" dirty="0"/>
              <a:t>Hidden or undervalued his own assets.</a:t>
            </a:r>
          </a:p>
          <a:p>
            <a:pPr lvl="1"/>
            <a:r>
              <a:rPr lang="en-US" dirty="0"/>
              <a:t>Refused to comply with payment plans established by creditors.</a:t>
            </a:r>
          </a:p>
          <a:p>
            <a:pPr lvl="1"/>
            <a:r>
              <a:rPr lang="en-US" dirty="0"/>
              <a:t>Quit his job or obtained a low-paying job to escape financial responsibility.</a:t>
            </a:r>
          </a:p>
          <a:p>
            <a:r>
              <a:rPr lang="en-US" dirty="0"/>
              <a:t>You may be asked to use a mediator to resolve financial obligations or even custody of children</a:t>
            </a:r>
          </a:p>
          <a:p>
            <a:r>
              <a:rPr lang="en-US" dirty="0"/>
              <a:t>It requires that partners work together to reach a settlement and could require many meetings. May not be a good or safe option for victims of domestic violence</a:t>
            </a:r>
          </a:p>
        </p:txBody>
      </p:sp>
    </p:spTree>
    <p:extLst>
      <p:ext uri="{BB962C8B-B14F-4D97-AF65-F5344CB8AC3E}">
        <p14:creationId xmlns:p14="http://schemas.microsoft.com/office/powerpoint/2010/main" val="3067060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198FD08-4DCF-0148-9AD9-91CE26270DD0}"/>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A5A67F23-F85F-B845-A602-13FE80115A3A}"/>
              </a:ext>
            </a:extLst>
          </p:cNvPr>
          <p:cNvSpPr>
            <a:spLocks noGrp="1"/>
          </p:cNvSpPr>
          <p:nvPr>
            <p:ph sz="half" idx="2"/>
          </p:nvPr>
        </p:nvSpPr>
        <p:spPr>
          <a:xfrm>
            <a:off x="407353" y="2048906"/>
            <a:ext cx="5688647" cy="3204325"/>
          </a:xfrm>
        </p:spPr>
        <p:txBody>
          <a:bodyPr/>
          <a:lstStyle/>
          <a:p>
            <a:endParaRPr lang="en-US" dirty="0"/>
          </a:p>
          <a:p>
            <a:endParaRPr lang="en-US" dirty="0"/>
          </a:p>
        </p:txBody>
      </p:sp>
      <p:sp>
        <p:nvSpPr>
          <p:cNvPr id="10" name="Title 9">
            <a:extLst>
              <a:ext uri="{FF2B5EF4-FFF2-40B4-BE49-F238E27FC236}">
                <a16:creationId xmlns:a16="http://schemas.microsoft.com/office/drawing/2014/main" id="{1BE5DBCA-60B0-D64E-B604-36FAC5082007}"/>
              </a:ext>
            </a:extLst>
          </p:cNvPr>
          <p:cNvSpPr>
            <a:spLocks noGrp="1"/>
          </p:cNvSpPr>
          <p:nvPr>
            <p:ph type="title"/>
          </p:nvPr>
        </p:nvSpPr>
        <p:spPr/>
        <p:txBody>
          <a:bodyPr/>
          <a:lstStyle/>
          <a:p>
            <a:r>
              <a:rPr lang="en-US" dirty="0"/>
              <a:t>MODULE 2</a:t>
            </a:r>
          </a:p>
        </p:txBody>
      </p:sp>
      <p:pic>
        <p:nvPicPr>
          <p:cNvPr id="7" name="Picture 6">
            <a:extLst>
              <a:ext uri="{FF2B5EF4-FFF2-40B4-BE49-F238E27FC236}">
                <a16:creationId xmlns:a16="http://schemas.microsoft.com/office/drawing/2014/main" id="{2938F046-9848-CD4C-841B-C4B93CA73C8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953518" y="911219"/>
            <a:ext cx="6238481" cy="5946780"/>
          </a:xfrm>
          <a:prstGeom prst="rect">
            <a:avLst/>
          </a:prstGeom>
        </p:spPr>
      </p:pic>
      <p:sp>
        <p:nvSpPr>
          <p:cNvPr id="9" name="Text Placeholder 10">
            <a:extLst>
              <a:ext uri="{FF2B5EF4-FFF2-40B4-BE49-F238E27FC236}">
                <a16:creationId xmlns:a16="http://schemas.microsoft.com/office/drawing/2014/main" id="{CEE44E93-D415-43CA-BDA1-A859D0CE0A00}"/>
              </a:ext>
            </a:extLst>
          </p:cNvPr>
          <p:cNvSpPr>
            <a:spLocks noGrp="1"/>
          </p:cNvSpPr>
          <p:nvPr>
            <p:ph type="body" idx="1"/>
          </p:nvPr>
        </p:nvSpPr>
        <p:spPr>
          <a:xfrm>
            <a:off x="314461" y="3095673"/>
            <a:ext cx="5318375" cy="966981"/>
          </a:xfrm>
        </p:spPr>
        <p:txBody>
          <a:bodyPr/>
          <a:lstStyle/>
          <a:p>
            <a:pPr algn="ctr"/>
            <a:r>
              <a:rPr lang="en-US" dirty="0"/>
              <a:t>Banking Options</a:t>
            </a:r>
          </a:p>
        </p:txBody>
      </p:sp>
    </p:spTree>
    <p:extLst>
      <p:ext uri="{BB962C8B-B14F-4D97-AF65-F5344CB8AC3E}">
        <p14:creationId xmlns:p14="http://schemas.microsoft.com/office/powerpoint/2010/main" val="2266898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706436"/>
            <a:ext cx="10515600" cy="873127"/>
          </a:xfrm>
        </p:spPr>
        <p:txBody>
          <a:bodyPr/>
          <a:lstStyle/>
          <a:p>
            <a:r>
              <a:rPr lang="en-US" dirty="0"/>
              <a:t>Find What Works for You</a:t>
            </a:r>
          </a:p>
        </p:txBody>
      </p:sp>
      <p:sp>
        <p:nvSpPr>
          <p:cNvPr id="3" name="Content Placeholder 2">
            <a:extLst>
              <a:ext uri="{FF2B5EF4-FFF2-40B4-BE49-F238E27FC236}">
                <a16:creationId xmlns:a16="http://schemas.microsoft.com/office/drawing/2014/main" id="{9B6E503E-5E36-1140-B8EE-2BF165AA6A9F}"/>
              </a:ext>
            </a:extLst>
          </p:cNvPr>
          <p:cNvSpPr>
            <a:spLocks noGrp="1"/>
          </p:cNvSpPr>
          <p:nvPr>
            <p:ph idx="1"/>
          </p:nvPr>
        </p:nvSpPr>
        <p:spPr>
          <a:xfrm>
            <a:off x="838200" y="1828800"/>
            <a:ext cx="7863673" cy="4423746"/>
          </a:xfrm>
        </p:spPr>
        <p:txBody>
          <a:bodyPr>
            <a:normAutofit fontScale="92500"/>
          </a:bodyPr>
          <a:lstStyle/>
          <a:p>
            <a:r>
              <a:rPr lang="en-US" b="1" dirty="0"/>
              <a:t>Banks:  </a:t>
            </a:r>
            <a:r>
              <a:rPr lang="en-US" dirty="0"/>
              <a:t>financial institutions that accept deposits and channel money into lending activities.  Traditional banks serve the general public.</a:t>
            </a:r>
          </a:p>
          <a:p>
            <a:r>
              <a:rPr lang="en-US" b="1" dirty="0"/>
              <a:t>Credit Unions:  </a:t>
            </a:r>
            <a:r>
              <a:rPr lang="en-US" dirty="0"/>
              <a:t>community-based financial cooperatives that offer a wide range of services and serve their members.</a:t>
            </a:r>
          </a:p>
          <a:p>
            <a:r>
              <a:rPr lang="en-US" b="1" dirty="0"/>
              <a:t>Check Cashing Stores:  </a:t>
            </a:r>
            <a:r>
              <a:rPr lang="en-US" dirty="0"/>
              <a:t>businesses that cash checks for a fee; generally about 4% of the amount of the check.</a:t>
            </a:r>
          </a:p>
          <a:p>
            <a:r>
              <a:rPr lang="en-US" b="1" dirty="0"/>
              <a:t>Payday Lenders &amp; Car Title Loans:  </a:t>
            </a:r>
            <a:r>
              <a:rPr lang="en-US" dirty="0"/>
              <a:t>provide small cash advance, short-term loans, typically with very high interest rates; some are as high as 400% APR.</a:t>
            </a:r>
          </a:p>
          <a:p>
            <a:endParaRPr lang="en-US" dirty="0"/>
          </a:p>
        </p:txBody>
      </p:sp>
      <p:sp>
        <p:nvSpPr>
          <p:cNvPr id="4" name="Rectangle: Rounded Corners 3">
            <a:extLst>
              <a:ext uri="{FF2B5EF4-FFF2-40B4-BE49-F238E27FC236}">
                <a16:creationId xmlns:a16="http://schemas.microsoft.com/office/drawing/2014/main" id="{F265E1CD-3B6B-4A40-A467-574549563C0B}"/>
              </a:ext>
            </a:extLst>
          </p:cNvPr>
          <p:cNvSpPr/>
          <p:nvPr/>
        </p:nvSpPr>
        <p:spPr>
          <a:xfrm>
            <a:off x="8882743" y="1828800"/>
            <a:ext cx="2928257" cy="1889340"/>
          </a:xfrm>
          <a:prstGeom prst="roundRect">
            <a:avLst/>
          </a:prstGeom>
          <a:solidFill>
            <a:srgbClr val="213F9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t>Did you know? </a:t>
            </a:r>
          </a:p>
          <a:p>
            <a:pPr algn="ctr"/>
            <a:r>
              <a:rPr lang="en-US" dirty="0"/>
              <a:t>Unbanked consumers are about 6 times more likely to use costly check- cashing services.</a:t>
            </a:r>
          </a:p>
          <a:p>
            <a:pPr algn="ctr"/>
            <a:endParaRPr lang="en-US" dirty="0"/>
          </a:p>
        </p:txBody>
      </p:sp>
    </p:spTree>
    <p:extLst>
      <p:ext uri="{BB962C8B-B14F-4D97-AF65-F5344CB8AC3E}">
        <p14:creationId xmlns:p14="http://schemas.microsoft.com/office/powerpoint/2010/main" val="2608805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86340"/>
            <a:ext cx="10515600" cy="873127"/>
          </a:xfrm>
        </p:spPr>
        <p:txBody>
          <a:bodyPr/>
          <a:lstStyle/>
          <a:p>
            <a:r>
              <a:rPr lang="en-US" dirty="0"/>
              <a:t>Banking</a:t>
            </a:r>
          </a:p>
        </p:txBody>
      </p:sp>
      <p:sp>
        <p:nvSpPr>
          <p:cNvPr id="3" name="Content Placeholder 2">
            <a:extLst>
              <a:ext uri="{FF2B5EF4-FFF2-40B4-BE49-F238E27FC236}">
                <a16:creationId xmlns:a16="http://schemas.microsoft.com/office/drawing/2014/main" id="{9B6E503E-5E36-1140-B8EE-2BF165AA6A9F}"/>
              </a:ext>
            </a:extLst>
          </p:cNvPr>
          <p:cNvSpPr>
            <a:spLocks noGrp="1"/>
          </p:cNvSpPr>
          <p:nvPr>
            <p:ph idx="1"/>
          </p:nvPr>
        </p:nvSpPr>
        <p:spPr>
          <a:xfrm>
            <a:off x="838200" y="1790700"/>
            <a:ext cx="5257800" cy="4423746"/>
          </a:xfrm>
        </p:spPr>
        <p:txBody>
          <a:bodyPr>
            <a:normAutofit/>
          </a:bodyPr>
          <a:lstStyle/>
          <a:p>
            <a:r>
              <a:rPr lang="en-US" b="1" dirty="0"/>
              <a:t>Will require proof of:</a:t>
            </a:r>
          </a:p>
          <a:p>
            <a:pPr lvl="1"/>
            <a:r>
              <a:rPr lang="en-US" dirty="0"/>
              <a:t>Name</a:t>
            </a:r>
          </a:p>
          <a:p>
            <a:pPr lvl="1"/>
            <a:r>
              <a:rPr lang="en-US" dirty="0"/>
              <a:t>Date of Birth</a:t>
            </a:r>
          </a:p>
          <a:p>
            <a:pPr lvl="1"/>
            <a:r>
              <a:rPr lang="en-US" dirty="0"/>
              <a:t>Residence</a:t>
            </a:r>
          </a:p>
          <a:p>
            <a:pPr lvl="1"/>
            <a:r>
              <a:rPr lang="en-US" dirty="0"/>
              <a:t>Identification number</a:t>
            </a:r>
          </a:p>
          <a:p>
            <a:pPr lvl="2"/>
            <a:r>
              <a:rPr lang="en-US" dirty="0"/>
              <a:t>SSN</a:t>
            </a:r>
          </a:p>
          <a:p>
            <a:pPr lvl="2"/>
            <a:r>
              <a:rPr lang="en-US" dirty="0"/>
              <a:t>ITIN</a:t>
            </a:r>
          </a:p>
          <a:p>
            <a:pPr lvl="2"/>
            <a:r>
              <a:rPr lang="en-US" dirty="0"/>
              <a:t>Employer ID</a:t>
            </a:r>
          </a:p>
          <a:p>
            <a:pPr marL="457200" lvl="1" indent="0">
              <a:buNone/>
            </a:pPr>
            <a:r>
              <a:rPr lang="en-US" dirty="0"/>
              <a:t/>
            </a:r>
            <a:br>
              <a:rPr lang="en-US" dirty="0"/>
            </a:br>
            <a:endParaRPr lang="en-US" dirty="0"/>
          </a:p>
        </p:txBody>
      </p:sp>
      <p:sp>
        <p:nvSpPr>
          <p:cNvPr id="4" name="Content Placeholder 2">
            <a:extLst>
              <a:ext uri="{FF2B5EF4-FFF2-40B4-BE49-F238E27FC236}">
                <a16:creationId xmlns:a16="http://schemas.microsoft.com/office/drawing/2014/main" id="{5FE67E0A-7BC5-4913-AFF5-8BFB1E58DF7A}"/>
              </a:ext>
            </a:extLst>
          </p:cNvPr>
          <p:cNvSpPr txBox="1">
            <a:spLocks/>
          </p:cNvSpPr>
          <p:nvPr/>
        </p:nvSpPr>
        <p:spPr>
          <a:xfrm>
            <a:off x="6456680" y="1790700"/>
            <a:ext cx="5257800" cy="4423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Banking tips:</a:t>
            </a:r>
          </a:p>
          <a:p>
            <a:pPr lvl="1"/>
            <a:r>
              <a:rPr lang="en-US" dirty="0"/>
              <a:t>Keep your PIN private</a:t>
            </a:r>
          </a:p>
          <a:p>
            <a:pPr lvl="1"/>
            <a:r>
              <a:rPr lang="en-US" dirty="0"/>
              <a:t>Be aware of ALL banking fees</a:t>
            </a:r>
          </a:p>
          <a:p>
            <a:pPr lvl="2"/>
            <a:r>
              <a:rPr lang="en-US" dirty="0"/>
              <a:t>Use ATM owned by your bank to  bypass fees</a:t>
            </a:r>
          </a:p>
          <a:p>
            <a:pPr lvl="2"/>
            <a:r>
              <a:rPr lang="en-US" dirty="0"/>
              <a:t>Use free ‘cash back’ option if free when making purchases</a:t>
            </a:r>
          </a:p>
          <a:p>
            <a:pPr lvl="1"/>
            <a:r>
              <a:rPr lang="en-US" dirty="0"/>
              <a:t>Online banking may offer addition convenience and savings</a:t>
            </a:r>
          </a:p>
        </p:txBody>
      </p:sp>
    </p:spTree>
    <p:extLst>
      <p:ext uri="{BB962C8B-B14F-4D97-AF65-F5344CB8AC3E}">
        <p14:creationId xmlns:p14="http://schemas.microsoft.com/office/powerpoint/2010/main" val="3303441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AA181-7627-2543-8BEA-210ECCFCA2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60504" y="0"/>
            <a:ext cx="6131496" cy="6858000"/>
          </a:xfrm>
          <a:prstGeom prst="rect">
            <a:avLst/>
          </a:prstGeom>
        </p:spPr>
      </p:pic>
      <p:sp>
        <p:nvSpPr>
          <p:cNvPr id="2" name="Title 1">
            <a:extLst>
              <a:ext uri="{FF2B5EF4-FFF2-40B4-BE49-F238E27FC236}">
                <a16:creationId xmlns:a16="http://schemas.microsoft.com/office/drawing/2014/main" id="{8974C88A-04DD-C044-8D66-22BF6554C627}"/>
              </a:ext>
            </a:extLst>
          </p:cNvPr>
          <p:cNvSpPr>
            <a:spLocks noGrp="1"/>
          </p:cNvSpPr>
          <p:nvPr>
            <p:ph type="ctrTitle"/>
          </p:nvPr>
        </p:nvSpPr>
        <p:spPr>
          <a:xfrm>
            <a:off x="354774" y="1122363"/>
            <a:ext cx="6436903" cy="2387600"/>
          </a:xfrm>
        </p:spPr>
        <p:txBody>
          <a:bodyPr>
            <a:normAutofit/>
          </a:bodyPr>
          <a:lstStyle/>
          <a:p>
            <a:pPr algn="l"/>
            <a:r>
              <a:rPr lang="en-US" sz="4100" b="1" dirty="0"/>
              <a:t>The Allstate Foundation Moving Ahead Curriculum</a:t>
            </a:r>
          </a:p>
        </p:txBody>
      </p:sp>
      <p:sp>
        <p:nvSpPr>
          <p:cNvPr id="3" name="Subtitle 2">
            <a:extLst>
              <a:ext uri="{FF2B5EF4-FFF2-40B4-BE49-F238E27FC236}">
                <a16:creationId xmlns:a16="http://schemas.microsoft.com/office/drawing/2014/main" id="{1488A78A-E928-6748-BA4C-AAF0B5BBC482}"/>
              </a:ext>
            </a:extLst>
          </p:cNvPr>
          <p:cNvSpPr>
            <a:spLocks noGrp="1"/>
          </p:cNvSpPr>
          <p:nvPr>
            <p:ph type="subTitle" idx="1"/>
          </p:nvPr>
        </p:nvSpPr>
        <p:spPr>
          <a:xfrm>
            <a:off x="354774" y="3602038"/>
            <a:ext cx="5741226" cy="1655762"/>
          </a:xfrm>
        </p:spPr>
        <p:txBody>
          <a:bodyPr/>
          <a:lstStyle/>
          <a:p>
            <a:pPr algn="l"/>
            <a:r>
              <a:rPr lang="en-US" b="1" dirty="0"/>
              <a:t>A FINANCIAL EMPOWERMENT RESOURCE</a:t>
            </a:r>
            <a:endParaRPr lang="en-US" dirty="0"/>
          </a:p>
        </p:txBody>
      </p:sp>
      <p:pic>
        <p:nvPicPr>
          <p:cNvPr id="8" name="Picture 7">
            <a:extLst>
              <a:ext uri="{FF2B5EF4-FFF2-40B4-BE49-F238E27FC236}">
                <a16:creationId xmlns:a16="http://schemas.microsoft.com/office/drawing/2014/main" id="{F13989BD-8DDA-4048-B338-6F276B59E4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774" y="6000749"/>
            <a:ext cx="2223986" cy="715588"/>
          </a:xfrm>
          <a:prstGeom prst="rect">
            <a:avLst/>
          </a:prstGeom>
        </p:spPr>
      </p:pic>
      <p:pic>
        <p:nvPicPr>
          <p:cNvPr id="9" name="Picture 8">
            <a:extLst>
              <a:ext uri="{FF2B5EF4-FFF2-40B4-BE49-F238E27FC236}">
                <a16:creationId xmlns:a16="http://schemas.microsoft.com/office/drawing/2014/main" id="{63866B23-E8FB-004D-AF9E-DABA6663B5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4656" y="5917231"/>
            <a:ext cx="1755289" cy="818344"/>
          </a:xfrm>
          <a:prstGeom prst="rect">
            <a:avLst/>
          </a:prstGeom>
        </p:spPr>
      </p:pic>
    </p:spTree>
    <p:extLst>
      <p:ext uri="{BB962C8B-B14F-4D97-AF65-F5344CB8AC3E}">
        <p14:creationId xmlns:p14="http://schemas.microsoft.com/office/powerpoint/2010/main" val="309638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198FD08-4DCF-0148-9AD9-91CE26270DD0}"/>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A5A67F23-F85F-B845-A602-13FE80115A3A}"/>
              </a:ext>
            </a:extLst>
          </p:cNvPr>
          <p:cNvSpPr>
            <a:spLocks noGrp="1"/>
          </p:cNvSpPr>
          <p:nvPr>
            <p:ph sz="half" idx="2"/>
          </p:nvPr>
        </p:nvSpPr>
        <p:spPr>
          <a:xfrm>
            <a:off x="407353" y="2048906"/>
            <a:ext cx="5688647" cy="3204325"/>
          </a:xfrm>
        </p:spPr>
        <p:txBody>
          <a:bodyPr/>
          <a:lstStyle/>
          <a:p>
            <a:endParaRPr lang="en-US" dirty="0"/>
          </a:p>
          <a:p>
            <a:endParaRPr lang="en-US" dirty="0"/>
          </a:p>
        </p:txBody>
      </p:sp>
      <p:sp>
        <p:nvSpPr>
          <p:cNvPr id="10" name="Title 9">
            <a:extLst>
              <a:ext uri="{FF2B5EF4-FFF2-40B4-BE49-F238E27FC236}">
                <a16:creationId xmlns:a16="http://schemas.microsoft.com/office/drawing/2014/main" id="{1BE5DBCA-60B0-D64E-B604-36FAC5082007}"/>
              </a:ext>
            </a:extLst>
          </p:cNvPr>
          <p:cNvSpPr>
            <a:spLocks noGrp="1"/>
          </p:cNvSpPr>
          <p:nvPr>
            <p:ph type="title"/>
          </p:nvPr>
        </p:nvSpPr>
        <p:spPr/>
        <p:txBody>
          <a:bodyPr/>
          <a:lstStyle/>
          <a:p>
            <a:r>
              <a:rPr lang="en-US" dirty="0"/>
              <a:t>MODULE 2</a:t>
            </a:r>
          </a:p>
        </p:txBody>
      </p:sp>
      <p:pic>
        <p:nvPicPr>
          <p:cNvPr id="7" name="Picture 6">
            <a:extLst>
              <a:ext uri="{FF2B5EF4-FFF2-40B4-BE49-F238E27FC236}">
                <a16:creationId xmlns:a16="http://schemas.microsoft.com/office/drawing/2014/main" id="{2938F046-9848-CD4C-841B-C4B93CA73C8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953518" y="911219"/>
            <a:ext cx="6238481" cy="5946780"/>
          </a:xfrm>
          <a:prstGeom prst="rect">
            <a:avLst/>
          </a:prstGeom>
        </p:spPr>
      </p:pic>
      <p:sp>
        <p:nvSpPr>
          <p:cNvPr id="9" name="Text Placeholder 10">
            <a:extLst>
              <a:ext uri="{FF2B5EF4-FFF2-40B4-BE49-F238E27FC236}">
                <a16:creationId xmlns:a16="http://schemas.microsoft.com/office/drawing/2014/main" id="{CEE44E93-D415-43CA-BDA1-A859D0CE0A00}"/>
              </a:ext>
            </a:extLst>
          </p:cNvPr>
          <p:cNvSpPr>
            <a:spLocks noGrp="1"/>
          </p:cNvSpPr>
          <p:nvPr>
            <p:ph type="body" idx="1"/>
          </p:nvPr>
        </p:nvSpPr>
        <p:spPr>
          <a:xfrm>
            <a:off x="314461" y="3095673"/>
            <a:ext cx="5318375" cy="966981"/>
          </a:xfrm>
        </p:spPr>
        <p:txBody>
          <a:bodyPr/>
          <a:lstStyle/>
          <a:p>
            <a:pPr algn="ctr"/>
            <a:r>
              <a:rPr lang="en-US" dirty="0"/>
              <a:t>Financial Management</a:t>
            </a:r>
          </a:p>
        </p:txBody>
      </p:sp>
    </p:spTree>
    <p:extLst>
      <p:ext uri="{BB962C8B-B14F-4D97-AF65-F5344CB8AC3E}">
        <p14:creationId xmlns:p14="http://schemas.microsoft.com/office/powerpoint/2010/main" val="78109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706436"/>
            <a:ext cx="10515600" cy="873127"/>
          </a:xfrm>
        </p:spPr>
        <p:txBody>
          <a:bodyPr/>
          <a:lstStyle/>
          <a:p>
            <a:r>
              <a:rPr lang="en-US" dirty="0"/>
              <a:t>Reflection</a:t>
            </a:r>
          </a:p>
        </p:txBody>
      </p:sp>
      <p:sp>
        <p:nvSpPr>
          <p:cNvPr id="3" name="Content Placeholder 2">
            <a:extLst>
              <a:ext uri="{FF2B5EF4-FFF2-40B4-BE49-F238E27FC236}">
                <a16:creationId xmlns:a16="http://schemas.microsoft.com/office/drawing/2014/main" id="{9B6E503E-5E36-1140-B8EE-2BF165AA6A9F}"/>
              </a:ext>
            </a:extLst>
          </p:cNvPr>
          <p:cNvSpPr>
            <a:spLocks noGrp="1"/>
          </p:cNvSpPr>
          <p:nvPr>
            <p:ph idx="1"/>
          </p:nvPr>
        </p:nvSpPr>
        <p:spPr>
          <a:xfrm>
            <a:off x="838200" y="1842797"/>
            <a:ext cx="10515600" cy="4423746"/>
          </a:xfrm>
        </p:spPr>
        <p:txBody>
          <a:bodyPr>
            <a:normAutofit/>
          </a:bodyPr>
          <a:lstStyle/>
          <a:p>
            <a:r>
              <a:rPr lang="en-US" dirty="0"/>
              <a:t>On a scale of 1 – 10, how comfortable are you with your personal finances?</a:t>
            </a:r>
          </a:p>
          <a:p>
            <a:r>
              <a:rPr lang="en-US" dirty="0"/>
              <a:t>Do you budget regularly?</a:t>
            </a:r>
          </a:p>
          <a:p>
            <a:r>
              <a:rPr lang="en-US" dirty="0"/>
              <a:t>For those who don’t, why not?</a:t>
            </a:r>
          </a:p>
          <a:p>
            <a:r>
              <a:rPr lang="en-US" dirty="0"/>
              <a:t>For those of you who do budget, what do you get out of it?</a:t>
            </a:r>
          </a:p>
        </p:txBody>
      </p:sp>
    </p:spTree>
    <p:extLst>
      <p:ext uri="{BB962C8B-B14F-4D97-AF65-F5344CB8AC3E}">
        <p14:creationId xmlns:p14="http://schemas.microsoft.com/office/powerpoint/2010/main" val="290809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91401"/>
            <a:ext cx="10515600" cy="873127"/>
          </a:xfrm>
        </p:spPr>
        <p:txBody>
          <a:bodyPr/>
          <a:lstStyle/>
          <a:p>
            <a:r>
              <a:rPr lang="en-US" dirty="0"/>
              <a:t>Financial Management</a:t>
            </a:r>
          </a:p>
        </p:txBody>
      </p:sp>
      <p:sp>
        <p:nvSpPr>
          <p:cNvPr id="3" name="Content Placeholder 2">
            <a:extLst>
              <a:ext uri="{FF2B5EF4-FFF2-40B4-BE49-F238E27FC236}">
                <a16:creationId xmlns:a16="http://schemas.microsoft.com/office/drawing/2014/main" id="{9B6E503E-5E36-1140-B8EE-2BF165AA6A9F}"/>
              </a:ext>
            </a:extLst>
          </p:cNvPr>
          <p:cNvSpPr>
            <a:spLocks noGrp="1"/>
          </p:cNvSpPr>
          <p:nvPr>
            <p:ph idx="1"/>
          </p:nvPr>
        </p:nvSpPr>
        <p:spPr>
          <a:xfrm>
            <a:off x="838199" y="1851325"/>
            <a:ext cx="11249968" cy="4423746"/>
          </a:xfrm>
        </p:spPr>
        <p:txBody>
          <a:bodyPr>
            <a:normAutofit fontScale="92500" lnSpcReduction="10000"/>
          </a:bodyPr>
          <a:lstStyle/>
          <a:p>
            <a:r>
              <a:rPr lang="en-US" dirty="0"/>
              <a:t>Most people have a limited amount of money to buy what they need and want</a:t>
            </a:r>
          </a:p>
          <a:p>
            <a:pPr lvl="1"/>
            <a:r>
              <a:rPr lang="en-US" dirty="0"/>
              <a:t>Must make careful decisions about how to use the money available</a:t>
            </a:r>
          </a:p>
          <a:p>
            <a:r>
              <a:rPr lang="en-US" dirty="0"/>
              <a:t>Become Informed</a:t>
            </a:r>
          </a:p>
          <a:p>
            <a:pPr lvl="1"/>
            <a:r>
              <a:rPr lang="en-US" dirty="0"/>
              <a:t>Talk to family, friends or co-workers you trust; ask them for advice</a:t>
            </a:r>
          </a:p>
          <a:p>
            <a:pPr lvl="1"/>
            <a:r>
              <a:rPr lang="en-US" dirty="0"/>
              <a:t>Consult a professional</a:t>
            </a:r>
          </a:p>
          <a:p>
            <a:pPr lvl="1"/>
            <a:r>
              <a:rPr lang="en-US" dirty="0"/>
              <a:t>Access trusted websites for easy-to-understand information</a:t>
            </a:r>
          </a:p>
          <a:p>
            <a:pPr lvl="1"/>
            <a:r>
              <a:rPr lang="en-US" dirty="0"/>
              <a:t>Look for free community financial workshops or seminars</a:t>
            </a:r>
          </a:p>
          <a:p>
            <a:r>
              <a:rPr lang="en-US" dirty="0"/>
              <a:t>Worst-Case Scenario</a:t>
            </a:r>
          </a:p>
          <a:p>
            <a:pPr lvl="1"/>
            <a:r>
              <a:rPr lang="en-US" dirty="0"/>
              <a:t>“What’s the worst that can happen?”</a:t>
            </a:r>
          </a:p>
          <a:p>
            <a:pPr lvl="1"/>
            <a:r>
              <a:rPr lang="en-US" dirty="0"/>
              <a:t>Create a plan to address it</a:t>
            </a:r>
          </a:p>
          <a:p>
            <a:r>
              <a:rPr lang="en-US" dirty="0"/>
              <a:t>Take Action</a:t>
            </a:r>
          </a:p>
          <a:p>
            <a:pPr lvl="1"/>
            <a:r>
              <a:rPr lang="en-US" dirty="0"/>
              <a:t>Set small, obtainable goals and being working toward them</a:t>
            </a:r>
          </a:p>
        </p:txBody>
      </p:sp>
      <p:sp>
        <p:nvSpPr>
          <p:cNvPr id="4" name="Rectangle: Rounded Corners 3">
            <a:extLst>
              <a:ext uri="{FF2B5EF4-FFF2-40B4-BE49-F238E27FC236}">
                <a16:creationId xmlns:a16="http://schemas.microsoft.com/office/drawing/2014/main" id="{15C8483A-FA11-4068-A242-5695A09C2C66}"/>
              </a:ext>
            </a:extLst>
          </p:cNvPr>
          <p:cNvSpPr/>
          <p:nvPr/>
        </p:nvSpPr>
        <p:spPr>
          <a:xfrm>
            <a:off x="9083710" y="3873515"/>
            <a:ext cx="2652765" cy="24015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There will be set-backs along the way; don’t let them derail your attempts at financial stability.</a:t>
            </a:r>
          </a:p>
        </p:txBody>
      </p:sp>
    </p:spTree>
    <p:extLst>
      <p:ext uri="{BB962C8B-B14F-4D97-AF65-F5344CB8AC3E}">
        <p14:creationId xmlns:p14="http://schemas.microsoft.com/office/powerpoint/2010/main" val="20216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91401"/>
            <a:ext cx="10515600" cy="873127"/>
          </a:xfrm>
        </p:spPr>
        <p:txBody>
          <a:bodyPr/>
          <a:lstStyle/>
          <a:p>
            <a:r>
              <a:rPr lang="en-US" dirty="0"/>
              <a:t>Prioritizing Expenses</a:t>
            </a:r>
          </a:p>
        </p:txBody>
      </p:sp>
      <p:sp>
        <p:nvSpPr>
          <p:cNvPr id="3" name="Content Placeholder 2">
            <a:extLst>
              <a:ext uri="{FF2B5EF4-FFF2-40B4-BE49-F238E27FC236}">
                <a16:creationId xmlns:a16="http://schemas.microsoft.com/office/drawing/2014/main" id="{9B6E503E-5E36-1140-B8EE-2BF165AA6A9F}"/>
              </a:ext>
            </a:extLst>
          </p:cNvPr>
          <p:cNvSpPr>
            <a:spLocks noGrp="1"/>
          </p:cNvSpPr>
          <p:nvPr>
            <p:ph idx="1"/>
          </p:nvPr>
        </p:nvSpPr>
        <p:spPr>
          <a:xfrm>
            <a:off x="838199" y="1851325"/>
            <a:ext cx="10972801" cy="992359"/>
          </a:xfrm>
        </p:spPr>
        <p:txBody>
          <a:bodyPr>
            <a:normAutofit/>
          </a:bodyPr>
          <a:lstStyle/>
          <a:p>
            <a:r>
              <a:rPr lang="en-US" dirty="0"/>
              <a:t>It is important to distinguish between “needs” vs. “wants” when making financial decisions.</a:t>
            </a:r>
          </a:p>
        </p:txBody>
      </p:sp>
      <p:grpSp>
        <p:nvGrpSpPr>
          <p:cNvPr id="4" name="Diagram 1">
            <a:extLst>
              <a:ext uri="{FF2B5EF4-FFF2-40B4-BE49-F238E27FC236}">
                <a16:creationId xmlns:a16="http://schemas.microsoft.com/office/drawing/2014/main" id="{248D9F01-514D-41DD-B514-3A38632C0B39}"/>
              </a:ext>
            </a:extLst>
          </p:cNvPr>
          <p:cNvGrpSpPr/>
          <p:nvPr/>
        </p:nvGrpSpPr>
        <p:grpSpPr>
          <a:xfrm>
            <a:off x="1158831" y="2843684"/>
            <a:ext cx="9874337" cy="3949736"/>
            <a:chOff x="-3" y="0"/>
            <a:chExt cx="19748670" cy="7899469"/>
          </a:xfrm>
        </p:grpSpPr>
        <p:grpSp>
          <p:nvGrpSpPr>
            <p:cNvPr id="5" name="Group">
              <a:extLst>
                <a:ext uri="{FF2B5EF4-FFF2-40B4-BE49-F238E27FC236}">
                  <a16:creationId xmlns:a16="http://schemas.microsoft.com/office/drawing/2014/main" id="{4899AE68-2934-4724-A54A-78710FC600E7}"/>
                </a:ext>
              </a:extLst>
            </p:cNvPr>
            <p:cNvGrpSpPr/>
            <p:nvPr/>
          </p:nvGrpSpPr>
          <p:grpSpPr>
            <a:xfrm>
              <a:off x="-3" y="0"/>
              <a:ext cx="19748670" cy="7899469"/>
              <a:chOff x="-2" y="0"/>
              <a:chExt cx="19748668" cy="7899468"/>
            </a:xfrm>
          </p:grpSpPr>
          <p:sp>
            <p:nvSpPr>
              <p:cNvPr id="8" name="Shape">
                <a:extLst>
                  <a:ext uri="{FF2B5EF4-FFF2-40B4-BE49-F238E27FC236}">
                    <a16:creationId xmlns:a16="http://schemas.microsoft.com/office/drawing/2014/main" id="{61B3B710-5B66-4A39-BAD6-D707A5894A47}"/>
                  </a:ext>
                </a:extLst>
              </p:cNvPr>
              <p:cNvSpPr/>
              <p:nvPr/>
            </p:nvSpPr>
            <p:spPr>
              <a:xfrm>
                <a:off x="-2" y="0"/>
                <a:ext cx="19748668" cy="7899468"/>
              </a:xfrm>
              <a:custGeom>
                <a:avLst/>
                <a:gdLst/>
                <a:ahLst/>
                <a:cxnLst>
                  <a:cxn ang="0">
                    <a:pos x="wd2" y="hd2"/>
                  </a:cxn>
                  <a:cxn ang="5400000">
                    <a:pos x="wd2" y="hd2"/>
                  </a:cxn>
                  <a:cxn ang="10800000">
                    <a:pos x="wd2" y="hd2"/>
                  </a:cxn>
                  <a:cxn ang="16200000">
                    <a:pos x="wd2" y="hd2"/>
                  </a:cxn>
                </a:cxnLst>
                <a:rect l="0" t="0" r="r" b="b"/>
                <a:pathLst>
                  <a:path w="21600" h="21600" extrusionOk="0">
                    <a:moveTo>
                      <a:pt x="0" y="9000"/>
                    </a:moveTo>
                    <a:lnTo>
                      <a:pt x="4320" y="0"/>
                    </a:lnTo>
                    <a:lnTo>
                      <a:pt x="4320" y="3600"/>
                    </a:lnTo>
                    <a:lnTo>
                      <a:pt x="10800" y="3600"/>
                    </a:lnTo>
                    <a:cubicBezTo>
                      <a:pt x="11173" y="3600"/>
                      <a:pt x="11475" y="4003"/>
                      <a:pt x="11475" y="4500"/>
                    </a:cubicBezTo>
                    <a:cubicBezTo>
                      <a:pt x="11475" y="4997"/>
                      <a:pt x="11173" y="5400"/>
                      <a:pt x="10800" y="5400"/>
                    </a:cubicBezTo>
                    <a:cubicBezTo>
                      <a:pt x="10427" y="5400"/>
                      <a:pt x="10125" y="5803"/>
                      <a:pt x="10125" y="6300"/>
                    </a:cubicBezTo>
                    <a:cubicBezTo>
                      <a:pt x="10125" y="6797"/>
                      <a:pt x="10427" y="7200"/>
                      <a:pt x="10800" y="7200"/>
                    </a:cubicBezTo>
                    <a:lnTo>
                      <a:pt x="17280" y="7200"/>
                    </a:lnTo>
                    <a:lnTo>
                      <a:pt x="17280" y="3600"/>
                    </a:lnTo>
                    <a:lnTo>
                      <a:pt x="21600" y="12600"/>
                    </a:lnTo>
                    <a:lnTo>
                      <a:pt x="17280" y="21600"/>
                    </a:lnTo>
                    <a:lnTo>
                      <a:pt x="17280" y="18000"/>
                    </a:lnTo>
                    <a:lnTo>
                      <a:pt x="10800" y="18000"/>
                    </a:lnTo>
                    <a:cubicBezTo>
                      <a:pt x="10427" y="18000"/>
                      <a:pt x="10125" y="17597"/>
                      <a:pt x="10125" y="17100"/>
                    </a:cubicBezTo>
                    <a:lnTo>
                      <a:pt x="10125" y="14400"/>
                    </a:lnTo>
                    <a:lnTo>
                      <a:pt x="4320" y="14400"/>
                    </a:lnTo>
                    <a:lnTo>
                      <a:pt x="4320" y="18000"/>
                    </a:lnTo>
                    <a:close/>
                  </a:path>
                </a:pathLst>
              </a:custGeom>
              <a:solidFill>
                <a:srgbClr val="51C2EB"/>
              </a:solidFill>
              <a:ln w="12700" cap="flat">
                <a:noFill/>
                <a:miter lim="400000"/>
              </a:ln>
              <a:effectLst/>
            </p:spPr>
            <p:txBody>
              <a:bodyPr wrap="square" lIns="25400" tIns="25400" rIns="25400" bIns="25400"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latin typeface="Helvetica Light"/>
                    <a:ea typeface="Helvetica Light"/>
                    <a:cs typeface="Helvetica Light"/>
                    <a:sym typeface="Helvetica Light"/>
                  </a:defRPr>
                </a:pPr>
                <a:endParaRPr sz="900"/>
              </a:p>
            </p:txBody>
          </p:sp>
          <p:sp>
            <p:nvSpPr>
              <p:cNvPr id="9" name="Shape">
                <a:extLst>
                  <a:ext uri="{FF2B5EF4-FFF2-40B4-BE49-F238E27FC236}">
                    <a16:creationId xmlns:a16="http://schemas.microsoft.com/office/drawing/2014/main" id="{4BD09218-AA51-457B-944C-C08111FA1422}"/>
                  </a:ext>
                </a:extLst>
              </p:cNvPr>
              <p:cNvSpPr/>
              <p:nvPr/>
            </p:nvSpPr>
            <p:spPr>
              <a:xfrm>
                <a:off x="9257186" y="1645716"/>
                <a:ext cx="1234295" cy="9874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3976"/>
                      <a:pt x="16765" y="7200"/>
                      <a:pt x="10800" y="7200"/>
                    </a:cubicBezTo>
                    <a:cubicBezTo>
                      <a:pt x="4835" y="7200"/>
                      <a:pt x="0" y="10424"/>
                      <a:pt x="0" y="14400"/>
                    </a:cubicBezTo>
                    <a:cubicBezTo>
                      <a:pt x="0" y="18376"/>
                      <a:pt x="4835" y="21600"/>
                      <a:pt x="10800" y="21600"/>
                    </a:cubicBezTo>
                    <a:lnTo>
                      <a:pt x="21600" y="21600"/>
                    </a:lnTo>
                    <a:close/>
                  </a:path>
                </a:pathLst>
              </a:custGeom>
              <a:solidFill>
                <a:srgbClr val="000000">
                  <a:alpha val="20000"/>
                </a:srgbClr>
              </a:solidFill>
              <a:ln w="12700" cap="flat">
                <a:noFill/>
                <a:miter lim="400000"/>
              </a:ln>
              <a:effectLst/>
            </p:spPr>
            <p:txBody>
              <a:bodyPr wrap="square" lIns="25400" tIns="25400" rIns="25400" bIns="25400"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latin typeface="Helvetica Light"/>
                    <a:ea typeface="Helvetica Light"/>
                    <a:cs typeface="Helvetica Light"/>
                    <a:sym typeface="Helvetica Light"/>
                  </a:defRPr>
                </a:pPr>
                <a:endParaRPr sz="900"/>
              </a:p>
            </p:txBody>
          </p:sp>
          <p:sp>
            <p:nvSpPr>
              <p:cNvPr id="10" name="Shape">
                <a:extLst>
                  <a:ext uri="{FF2B5EF4-FFF2-40B4-BE49-F238E27FC236}">
                    <a16:creationId xmlns:a16="http://schemas.microsoft.com/office/drawing/2014/main" id="{E7DE59A0-24DE-42F9-9A8A-B93041D76193}"/>
                  </a:ext>
                </a:extLst>
              </p:cNvPr>
              <p:cNvSpPr/>
              <p:nvPr/>
            </p:nvSpPr>
            <p:spPr>
              <a:xfrm>
                <a:off x="-2" y="0"/>
                <a:ext cx="19748668" cy="7899468"/>
              </a:xfrm>
              <a:custGeom>
                <a:avLst/>
                <a:gdLst/>
                <a:ahLst/>
                <a:cxnLst>
                  <a:cxn ang="0">
                    <a:pos x="wd2" y="hd2"/>
                  </a:cxn>
                  <a:cxn ang="5400000">
                    <a:pos x="wd2" y="hd2"/>
                  </a:cxn>
                  <a:cxn ang="10800000">
                    <a:pos x="wd2" y="hd2"/>
                  </a:cxn>
                  <a:cxn ang="16200000">
                    <a:pos x="wd2" y="hd2"/>
                  </a:cxn>
                </a:cxnLst>
                <a:rect l="0" t="0" r="r" b="b"/>
                <a:pathLst>
                  <a:path w="21600" h="21600" extrusionOk="0">
                    <a:moveTo>
                      <a:pt x="0" y="9000"/>
                    </a:moveTo>
                    <a:lnTo>
                      <a:pt x="4320" y="0"/>
                    </a:lnTo>
                    <a:lnTo>
                      <a:pt x="4320" y="3600"/>
                    </a:lnTo>
                    <a:lnTo>
                      <a:pt x="10800" y="3600"/>
                    </a:lnTo>
                    <a:cubicBezTo>
                      <a:pt x="11173" y="3600"/>
                      <a:pt x="11475" y="4003"/>
                      <a:pt x="11475" y="4500"/>
                    </a:cubicBezTo>
                    <a:cubicBezTo>
                      <a:pt x="11475" y="4997"/>
                      <a:pt x="11173" y="5400"/>
                      <a:pt x="10800" y="5400"/>
                    </a:cubicBezTo>
                    <a:cubicBezTo>
                      <a:pt x="10427" y="5400"/>
                      <a:pt x="10125" y="5803"/>
                      <a:pt x="10125" y="6300"/>
                    </a:cubicBezTo>
                    <a:cubicBezTo>
                      <a:pt x="10125" y="6797"/>
                      <a:pt x="10427" y="7200"/>
                      <a:pt x="10800" y="7200"/>
                    </a:cubicBezTo>
                    <a:lnTo>
                      <a:pt x="17280" y="7200"/>
                    </a:lnTo>
                    <a:lnTo>
                      <a:pt x="17280" y="3600"/>
                    </a:lnTo>
                    <a:lnTo>
                      <a:pt x="21600" y="12600"/>
                    </a:lnTo>
                    <a:lnTo>
                      <a:pt x="17280" y="21600"/>
                    </a:lnTo>
                    <a:lnTo>
                      <a:pt x="17280" y="18000"/>
                    </a:lnTo>
                    <a:lnTo>
                      <a:pt x="10800" y="18000"/>
                    </a:lnTo>
                    <a:cubicBezTo>
                      <a:pt x="10427" y="18000"/>
                      <a:pt x="10125" y="17597"/>
                      <a:pt x="10125" y="17100"/>
                    </a:cubicBezTo>
                    <a:lnTo>
                      <a:pt x="10125" y="14400"/>
                    </a:lnTo>
                    <a:lnTo>
                      <a:pt x="4320" y="14400"/>
                    </a:lnTo>
                    <a:lnTo>
                      <a:pt x="4320" y="18000"/>
                    </a:lnTo>
                    <a:close/>
                    <a:moveTo>
                      <a:pt x="11475" y="4500"/>
                    </a:moveTo>
                    <a:lnTo>
                      <a:pt x="11475" y="7200"/>
                    </a:lnTo>
                    <a:moveTo>
                      <a:pt x="10125" y="6300"/>
                    </a:moveTo>
                    <a:lnTo>
                      <a:pt x="10125" y="14400"/>
                    </a:lnTo>
                  </a:path>
                </a:pathLst>
              </a:custGeom>
              <a:noFill/>
              <a:ln w="25400" cap="flat">
                <a:solidFill>
                  <a:srgbClr val="FFFFFF"/>
                </a:solidFill>
                <a:prstDash val="solid"/>
                <a:round/>
              </a:ln>
              <a:effectLst/>
            </p:spPr>
            <p:txBody>
              <a:bodyPr wrap="square" lIns="25400" tIns="25400" rIns="25400" bIns="25400"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latin typeface="Helvetica Light"/>
                    <a:ea typeface="Helvetica Light"/>
                    <a:cs typeface="Helvetica Light"/>
                    <a:sym typeface="Helvetica Light"/>
                  </a:defRPr>
                </a:pPr>
                <a:endParaRPr sz="900"/>
              </a:p>
            </p:txBody>
          </p:sp>
        </p:grpSp>
        <p:sp>
          <p:nvSpPr>
            <p:cNvPr id="6" name="Needs…">
              <a:extLst>
                <a:ext uri="{FF2B5EF4-FFF2-40B4-BE49-F238E27FC236}">
                  <a16:creationId xmlns:a16="http://schemas.microsoft.com/office/drawing/2014/main" id="{FDCEC4D0-297E-42E7-B9DB-99FFFA5A1BAB}"/>
                </a:ext>
              </a:extLst>
            </p:cNvPr>
            <p:cNvSpPr txBox="1"/>
            <p:nvPr/>
          </p:nvSpPr>
          <p:spPr>
            <a:xfrm>
              <a:off x="2610386" y="1645489"/>
              <a:ext cx="6517059" cy="3475309"/>
            </a:xfrm>
            <a:prstGeom prst="rect">
              <a:avLst/>
            </a:prstGeom>
            <a:noFill/>
            <a:ln w="12700" cap="flat">
              <a:noFill/>
              <a:miter lim="400000"/>
            </a:ln>
            <a:effectLst/>
            <a:extLst>
              <a:ext uri="{C572A759-6A51-4108-AA02-DFA0A04FC94B}">
                <ma14:wrappingTextBoxFlag xmlns:ma14="http://schemas.microsoft.com/office/mac/drawingml/2011/main" xmlns="" xmlns:lc="http://schemas.openxmlformats.org/drawingml/2006/lockedCanvas" val="1"/>
              </a:ext>
            </a:extLst>
          </p:spPr>
          <p:txBody>
            <a:bodyPr wrap="square" lIns="0" tIns="0" rIns="0" bIns="0" numCol="1"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44625">
                <a:lnSpc>
                  <a:spcPct val="90000"/>
                </a:lnSpc>
                <a:spcBef>
                  <a:spcPts val="1350"/>
                </a:spcBef>
                <a:defRPr sz="6500">
                  <a:solidFill>
                    <a:srgbClr val="FFFFFF"/>
                  </a:solidFill>
                  <a:latin typeface="Avenir Book"/>
                  <a:ea typeface="Avenir Book"/>
                  <a:cs typeface="Avenir Book"/>
                  <a:sym typeface="Avenir Book"/>
                </a:defRPr>
              </a:pPr>
              <a:r>
                <a:rPr sz="3250" b="1" dirty="0"/>
                <a:t>Needs</a:t>
              </a:r>
            </a:p>
            <a:p>
              <a:pPr marL="160421" indent="-160421" defTabSz="1444625">
                <a:lnSpc>
                  <a:spcPct val="90000"/>
                </a:lnSpc>
                <a:spcBef>
                  <a:spcPts val="650"/>
                </a:spcBef>
                <a:buSzPct val="100000"/>
                <a:buChar char="•"/>
                <a:defRPr sz="3200">
                  <a:solidFill>
                    <a:srgbClr val="FFFFFF"/>
                  </a:solidFill>
                  <a:latin typeface="Avenir Book"/>
                  <a:ea typeface="Avenir Book"/>
                  <a:cs typeface="Avenir Book"/>
                  <a:sym typeface="Avenir Book"/>
                </a:defRPr>
              </a:pPr>
              <a:r>
                <a:rPr sz="2000" dirty="0"/>
                <a:t>A must have in order to survive, such as food and shelter</a:t>
              </a:r>
            </a:p>
            <a:p>
              <a:pPr marL="160421" indent="-160421" defTabSz="1444625">
                <a:lnSpc>
                  <a:spcPct val="90000"/>
                </a:lnSpc>
                <a:spcBef>
                  <a:spcPts val="650"/>
                </a:spcBef>
                <a:buSzPct val="100000"/>
                <a:buChar char="•"/>
                <a:defRPr sz="3200">
                  <a:solidFill>
                    <a:srgbClr val="FFFFFF"/>
                  </a:solidFill>
                  <a:latin typeface="Avenir Book"/>
                  <a:ea typeface="Avenir Book"/>
                  <a:cs typeface="Avenir Book"/>
                  <a:sym typeface="Avenir Book"/>
                </a:defRPr>
              </a:pPr>
              <a:r>
                <a:rPr sz="2000" dirty="0"/>
                <a:t>Example: A glass of water</a:t>
              </a:r>
            </a:p>
          </p:txBody>
        </p:sp>
        <p:sp>
          <p:nvSpPr>
            <p:cNvPr id="7" name="Wants…">
              <a:extLst>
                <a:ext uri="{FF2B5EF4-FFF2-40B4-BE49-F238E27FC236}">
                  <a16:creationId xmlns:a16="http://schemas.microsoft.com/office/drawing/2014/main" id="{5AF62926-DE72-46C2-8A72-80A838D10E3C}"/>
                </a:ext>
              </a:extLst>
            </p:cNvPr>
            <p:cNvSpPr txBox="1"/>
            <p:nvPr/>
          </p:nvSpPr>
          <p:spPr>
            <a:xfrm>
              <a:off x="9874333" y="2844035"/>
              <a:ext cx="7701982" cy="3475309"/>
            </a:xfrm>
            <a:prstGeom prst="rect">
              <a:avLst/>
            </a:prstGeom>
            <a:noFill/>
            <a:ln w="12700" cap="flat">
              <a:noFill/>
              <a:miter lim="400000"/>
            </a:ln>
            <a:effectLst/>
            <a:extLst>
              <a:ext uri="{C572A759-6A51-4108-AA02-DFA0A04FC94B}">
                <ma14:wrappingTextBoxFlag xmlns:ma14="http://schemas.microsoft.com/office/mac/drawingml/2011/main" xmlns="" xmlns:lc="http://schemas.openxmlformats.org/drawingml/2006/lockedCanvas" val="1"/>
              </a:ext>
            </a:extLst>
          </p:spPr>
          <p:txBody>
            <a:bodyPr wrap="square" lIns="0" tIns="0" rIns="0" bIns="0" numCol="1"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44625">
                <a:lnSpc>
                  <a:spcPct val="90000"/>
                </a:lnSpc>
                <a:spcBef>
                  <a:spcPts val="1350"/>
                </a:spcBef>
                <a:defRPr sz="6500">
                  <a:solidFill>
                    <a:srgbClr val="FFFFFF"/>
                  </a:solidFill>
                  <a:latin typeface="Avenir Book"/>
                  <a:ea typeface="Avenir Book"/>
                  <a:cs typeface="Avenir Book"/>
                  <a:sym typeface="Avenir Book"/>
                </a:defRPr>
              </a:pPr>
              <a:r>
                <a:rPr sz="3250" b="1" dirty="0"/>
                <a:t>Wants</a:t>
              </a:r>
            </a:p>
            <a:p>
              <a:pPr marL="160421" indent="-160421" defTabSz="1444625">
                <a:lnSpc>
                  <a:spcPct val="90000"/>
                </a:lnSpc>
                <a:spcBef>
                  <a:spcPts val="650"/>
                </a:spcBef>
                <a:buSzPct val="100000"/>
                <a:buChar char="•"/>
                <a:defRPr sz="2400">
                  <a:solidFill>
                    <a:srgbClr val="FFFFFF"/>
                  </a:solidFill>
                  <a:latin typeface="Avenir Book"/>
                  <a:ea typeface="Avenir Book"/>
                  <a:cs typeface="Avenir Book"/>
                  <a:sym typeface="Avenir Book"/>
                </a:defRPr>
              </a:pPr>
              <a:r>
                <a:rPr sz="2000" dirty="0"/>
                <a:t>Not an essential; makes life easier or more enjoyable</a:t>
              </a:r>
            </a:p>
            <a:p>
              <a:pPr marL="160421" indent="-160421" defTabSz="1444625">
                <a:lnSpc>
                  <a:spcPct val="90000"/>
                </a:lnSpc>
                <a:spcBef>
                  <a:spcPts val="650"/>
                </a:spcBef>
                <a:buSzPct val="100000"/>
                <a:buChar char="•"/>
                <a:defRPr sz="3200">
                  <a:solidFill>
                    <a:srgbClr val="FFFFFF"/>
                  </a:solidFill>
                  <a:latin typeface="Avenir Book"/>
                  <a:ea typeface="Avenir Book"/>
                  <a:cs typeface="Avenir Book"/>
                  <a:sym typeface="Avenir Book"/>
                </a:defRPr>
              </a:pPr>
              <a:r>
                <a:rPr sz="2000" dirty="0"/>
                <a:t>Example: An expensive sparkling, bottled water</a:t>
              </a:r>
            </a:p>
          </p:txBody>
        </p:sp>
      </p:grpSp>
    </p:spTree>
    <p:extLst>
      <p:ext uri="{BB962C8B-B14F-4D97-AF65-F5344CB8AC3E}">
        <p14:creationId xmlns:p14="http://schemas.microsoft.com/office/powerpoint/2010/main" val="414901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91401"/>
            <a:ext cx="10515600" cy="873127"/>
          </a:xfrm>
        </p:spPr>
        <p:txBody>
          <a:bodyPr/>
          <a:lstStyle/>
          <a:p>
            <a:r>
              <a:rPr lang="en-US" dirty="0"/>
              <a:t>Public Benefits</a:t>
            </a:r>
          </a:p>
        </p:txBody>
      </p:sp>
      <p:sp>
        <p:nvSpPr>
          <p:cNvPr id="3" name="Content Placeholder 2">
            <a:extLst>
              <a:ext uri="{FF2B5EF4-FFF2-40B4-BE49-F238E27FC236}">
                <a16:creationId xmlns:a16="http://schemas.microsoft.com/office/drawing/2014/main" id="{9B6E503E-5E36-1140-B8EE-2BF165AA6A9F}"/>
              </a:ext>
            </a:extLst>
          </p:cNvPr>
          <p:cNvSpPr>
            <a:spLocks noGrp="1"/>
          </p:cNvSpPr>
          <p:nvPr>
            <p:ph idx="1"/>
          </p:nvPr>
        </p:nvSpPr>
        <p:spPr>
          <a:xfrm>
            <a:off x="838199" y="1851325"/>
            <a:ext cx="11249968" cy="4423746"/>
          </a:xfrm>
        </p:spPr>
        <p:txBody>
          <a:bodyPr>
            <a:normAutofit fontScale="92500" lnSpcReduction="20000"/>
          </a:bodyPr>
          <a:lstStyle/>
          <a:p>
            <a:r>
              <a:rPr lang="en-US" dirty="0"/>
              <a:t>Explore all public benefit programs available; vary by state</a:t>
            </a:r>
          </a:p>
          <a:p>
            <a:r>
              <a:rPr lang="en-US" dirty="0"/>
              <a:t>TANF – Temporary Assistance for Needy Families</a:t>
            </a:r>
          </a:p>
          <a:p>
            <a:r>
              <a:rPr lang="en-US" dirty="0"/>
              <a:t>FVO (Family Violence Option) – provides provisions for victims of domestic violence; requires:</a:t>
            </a:r>
          </a:p>
          <a:p>
            <a:pPr lvl="1"/>
            <a:r>
              <a:rPr lang="en-US" dirty="0"/>
              <a:t>Screening for domestic violence or abuse</a:t>
            </a:r>
          </a:p>
          <a:p>
            <a:pPr lvl="1"/>
            <a:r>
              <a:rPr lang="en-US" dirty="0"/>
              <a:t>Confidentiality protected for victims/survivors</a:t>
            </a:r>
          </a:p>
          <a:p>
            <a:pPr lvl="1"/>
            <a:r>
              <a:rPr lang="en-US" dirty="0"/>
              <a:t>Information and referrals</a:t>
            </a:r>
          </a:p>
          <a:p>
            <a:pPr lvl="1"/>
            <a:r>
              <a:rPr lang="en-US" dirty="0"/>
              <a:t>Can provide waivers for program requirements if they make it more difficult to escape/prevent abuse or unfairly penalize victims</a:t>
            </a:r>
          </a:p>
          <a:p>
            <a:pPr lvl="2"/>
            <a:r>
              <a:rPr lang="en-US" dirty="0"/>
              <a:t>Time limits</a:t>
            </a:r>
          </a:p>
          <a:p>
            <a:pPr lvl="2"/>
            <a:r>
              <a:rPr lang="en-US" dirty="0"/>
              <a:t>Residency requirements (fleeing)</a:t>
            </a:r>
          </a:p>
          <a:p>
            <a:pPr lvl="2"/>
            <a:r>
              <a:rPr lang="en-US" dirty="0"/>
              <a:t>Child support cooperation (good cause)</a:t>
            </a:r>
          </a:p>
          <a:p>
            <a:pPr lvl="2"/>
            <a:r>
              <a:rPr lang="en-US" dirty="0"/>
              <a:t>Family cap</a:t>
            </a:r>
          </a:p>
          <a:p>
            <a:r>
              <a:rPr lang="en-US" dirty="0"/>
              <a:t>Explore all pros and cons to disclosure</a:t>
            </a:r>
          </a:p>
        </p:txBody>
      </p:sp>
      <p:pic>
        <p:nvPicPr>
          <p:cNvPr id="1026" name="Picture 2" descr="Benefits.gov - Your Path to Government Benefits">
            <a:extLst>
              <a:ext uri="{FF2B5EF4-FFF2-40B4-BE49-F238E27FC236}">
                <a16:creationId xmlns:a16="http://schemas.microsoft.com/office/drawing/2014/main" id="{9E484158-A472-49D0-8092-6C80178340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67730" y="4916418"/>
            <a:ext cx="3810000" cy="9239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B2A7BE2A-7448-4972-9BBD-66760DCB9BE4}"/>
              </a:ext>
            </a:extLst>
          </p:cNvPr>
          <p:cNvCxnSpPr/>
          <p:nvPr/>
        </p:nvCxnSpPr>
        <p:spPr>
          <a:xfrm>
            <a:off x="7671916" y="5961440"/>
            <a:ext cx="41046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ED8E9A7-EC69-40E9-A2A6-00E51FCCE363}"/>
              </a:ext>
            </a:extLst>
          </p:cNvPr>
          <p:cNvSpPr/>
          <p:nvPr/>
        </p:nvSpPr>
        <p:spPr>
          <a:xfrm>
            <a:off x="7819236" y="6037533"/>
            <a:ext cx="3810000" cy="646331"/>
          </a:xfrm>
          <a:prstGeom prst="rect">
            <a:avLst/>
          </a:prstGeom>
        </p:spPr>
        <p:txBody>
          <a:bodyPr wrap="square">
            <a:spAutoFit/>
          </a:bodyPr>
          <a:lstStyle/>
          <a:p>
            <a:pPr algn="ctr"/>
            <a:r>
              <a:rPr lang="en-US" dirty="0"/>
              <a:t>Benefits.gov can help you find federal benefits you may be eligible for</a:t>
            </a:r>
          </a:p>
        </p:txBody>
      </p:sp>
    </p:spTree>
    <p:extLst>
      <p:ext uri="{BB962C8B-B14F-4D97-AF65-F5344CB8AC3E}">
        <p14:creationId xmlns:p14="http://schemas.microsoft.com/office/powerpoint/2010/main" val="284778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2D8C-048B-1246-B34F-BB06F53FE30D}"/>
              </a:ext>
            </a:extLst>
          </p:cNvPr>
          <p:cNvSpPr>
            <a:spLocks noGrp="1"/>
          </p:cNvSpPr>
          <p:nvPr>
            <p:ph type="title"/>
          </p:nvPr>
        </p:nvSpPr>
        <p:spPr>
          <a:xfrm>
            <a:off x="838200" y="686340"/>
            <a:ext cx="10515600" cy="873127"/>
          </a:xfrm>
        </p:spPr>
        <p:txBody>
          <a:bodyPr/>
          <a:lstStyle/>
          <a:p>
            <a:r>
              <a:rPr lang="en-US" dirty="0"/>
              <a:t>Public Assistance</a:t>
            </a:r>
          </a:p>
        </p:txBody>
      </p:sp>
      <p:sp>
        <p:nvSpPr>
          <p:cNvPr id="3" name="Content Placeholder 2">
            <a:extLst>
              <a:ext uri="{FF2B5EF4-FFF2-40B4-BE49-F238E27FC236}">
                <a16:creationId xmlns:a16="http://schemas.microsoft.com/office/drawing/2014/main" id="{9B6E503E-5E36-1140-B8EE-2BF165AA6A9F}"/>
              </a:ext>
            </a:extLst>
          </p:cNvPr>
          <p:cNvSpPr>
            <a:spLocks noGrp="1"/>
          </p:cNvSpPr>
          <p:nvPr>
            <p:ph idx="1"/>
          </p:nvPr>
        </p:nvSpPr>
        <p:spPr>
          <a:xfrm>
            <a:off x="838200" y="1851325"/>
            <a:ext cx="5257800" cy="4423746"/>
          </a:xfrm>
        </p:spPr>
        <p:txBody>
          <a:bodyPr>
            <a:normAutofit/>
          </a:bodyPr>
          <a:lstStyle/>
          <a:p>
            <a:r>
              <a:rPr lang="en-US" b="1" dirty="0"/>
              <a:t>May include:</a:t>
            </a:r>
          </a:p>
          <a:p>
            <a:pPr lvl="1"/>
            <a:r>
              <a:rPr lang="en-US" dirty="0"/>
              <a:t>Cash assistance</a:t>
            </a:r>
          </a:p>
          <a:p>
            <a:pPr lvl="1"/>
            <a:r>
              <a:rPr lang="en-US" dirty="0"/>
              <a:t>Child support</a:t>
            </a:r>
          </a:p>
          <a:p>
            <a:pPr lvl="1"/>
            <a:r>
              <a:rPr lang="en-US" dirty="0"/>
              <a:t>Food stamps</a:t>
            </a:r>
          </a:p>
          <a:p>
            <a:pPr lvl="1"/>
            <a:r>
              <a:rPr lang="en-US" dirty="0"/>
              <a:t>Free or reduced school lunch</a:t>
            </a:r>
          </a:p>
          <a:p>
            <a:pPr lvl="1"/>
            <a:r>
              <a:rPr lang="en-US" dirty="0"/>
              <a:t>Medical insurance and assistance</a:t>
            </a:r>
          </a:p>
          <a:p>
            <a:pPr lvl="1"/>
            <a:r>
              <a:rPr lang="en-US" dirty="0"/>
              <a:t>Disability </a:t>
            </a:r>
          </a:p>
          <a:p>
            <a:pPr marL="457200" lvl="1" indent="0">
              <a:buNone/>
            </a:pPr>
            <a:r>
              <a:rPr lang="en-US" dirty="0"/>
              <a:t/>
            </a:r>
            <a:br>
              <a:rPr lang="en-US" dirty="0"/>
            </a:br>
            <a:endParaRPr lang="en-US" dirty="0"/>
          </a:p>
        </p:txBody>
      </p:sp>
      <p:sp>
        <p:nvSpPr>
          <p:cNvPr id="4" name="Content Placeholder 2">
            <a:extLst>
              <a:ext uri="{FF2B5EF4-FFF2-40B4-BE49-F238E27FC236}">
                <a16:creationId xmlns:a16="http://schemas.microsoft.com/office/drawing/2014/main" id="{5FE67E0A-7BC5-4913-AFF5-8BFB1E58DF7A}"/>
              </a:ext>
            </a:extLst>
          </p:cNvPr>
          <p:cNvSpPr txBox="1">
            <a:spLocks/>
          </p:cNvSpPr>
          <p:nvPr/>
        </p:nvSpPr>
        <p:spPr>
          <a:xfrm>
            <a:off x="6456680" y="1790700"/>
            <a:ext cx="5257800" cy="4423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33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3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3A0"/>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3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Be prepared to:</a:t>
            </a:r>
          </a:p>
          <a:p>
            <a:pPr lvl="1"/>
            <a:r>
              <a:rPr lang="en-US" dirty="0"/>
              <a:t>Provide required documentation</a:t>
            </a:r>
          </a:p>
          <a:p>
            <a:pPr lvl="2"/>
            <a:r>
              <a:rPr lang="en-US" dirty="0"/>
              <a:t>Proof of identify, SSN, number in household, etc.</a:t>
            </a:r>
          </a:p>
          <a:p>
            <a:pPr lvl="1"/>
            <a:r>
              <a:rPr lang="en-US" dirty="0"/>
              <a:t>Meet eligibility qualifications</a:t>
            </a:r>
          </a:p>
          <a:p>
            <a:pPr lvl="1"/>
            <a:r>
              <a:rPr lang="en-US" dirty="0"/>
              <a:t>Show income and assets proof</a:t>
            </a:r>
          </a:p>
          <a:p>
            <a:pPr lvl="1"/>
            <a:r>
              <a:rPr lang="en-US" dirty="0"/>
              <a:t>If homeless or living in shelter, ask about priority processing</a:t>
            </a:r>
          </a:p>
          <a:p>
            <a:pPr lvl="1"/>
            <a:r>
              <a:rPr lang="en-US" dirty="0"/>
              <a:t>Meet regularly with a caseworker</a:t>
            </a:r>
          </a:p>
        </p:txBody>
      </p:sp>
    </p:spTree>
    <p:extLst>
      <p:ext uri="{BB962C8B-B14F-4D97-AF65-F5344CB8AC3E}">
        <p14:creationId xmlns:p14="http://schemas.microsoft.com/office/powerpoint/2010/main" val="169484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198FD08-4DCF-0148-9AD9-91CE26270DD0}"/>
              </a:ext>
            </a:extLst>
          </p:cNvPr>
          <p:cNvSpPr>
            <a:spLocks noGrp="1"/>
          </p:cNvSpPr>
          <p:nvPr>
            <p:ph type="pic" sz="quarter" idx="13"/>
          </p:nvPr>
        </p:nvSpPr>
        <p:spPr/>
      </p:sp>
      <p:sp>
        <p:nvSpPr>
          <p:cNvPr id="12" name="Content Placeholder 11">
            <a:extLst>
              <a:ext uri="{FF2B5EF4-FFF2-40B4-BE49-F238E27FC236}">
                <a16:creationId xmlns:a16="http://schemas.microsoft.com/office/drawing/2014/main" id="{A5A67F23-F85F-B845-A602-13FE80115A3A}"/>
              </a:ext>
            </a:extLst>
          </p:cNvPr>
          <p:cNvSpPr>
            <a:spLocks noGrp="1"/>
          </p:cNvSpPr>
          <p:nvPr>
            <p:ph sz="half" idx="2"/>
          </p:nvPr>
        </p:nvSpPr>
        <p:spPr>
          <a:xfrm>
            <a:off x="407353" y="2048906"/>
            <a:ext cx="5688647" cy="3204325"/>
          </a:xfrm>
        </p:spPr>
        <p:txBody>
          <a:bodyPr/>
          <a:lstStyle/>
          <a:p>
            <a:endParaRPr lang="en-US" dirty="0"/>
          </a:p>
          <a:p>
            <a:endParaRPr lang="en-US" dirty="0"/>
          </a:p>
        </p:txBody>
      </p:sp>
      <p:sp>
        <p:nvSpPr>
          <p:cNvPr id="10" name="Title 9">
            <a:extLst>
              <a:ext uri="{FF2B5EF4-FFF2-40B4-BE49-F238E27FC236}">
                <a16:creationId xmlns:a16="http://schemas.microsoft.com/office/drawing/2014/main" id="{1BE5DBCA-60B0-D64E-B604-36FAC5082007}"/>
              </a:ext>
            </a:extLst>
          </p:cNvPr>
          <p:cNvSpPr>
            <a:spLocks noGrp="1"/>
          </p:cNvSpPr>
          <p:nvPr>
            <p:ph type="title"/>
          </p:nvPr>
        </p:nvSpPr>
        <p:spPr/>
        <p:txBody>
          <a:bodyPr/>
          <a:lstStyle/>
          <a:p>
            <a:r>
              <a:rPr lang="en-US" dirty="0"/>
              <a:t>MODULE 2</a:t>
            </a:r>
          </a:p>
        </p:txBody>
      </p:sp>
      <p:pic>
        <p:nvPicPr>
          <p:cNvPr id="7" name="Picture 6">
            <a:extLst>
              <a:ext uri="{FF2B5EF4-FFF2-40B4-BE49-F238E27FC236}">
                <a16:creationId xmlns:a16="http://schemas.microsoft.com/office/drawing/2014/main" id="{2938F046-9848-CD4C-841B-C4B93CA73C8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953518" y="911219"/>
            <a:ext cx="6238481" cy="5946780"/>
          </a:xfrm>
          <a:prstGeom prst="rect">
            <a:avLst/>
          </a:prstGeom>
        </p:spPr>
      </p:pic>
      <p:sp>
        <p:nvSpPr>
          <p:cNvPr id="9" name="Text Placeholder 10">
            <a:extLst>
              <a:ext uri="{FF2B5EF4-FFF2-40B4-BE49-F238E27FC236}">
                <a16:creationId xmlns:a16="http://schemas.microsoft.com/office/drawing/2014/main" id="{CEE44E93-D415-43CA-BDA1-A859D0CE0A00}"/>
              </a:ext>
            </a:extLst>
          </p:cNvPr>
          <p:cNvSpPr>
            <a:spLocks noGrp="1"/>
          </p:cNvSpPr>
          <p:nvPr>
            <p:ph type="body" idx="1"/>
          </p:nvPr>
        </p:nvSpPr>
        <p:spPr>
          <a:xfrm>
            <a:off x="314461" y="3095673"/>
            <a:ext cx="5318375" cy="966981"/>
          </a:xfrm>
        </p:spPr>
        <p:txBody>
          <a:bodyPr/>
          <a:lstStyle/>
          <a:p>
            <a:pPr algn="ctr"/>
            <a:r>
              <a:rPr lang="en-US" dirty="0"/>
              <a:t>Budgeting and Saving</a:t>
            </a:r>
          </a:p>
        </p:txBody>
      </p:sp>
    </p:spTree>
    <p:extLst>
      <p:ext uri="{BB962C8B-B14F-4D97-AF65-F5344CB8AC3E}">
        <p14:creationId xmlns:p14="http://schemas.microsoft.com/office/powerpoint/2010/main" val="962801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2462</Words>
  <Application>Microsoft Office PowerPoint</Application>
  <PresentationFormat>Widescreen</PresentationFormat>
  <Paragraphs>326</Paragraphs>
  <Slides>29</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Avenir Book</vt:lpstr>
      <vt:lpstr>Calibri</vt:lpstr>
      <vt:lpstr>Calibri Light</vt:lpstr>
      <vt:lpstr>Helvetica Light</vt:lpstr>
      <vt:lpstr>System Font Regular</vt:lpstr>
      <vt:lpstr>Wingdings</vt:lpstr>
      <vt:lpstr>Office Theme</vt:lpstr>
      <vt:lpstr>1_Office Theme</vt:lpstr>
      <vt:lpstr>The Allstate Foundation Moving Ahead Curriculum</vt:lpstr>
      <vt:lpstr>MODULE 2</vt:lpstr>
      <vt:lpstr>MODULE 2</vt:lpstr>
      <vt:lpstr>Reflection</vt:lpstr>
      <vt:lpstr>Financial Management</vt:lpstr>
      <vt:lpstr>Prioritizing Expenses</vt:lpstr>
      <vt:lpstr>Public Benefits</vt:lpstr>
      <vt:lpstr>Public Assistance</vt:lpstr>
      <vt:lpstr>MODULE 2</vt:lpstr>
      <vt:lpstr>Why Budget?</vt:lpstr>
      <vt:lpstr>Steps to Creating a Budget</vt:lpstr>
      <vt:lpstr>Sample Budget: Fixed Expenses</vt:lpstr>
      <vt:lpstr>Creating a Savings Plan</vt:lpstr>
      <vt:lpstr>Sample Budget: Flexible Expenses</vt:lpstr>
      <vt:lpstr>Emotional Spending: Budget Buster</vt:lpstr>
      <vt:lpstr>Dealing with Emotions and Spending</vt:lpstr>
      <vt:lpstr>Before You Spend, Ask Yourself…</vt:lpstr>
      <vt:lpstr>Having Fun Without Breaking the Bank</vt:lpstr>
      <vt:lpstr>Start Saving</vt:lpstr>
      <vt:lpstr>Types of Savings Accounts</vt:lpstr>
      <vt:lpstr>MODULE 2</vt:lpstr>
      <vt:lpstr>Assets</vt:lpstr>
      <vt:lpstr>Liabilities</vt:lpstr>
      <vt:lpstr>Taking Stock of Assets and Liabilities</vt:lpstr>
      <vt:lpstr>Mediation</vt:lpstr>
      <vt:lpstr>MODULE 2</vt:lpstr>
      <vt:lpstr>Find What Works for You</vt:lpstr>
      <vt:lpstr>Banking</vt:lpstr>
      <vt:lpstr>The Allstate Foundation Moving Ahead Curriculum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Financial Fundamentals</dc:title>
  <dc:subject/>
  <dc:creator>Chevere, Zulma</dc:creator>
  <cp:keywords/>
  <dc:description/>
  <cp:lastModifiedBy>Kim Pentico</cp:lastModifiedBy>
  <cp:revision>106</cp:revision>
  <cp:lastPrinted>2019-08-22T00:14:38Z</cp:lastPrinted>
  <dcterms:created xsi:type="dcterms:W3CDTF">2019-08-20T21:27:41Z</dcterms:created>
  <dcterms:modified xsi:type="dcterms:W3CDTF">2021-04-13T17:46:31Z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f8fdad-6f51-40b7-9ecc-e69d40f2075f_Enabled">
    <vt:lpwstr>True</vt:lpwstr>
  </property>
  <property fmtid="{D5CDD505-2E9C-101B-9397-08002B2CF9AE}" pid="3" name="MSIP_Label_41f8fdad-6f51-40b7-9ecc-e69d40f2075f_SiteId">
    <vt:lpwstr>88b431e7-cf2a-43a9-bd00-81441f5c2d3c</vt:lpwstr>
  </property>
  <property fmtid="{D5CDD505-2E9C-101B-9397-08002B2CF9AE}" pid="4" name="MSIP_Label_41f8fdad-6f51-40b7-9ecc-e69d40f2075f_Owner">
    <vt:lpwstr>Madeline.Gregory@allstate.com</vt:lpwstr>
  </property>
  <property fmtid="{D5CDD505-2E9C-101B-9397-08002B2CF9AE}" pid="5" name="MSIP_Label_41f8fdad-6f51-40b7-9ecc-e69d40f2075f_SetDate">
    <vt:lpwstr>2019-10-29T17:33:53.3284647Z</vt:lpwstr>
  </property>
  <property fmtid="{D5CDD505-2E9C-101B-9397-08002B2CF9AE}" pid="6" name="MSIP_Label_41f8fdad-6f51-40b7-9ecc-e69d40f2075f_Name">
    <vt:lpwstr>Public</vt:lpwstr>
  </property>
  <property fmtid="{D5CDD505-2E9C-101B-9397-08002B2CF9AE}" pid="7" name="MSIP_Label_41f8fdad-6f51-40b7-9ecc-e69d40f2075f_Application">
    <vt:lpwstr>Microsoft Azure Information Protection</vt:lpwstr>
  </property>
  <property fmtid="{D5CDD505-2E9C-101B-9397-08002B2CF9AE}" pid="8" name="MSIP_Label_41f8fdad-6f51-40b7-9ecc-e69d40f2075f_Extended_MSFT_Method">
    <vt:lpwstr>Manual</vt:lpwstr>
  </property>
  <property fmtid="{D5CDD505-2E9C-101B-9397-08002B2CF9AE}" pid="9" name="MSIP_Label_445c619a-9034-48db-9481-4818c431fc3f_Enabled">
    <vt:lpwstr>True</vt:lpwstr>
  </property>
  <property fmtid="{D5CDD505-2E9C-101B-9397-08002B2CF9AE}" pid="10" name="MSIP_Label_445c619a-9034-48db-9481-4818c431fc3f_SiteId">
    <vt:lpwstr>88b431e7-cf2a-43a9-bd00-81441f5c2d3c</vt:lpwstr>
  </property>
  <property fmtid="{D5CDD505-2E9C-101B-9397-08002B2CF9AE}" pid="11" name="MSIP_Label_445c619a-9034-48db-9481-4818c431fc3f_Owner">
    <vt:lpwstr>Madeline.Gregory@allstate.com</vt:lpwstr>
  </property>
  <property fmtid="{D5CDD505-2E9C-101B-9397-08002B2CF9AE}" pid="12" name="MSIP_Label_445c619a-9034-48db-9481-4818c431fc3f_SetDate">
    <vt:lpwstr>2019-10-29T17:33:53.3284647Z</vt:lpwstr>
  </property>
  <property fmtid="{D5CDD505-2E9C-101B-9397-08002B2CF9AE}" pid="13" name="MSIP_Label_445c619a-9034-48db-9481-4818c431fc3f_Name">
    <vt:lpwstr>No Watermark</vt:lpwstr>
  </property>
  <property fmtid="{D5CDD505-2E9C-101B-9397-08002B2CF9AE}" pid="14" name="MSIP_Label_445c619a-9034-48db-9481-4818c431fc3f_Application">
    <vt:lpwstr>Microsoft Azure Information Protection</vt:lpwstr>
  </property>
  <property fmtid="{D5CDD505-2E9C-101B-9397-08002B2CF9AE}" pid="15" name="MSIP_Label_445c619a-9034-48db-9481-4818c431fc3f_Parent">
    <vt:lpwstr>41f8fdad-6f51-40b7-9ecc-e69d40f2075f</vt:lpwstr>
  </property>
  <property fmtid="{D5CDD505-2E9C-101B-9397-08002B2CF9AE}" pid="16" name="MSIP_Label_445c619a-9034-48db-9481-4818c431fc3f_Extended_MSFT_Method">
    <vt:lpwstr>Manual</vt:lpwstr>
  </property>
  <property fmtid="{D5CDD505-2E9C-101B-9397-08002B2CF9AE}" pid="17" name="Sensitivity">
    <vt:lpwstr>Public No Watermark</vt:lpwstr>
  </property>
</Properties>
</file>