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2"/>
  </p:notesMasterIdLst>
  <p:handoutMasterIdLst>
    <p:handoutMasterId r:id="rId33"/>
  </p:handoutMasterIdLst>
  <p:sldIdLst>
    <p:sldId id="256" r:id="rId2"/>
    <p:sldId id="258" r:id="rId3"/>
    <p:sldId id="265" r:id="rId4"/>
    <p:sldId id="257" r:id="rId5"/>
    <p:sldId id="270" r:id="rId6"/>
    <p:sldId id="271" r:id="rId7"/>
    <p:sldId id="272" r:id="rId8"/>
    <p:sldId id="275" r:id="rId9"/>
    <p:sldId id="273" r:id="rId10"/>
    <p:sldId id="274" r:id="rId11"/>
    <p:sldId id="276" r:id="rId12"/>
    <p:sldId id="277" r:id="rId13"/>
    <p:sldId id="278" r:id="rId14"/>
    <p:sldId id="285" r:id="rId15"/>
    <p:sldId id="279" r:id="rId16"/>
    <p:sldId id="280" r:id="rId17"/>
    <p:sldId id="281" r:id="rId18"/>
    <p:sldId id="282" r:id="rId19"/>
    <p:sldId id="283" r:id="rId20"/>
    <p:sldId id="284" r:id="rId21"/>
    <p:sldId id="286" r:id="rId22"/>
    <p:sldId id="297" r:id="rId23"/>
    <p:sldId id="288" r:id="rId24"/>
    <p:sldId id="290" r:id="rId25"/>
    <p:sldId id="289" r:id="rId26"/>
    <p:sldId id="291" r:id="rId27"/>
    <p:sldId id="292" r:id="rId28"/>
    <p:sldId id="293" r:id="rId29"/>
    <p:sldId id="294" r:id="rId30"/>
    <p:sldId id="298"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152" userDrawn="1">
          <p15:clr>
            <a:srgbClr val="A4A3A4"/>
          </p15:clr>
        </p15:guide>
        <p15:guide id="2" pos="528" userDrawn="1">
          <p15:clr>
            <a:srgbClr val="A4A3A4"/>
          </p15:clr>
        </p15:guide>
        <p15:guide id="3" orient="horz" pos="432" userDrawn="1">
          <p15:clr>
            <a:srgbClr val="A4A3A4"/>
          </p15:clr>
        </p15:guide>
        <p15:guide id="4" pos="74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regory, Madeline" initials="GM" lastIdx="2" clrIdx="0">
    <p:extLst>
      <p:ext uri="{19B8F6BF-5375-455C-9EA6-DF929625EA0E}">
        <p15:presenceInfo xmlns:p15="http://schemas.microsoft.com/office/powerpoint/2012/main" userId="S-1-5-21-1214440339-1677128483-1177238915-34532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1C2EB"/>
    <a:srgbClr val="213F98"/>
    <a:srgbClr val="0033A0"/>
    <a:srgbClr val="45BCE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818" autoAdjust="0"/>
    <p:restoredTop sz="92109" autoAdjust="0"/>
  </p:normalViewPr>
  <p:slideViewPr>
    <p:cSldViewPr snapToGrid="0" snapToObjects="1">
      <p:cViewPr varScale="1">
        <p:scale>
          <a:sx n="75" d="100"/>
          <a:sy n="75" d="100"/>
        </p:scale>
        <p:origin x="60" y="480"/>
      </p:cViewPr>
      <p:guideLst>
        <p:guide orient="horz" pos="1152"/>
        <p:guide pos="528"/>
        <p:guide orient="horz" pos="432"/>
        <p:guide pos="7440"/>
      </p:guideLst>
    </p:cSldViewPr>
  </p:slideViewPr>
  <p:outlineViewPr>
    <p:cViewPr>
      <p:scale>
        <a:sx n="33" d="100"/>
        <a:sy n="33" d="100"/>
      </p:scale>
      <p:origin x="0" y="-160"/>
    </p:cViewPr>
  </p:outlineViewPr>
  <p:notesTextViewPr>
    <p:cViewPr>
      <p:scale>
        <a:sx n="75" d="100"/>
        <a:sy n="75" d="100"/>
      </p:scale>
      <p:origin x="0" y="0"/>
    </p:cViewPr>
  </p:notesTextViewPr>
  <p:sorterViewPr>
    <p:cViewPr>
      <p:scale>
        <a:sx n="66" d="100"/>
        <a:sy n="66" d="100"/>
      </p:scale>
      <p:origin x="0" y="0"/>
    </p:cViewPr>
  </p:sorterViewPr>
  <p:notesViewPr>
    <p:cSldViewPr snapToGrid="0" snapToObjects="1">
      <p:cViewPr varScale="1">
        <p:scale>
          <a:sx n="82" d="100"/>
          <a:sy n="82" d="100"/>
        </p:scale>
        <p:origin x="3152" y="17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FE57B04-1CB6-A344-BEA2-1A89CAEC5B8C}"/>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ACE06EEF-718F-5B4D-B68B-35DA9084C2C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CFA2BF5-4732-0240-8263-22F96DAD6E16}" type="datetimeFigureOut">
              <a:rPr lang="en-US" smtClean="0"/>
              <a:t>4/13/2021</a:t>
            </a:fld>
            <a:endParaRPr lang="en-US" dirty="0"/>
          </a:p>
        </p:txBody>
      </p:sp>
      <p:sp>
        <p:nvSpPr>
          <p:cNvPr id="4" name="Footer Placeholder 3">
            <a:extLst>
              <a:ext uri="{FF2B5EF4-FFF2-40B4-BE49-F238E27FC236}">
                <a16:creationId xmlns:a16="http://schemas.microsoft.com/office/drawing/2014/main" id="{AF18A50C-22D4-9646-8662-A69E2D1081F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4A8671DE-91A5-6947-B551-DD752EE8181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4D7AAB8-F950-6F4E-A721-94CF2DCB33C1}" type="slidenum">
              <a:rPr lang="en-US" smtClean="0"/>
              <a:t>‹#›</a:t>
            </a:fld>
            <a:endParaRPr lang="en-US" dirty="0"/>
          </a:p>
        </p:txBody>
      </p:sp>
    </p:spTree>
    <p:extLst>
      <p:ext uri="{BB962C8B-B14F-4D97-AF65-F5344CB8AC3E}">
        <p14:creationId xmlns:p14="http://schemas.microsoft.com/office/powerpoint/2010/main" val="36544976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DED846-BD99-FA40-8FFD-78E8CEDC1AA1}" type="datetimeFigureOut">
              <a:rPr lang="en-US" smtClean="0"/>
              <a:t>4/13/2021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FB3D614-FB7A-874E-A10B-4DAE835795E0}" type="slidenum">
              <a:rPr lang="en-US" smtClean="0"/>
              <a:t>‹#›</a:t>
            </a:fld>
            <a:endParaRPr lang="en-US" dirty="0"/>
          </a:p>
        </p:txBody>
      </p:sp>
    </p:spTree>
    <p:extLst>
      <p:ext uri="{BB962C8B-B14F-4D97-AF65-F5344CB8AC3E}">
        <p14:creationId xmlns:p14="http://schemas.microsoft.com/office/powerpoint/2010/main" val="440893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FB3D614-FB7A-874E-A10B-4DAE835795E0}" type="slidenum">
              <a:rPr lang="en-US" smtClean="0"/>
              <a:t>2</a:t>
            </a:fld>
            <a:endParaRPr lang="en-US" dirty="0"/>
          </a:p>
        </p:txBody>
      </p:sp>
    </p:spTree>
    <p:extLst>
      <p:ext uri="{BB962C8B-B14F-4D97-AF65-F5344CB8AC3E}">
        <p14:creationId xmlns:p14="http://schemas.microsoft.com/office/powerpoint/2010/main" val="36102049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Make</a:t>
            </a:r>
            <a:r>
              <a:rPr lang="en-US" baseline="0" dirty="0"/>
              <a:t> a plan that works for your specific work situation; safety planning is not ‘one-size-fits-all’.</a:t>
            </a:r>
            <a:endParaRPr lang="en-US" dirty="0"/>
          </a:p>
          <a:p>
            <a:endParaRPr lang="en-US" dirty="0"/>
          </a:p>
        </p:txBody>
      </p:sp>
      <p:sp>
        <p:nvSpPr>
          <p:cNvPr id="4" name="Slide Number Placeholder 3"/>
          <p:cNvSpPr>
            <a:spLocks noGrp="1"/>
          </p:cNvSpPr>
          <p:nvPr>
            <p:ph type="sldNum" sz="quarter" idx="5"/>
          </p:nvPr>
        </p:nvSpPr>
        <p:spPr/>
        <p:txBody>
          <a:bodyPr/>
          <a:lstStyle/>
          <a:p>
            <a:fld id="{3FB3D614-FB7A-874E-A10B-4DAE835795E0}" type="slidenum">
              <a:rPr lang="en-US" smtClean="0"/>
              <a:t>13</a:t>
            </a:fld>
            <a:endParaRPr lang="en-US" dirty="0"/>
          </a:p>
        </p:txBody>
      </p:sp>
    </p:spTree>
    <p:extLst>
      <p:ext uri="{BB962C8B-B14F-4D97-AF65-F5344CB8AC3E}">
        <p14:creationId xmlns:p14="http://schemas.microsoft.com/office/powerpoint/2010/main" val="26736615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FB3D614-FB7A-874E-A10B-4DAE835795E0}" type="slidenum">
              <a:rPr lang="en-US" smtClean="0"/>
              <a:t>15</a:t>
            </a:fld>
            <a:endParaRPr lang="en-US" dirty="0"/>
          </a:p>
        </p:txBody>
      </p:sp>
    </p:spTree>
    <p:extLst>
      <p:ext uri="{BB962C8B-B14F-4D97-AF65-F5344CB8AC3E}">
        <p14:creationId xmlns:p14="http://schemas.microsoft.com/office/powerpoint/2010/main" val="26170112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less research and work the attorney has to do, the less time the survivor will be billed.  </a:t>
            </a:r>
          </a:p>
        </p:txBody>
      </p:sp>
      <p:sp>
        <p:nvSpPr>
          <p:cNvPr id="4" name="Slide Number Placeholder 3"/>
          <p:cNvSpPr>
            <a:spLocks noGrp="1"/>
          </p:cNvSpPr>
          <p:nvPr>
            <p:ph type="sldNum" sz="quarter" idx="5"/>
          </p:nvPr>
        </p:nvSpPr>
        <p:spPr/>
        <p:txBody>
          <a:bodyPr/>
          <a:lstStyle/>
          <a:p>
            <a:fld id="{3FB3D614-FB7A-874E-A10B-4DAE835795E0}" type="slidenum">
              <a:rPr lang="en-US" smtClean="0"/>
              <a:t>16</a:t>
            </a:fld>
            <a:endParaRPr lang="en-US" dirty="0"/>
          </a:p>
        </p:txBody>
      </p:sp>
    </p:spTree>
    <p:extLst>
      <p:ext uri="{BB962C8B-B14F-4D97-AF65-F5344CB8AC3E}">
        <p14:creationId xmlns:p14="http://schemas.microsoft.com/office/powerpoint/2010/main" val="5209377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FB3D614-FB7A-874E-A10B-4DAE835795E0}" type="slidenum">
              <a:rPr lang="en-US" smtClean="0"/>
              <a:t>17</a:t>
            </a:fld>
            <a:endParaRPr lang="en-US" dirty="0"/>
          </a:p>
        </p:txBody>
      </p:sp>
    </p:spTree>
    <p:extLst>
      <p:ext uri="{BB962C8B-B14F-4D97-AF65-F5344CB8AC3E}">
        <p14:creationId xmlns:p14="http://schemas.microsoft.com/office/powerpoint/2010/main" val="11532706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FB3D614-FB7A-874E-A10B-4DAE835795E0}" type="slidenum">
              <a:rPr lang="en-US" smtClean="0"/>
              <a:t>18</a:t>
            </a:fld>
            <a:endParaRPr lang="en-US" dirty="0"/>
          </a:p>
        </p:txBody>
      </p:sp>
    </p:spTree>
    <p:extLst>
      <p:ext uri="{BB962C8B-B14F-4D97-AF65-F5344CB8AC3E}">
        <p14:creationId xmlns:p14="http://schemas.microsoft.com/office/powerpoint/2010/main" val="27545053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FB3D614-FB7A-874E-A10B-4DAE835795E0}" type="slidenum">
              <a:rPr lang="en-US" smtClean="0"/>
              <a:t>19</a:t>
            </a:fld>
            <a:endParaRPr lang="en-US" dirty="0"/>
          </a:p>
        </p:txBody>
      </p:sp>
    </p:spTree>
    <p:extLst>
      <p:ext uri="{BB962C8B-B14F-4D97-AF65-F5344CB8AC3E}">
        <p14:creationId xmlns:p14="http://schemas.microsoft.com/office/powerpoint/2010/main" val="30354698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FB3D614-FB7A-874E-A10B-4DAE835795E0}" type="slidenum">
              <a:rPr lang="en-US" smtClean="0"/>
              <a:t>20</a:t>
            </a:fld>
            <a:endParaRPr lang="en-US" dirty="0"/>
          </a:p>
        </p:txBody>
      </p:sp>
    </p:spTree>
    <p:extLst>
      <p:ext uri="{BB962C8B-B14F-4D97-AF65-F5344CB8AC3E}">
        <p14:creationId xmlns:p14="http://schemas.microsoft.com/office/powerpoint/2010/main" val="23955928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Child support can be a mixed blessing – safety must be considered throughout the entire process.  There maybe a safety protections available but an advocates and/or attorney might need to be consulted.</a:t>
            </a:r>
          </a:p>
        </p:txBody>
      </p:sp>
      <p:sp>
        <p:nvSpPr>
          <p:cNvPr id="4" name="Slide Number Placeholder 3"/>
          <p:cNvSpPr>
            <a:spLocks noGrp="1"/>
          </p:cNvSpPr>
          <p:nvPr>
            <p:ph type="sldNum" sz="quarter" idx="5"/>
          </p:nvPr>
        </p:nvSpPr>
        <p:spPr/>
        <p:txBody>
          <a:bodyPr/>
          <a:lstStyle/>
          <a:p>
            <a:fld id="{3FB3D614-FB7A-874E-A10B-4DAE835795E0}" type="slidenum">
              <a:rPr lang="en-US" smtClean="0"/>
              <a:t>21</a:t>
            </a:fld>
            <a:endParaRPr lang="en-US" dirty="0"/>
          </a:p>
        </p:txBody>
      </p:sp>
    </p:spTree>
    <p:extLst>
      <p:ext uri="{BB962C8B-B14F-4D97-AF65-F5344CB8AC3E}">
        <p14:creationId xmlns:p14="http://schemas.microsoft.com/office/powerpoint/2010/main" val="29104669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FB3D614-FB7A-874E-A10B-4DAE835795E0}" type="slidenum">
              <a:rPr lang="en-US" smtClean="0"/>
              <a:t>22</a:t>
            </a:fld>
            <a:endParaRPr lang="en-US" dirty="0"/>
          </a:p>
        </p:txBody>
      </p:sp>
    </p:spTree>
    <p:extLst>
      <p:ext uri="{BB962C8B-B14F-4D97-AF65-F5344CB8AC3E}">
        <p14:creationId xmlns:p14="http://schemas.microsoft.com/office/powerpoint/2010/main" val="414561374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FB3D614-FB7A-874E-A10B-4DAE835795E0}" type="slidenum">
              <a:rPr lang="en-US" smtClean="0"/>
              <a:t>23</a:t>
            </a:fld>
            <a:endParaRPr lang="en-US" dirty="0"/>
          </a:p>
        </p:txBody>
      </p:sp>
    </p:spTree>
    <p:extLst>
      <p:ext uri="{BB962C8B-B14F-4D97-AF65-F5344CB8AC3E}">
        <p14:creationId xmlns:p14="http://schemas.microsoft.com/office/powerpoint/2010/main" val="28179528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Most survivors are given negative</a:t>
            </a:r>
            <a:r>
              <a:rPr lang="en-US" baseline="0" dirty="0"/>
              <a:t> messages about their skills and ability around money and finances; such as, ‘you’re too stupid to handle money’ or ‘you’re why we’re always broke’.  </a:t>
            </a:r>
          </a:p>
          <a:p>
            <a:endParaRPr lang="en-US" baseline="0" dirty="0"/>
          </a:p>
          <a:p>
            <a:r>
              <a:rPr lang="en-US" baseline="0" dirty="0"/>
              <a:t>To advocates: it’s important to take the time to unpack these messages and triggers slowly.  Ask, ‘how do those message still impact you today?’.</a:t>
            </a:r>
            <a:endParaRPr lang="en-US" dirty="0"/>
          </a:p>
          <a:p>
            <a:endParaRPr lang="en-US" dirty="0"/>
          </a:p>
          <a:p>
            <a:r>
              <a:rPr lang="en-US" dirty="0"/>
              <a:t>If</a:t>
            </a:r>
            <a:r>
              <a:rPr lang="en-US" baseline="0" dirty="0"/>
              <a:t> presenting to advocates or community members, this is an opportunity to remind participants that survivors get the same mixed messages that we all got (i.e. save for a rainy day or you can’t take it with you) on top of the often negative messages from abusive partners.</a:t>
            </a:r>
          </a:p>
          <a:p>
            <a:endParaRPr lang="en-US" baseline="0" dirty="0"/>
          </a:p>
          <a:p>
            <a:r>
              <a:rPr lang="en-US" baseline="0" dirty="0"/>
              <a:t>Talking about money is complex; and we’re all managing messages handed down to us… some positive, many are not.</a:t>
            </a:r>
            <a:endParaRPr lang="en-US" dirty="0"/>
          </a:p>
        </p:txBody>
      </p:sp>
      <p:sp>
        <p:nvSpPr>
          <p:cNvPr id="4" name="Slide Number Placeholder 3"/>
          <p:cNvSpPr>
            <a:spLocks noGrp="1"/>
          </p:cNvSpPr>
          <p:nvPr>
            <p:ph type="sldNum" sz="quarter" idx="5"/>
          </p:nvPr>
        </p:nvSpPr>
        <p:spPr/>
        <p:txBody>
          <a:bodyPr/>
          <a:lstStyle/>
          <a:p>
            <a:fld id="{3FB3D614-FB7A-874E-A10B-4DAE835795E0}" type="slidenum">
              <a:rPr lang="en-US" smtClean="0"/>
              <a:t>4</a:t>
            </a:fld>
            <a:endParaRPr lang="en-US" dirty="0"/>
          </a:p>
        </p:txBody>
      </p:sp>
    </p:spTree>
    <p:extLst>
      <p:ext uri="{BB962C8B-B14F-4D97-AF65-F5344CB8AC3E}">
        <p14:creationId xmlns:p14="http://schemas.microsoft.com/office/powerpoint/2010/main" val="62166786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FB3D614-FB7A-874E-A10B-4DAE835795E0}" type="slidenum">
              <a:rPr lang="en-US" smtClean="0"/>
              <a:t>25</a:t>
            </a:fld>
            <a:endParaRPr lang="en-US" dirty="0"/>
          </a:p>
        </p:txBody>
      </p:sp>
    </p:spTree>
    <p:extLst>
      <p:ext uri="{BB962C8B-B14F-4D97-AF65-F5344CB8AC3E}">
        <p14:creationId xmlns:p14="http://schemas.microsoft.com/office/powerpoint/2010/main" val="326075300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FB3D614-FB7A-874E-A10B-4DAE835795E0}" type="slidenum">
              <a:rPr lang="en-US" smtClean="0"/>
              <a:t>26</a:t>
            </a:fld>
            <a:endParaRPr lang="en-US" dirty="0"/>
          </a:p>
        </p:txBody>
      </p:sp>
    </p:spTree>
    <p:extLst>
      <p:ext uri="{BB962C8B-B14F-4D97-AF65-F5344CB8AC3E}">
        <p14:creationId xmlns:p14="http://schemas.microsoft.com/office/powerpoint/2010/main" val="298197833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FB3D614-FB7A-874E-A10B-4DAE835795E0}" type="slidenum">
              <a:rPr lang="en-US" smtClean="0"/>
              <a:t>27</a:t>
            </a:fld>
            <a:endParaRPr lang="en-US" dirty="0"/>
          </a:p>
        </p:txBody>
      </p:sp>
    </p:spTree>
    <p:extLst>
      <p:ext uri="{BB962C8B-B14F-4D97-AF65-F5344CB8AC3E}">
        <p14:creationId xmlns:p14="http://schemas.microsoft.com/office/powerpoint/2010/main" val="409903770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FB3D614-FB7A-874E-A10B-4DAE835795E0}" type="slidenum">
              <a:rPr lang="en-US" smtClean="0"/>
              <a:t>28</a:t>
            </a:fld>
            <a:endParaRPr lang="en-US" dirty="0"/>
          </a:p>
        </p:txBody>
      </p:sp>
    </p:spTree>
    <p:extLst>
      <p:ext uri="{BB962C8B-B14F-4D97-AF65-F5344CB8AC3E}">
        <p14:creationId xmlns:p14="http://schemas.microsoft.com/office/powerpoint/2010/main" val="202084995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FB3D614-FB7A-874E-A10B-4DAE835795E0}" type="slidenum">
              <a:rPr lang="en-US" smtClean="0"/>
              <a:t>29</a:t>
            </a:fld>
            <a:endParaRPr lang="en-US" dirty="0"/>
          </a:p>
        </p:txBody>
      </p:sp>
    </p:spTree>
    <p:extLst>
      <p:ext uri="{BB962C8B-B14F-4D97-AF65-F5344CB8AC3E}">
        <p14:creationId xmlns:p14="http://schemas.microsoft.com/office/powerpoint/2010/main" val="25818425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Like all domestic violence, it’s important to contextualize behaviors.  For example, a couple may agree that one partner gets an ‘allowance’ because they have a history of over-spending.  The critical element is that they mutually agree on the method of money management and no one is scared or in fear.</a:t>
            </a:r>
            <a:endParaRPr lang="en-US" dirty="0"/>
          </a:p>
          <a:p>
            <a:endParaRPr lang="en-US" dirty="0"/>
          </a:p>
        </p:txBody>
      </p:sp>
      <p:sp>
        <p:nvSpPr>
          <p:cNvPr id="4" name="Slide Number Placeholder 3"/>
          <p:cNvSpPr>
            <a:spLocks noGrp="1"/>
          </p:cNvSpPr>
          <p:nvPr>
            <p:ph type="sldNum" sz="quarter" idx="5"/>
          </p:nvPr>
        </p:nvSpPr>
        <p:spPr/>
        <p:txBody>
          <a:bodyPr/>
          <a:lstStyle/>
          <a:p>
            <a:fld id="{3FB3D614-FB7A-874E-A10B-4DAE835795E0}" type="slidenum">
              <a:rPr lang="en-US" smtClean="0"/>
              <a:t>5</a:t>
            </a:fld>
            <a:endParaRPr lang="en-US" dirty="0"/>
          </a:p>
        </p:txBody>
      </p:sp>
    </p:spTree>
    <p:extLst>
      <p:ext uri="{BB962C8B-B14F-4D97-AF65-F5344CB8AC3E}">
        <p14:creationId xmlns:p14="http://schemas.microsoft.com/office/powerpoint/2010/main" val="30934217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FB3D614-FB7A-874E-A10B-4DAE835795E0}" type="slidenum">
              <a:rPr lang="en-US" smtClean="0"/>
              <a:t>6</a:t>
            </a:fld>
            <a:endParaRPr lang="en-US" dirty="0"/>
          </a:p>
        </p:txBody>
      </p:sp>
    </p:spTree>
    <p:extLst>
      <p:ext uri="{BB962C8B-B14F-4D97-AF65-F5344CB8AC3E}">
        <p14:creationId xmlns:p14="http://schemas.microsoft.com/office/powerpoint/2010/main" val="27285433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Many of these tactics</a:t>
            </a:r>
            <a:r>
              <a:rPr lang="en-US" baseline="0" dirty="0"/>
              <a:t> are not illegal or are very difficult to prove.</a:t>
            </a:r>
            <a:endParaRPr lang="en-US" dirty="0"/>
          </a:p>
        </p:txBody>
      </p:sp>
      <p:sp>
        <p:nvSpPr>
          <p:cNvPr id="4" name="Slide Number Placeholder 3"/>
          <p:cNvSpPr>
            <a:spLocks noGrp="1"/>
          </p:cNvSpPr>
          <p:nvPr>
            <p:ph type="sldNum" sz="quarter" idx="5"/>
          </p:nvPr>
        </p:nvSpPr>
        <p:spPr/>
        <p:txBody>
          <a:bodyPr/>
          <a:lstStyle/>
          <a:p>
            <a:fld id="{3FB3D614-FB7A-874E-A10B-4DAE835795E0}" type="slidenum">
              <a:rPr lang="en-US" smtClean="0"/>
              <a:t>7</a:t>
            </a:fld>
            <a:endParaRPr lang="en-US" dirty="0"/>
          </a:p>
        </p:txBody>
      </p:sp>
    </p:spTree>
    <p:extLst>
      <p:ext uri="{BB962C8B-B14F-4D97-AF65-F5344CB8AC3E}">
        <p14:creationId xmlns:p14="http://schemas.microsoft.com/office/powerpoint/2010/main" val="15056594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lvl="1" indent="0" algn="l" defTabSz="914400" rtl="0" eaLnBrk="1" fontAlgn="auto" latinLnBrk="0" hangingPunct="1">
              <a:lnSpc>
                <a:spcPct val="100000"/>
              </a:lnSpc>
              <a:spcBef>
                <a:spcPts val="0"/>
              </a:spcBef>
              <a:spcAft>
                <a:spcPts val="0"/>
              </a:spcAft>
              <a:buClrTx/>
              <a:buSzTx/>
              <a:buFontTx/>
              <a:buNone/>
              <a:tabLst/>
              <a:defRPr/>
            </a:pPr>
            <a:r>
              <a:rPr lang="en-US" dirty="0"/>
              <a:t>It’s important to note, that not all survivors will leave their partner.  Regardless of leaving, staying or returning, steps can still be taken to increase survivor’s financial control and independence.  As with any step of independence, it’s important to explore safety planning if these steps are discovered by their partner.</a:t>
            </a:r>
          </a:p>
          <a:p>
            <a:endParaRPr lang="en-US" dirty="0"/>
          </a:p>
        </p:txBody>
      </p:sp>
      <p:sp>
        <p:nvSpPr>
          <p:cNvPr id="4" name="Slide Number Placeholder 3"/>
          <p:cNvSpPr>
            <a:spLocks noGrp="1"/>
          </p:cNvSpPr>
          <p:nvPr>
            <p:ph type="sldNum" sz="quarter" idx="5"/>
          </p:nvPr>
        </p:nvSpPr>
        <p:spPr/>
        <p:txBody>
          <a:bodyPr/>
          <a:lstStyle/>
          <a:p>
            <a:fld id="{3FB3D614-FB7A-874E-A10B-4DAE835795E0}" type="slidenum">
              <a:rPr lang="en-US" smtClean="0"/>
              <a:t>9</a:t>
            </a:fld>
            <a:endParaRPr lang="en-US" dirty="0"/>
          </a:p>
        </p:txBody>
      </p:sp>
    </p:spTree>
    <p:extLst>
      <p:ext uri="{BB962C8B-B14F-4D97-AF65-F5344CB8AC3E}">
        <p14:creationId xmlns:p14="http://schemas.microsoft.com/office/powerpoint/2010/main" val="23422327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Every state allows for financial relief within a protection order but it’s not uncommon for practice to not follow policy.  However, it is allowable under the law, so encourage survivors to request what they need to keep themselves and their children safe.</a:t>
            </a:r>
          </a:p>
        </p:txBody>
      </p:sp>
      <p:sp>
        <p:nvSpPr>
          <p:cNvPr id="4" name="Slide Number Placeholder 3"/>
          <p:cNvSpPr>
            <a:spLocks noGrp="1"/>
          </p:cNvSpPr>
          <p:nvPr>
            <p:ph type="sldNum" sz="quarter" idx="5"/>
          </p:nvPr>
        </p:nvSpPr>
        <p:spPr/>
        <p:txBody>
          <a:bodyPr/>
          <a:lstStyle/>
          <a:p>
            <a:fld id="{3FB3D614-FB7A-874E-A10B-4DAE835795E0}" type="slidenum">
              <a:rPr lang="en-US" smtClean="0"/>
              <a:t>10</a:t>
            </a:fld>
            <a:endParaRPr lang="en-US" dirty="0"/>
          </a:p>
        </p:txBody>
      </p:sp>
    </p:spTree>
    <p:extLst>
      <p:ext uri="{BB962C8B-B14F-4D97-AF65-F5344CB8AC3E}">
        <p14:creationId xmlns:p14="http://schemas.microsoft.com/office/powerpoint/2010/main" val="13284202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Orders of Protection have different names, could appear as:</a:t>
            </a:r>
          </a:p>
          <a:p>
            <a:r>
              <a:rPr lang="en-US" dirty="0"/>
              <a:t>Protective Order – P.O.</a:t>
            </a:r>
          </a:p>
          <a:p>
            <a:r>
              <a:rPr lang="en-US" dirty="0"/>
              <a:t>Restraining Order – R.O.</a:t>
            </a:r>
          </a:p>
          <a:p>
            <a:r>
              <a:rPr lang="en-US" dirty="0"/>
              <a:t>Protection From Abuse order  - P.F.A.</a:t>
            </a:r>
          </a:p>
          <a:p>
            <a:endParaRPr lang="en-US" dirty="0"/>
          </a:p>
        </p:txBody>
      </p:sp>
      <p:sp>
        <p:nvSpPr>
          <p:cNvPr id="4" name="Slide Number Placeholder 3"/>
          <p:cNvSpPr>
            <a:spLocks noGrp="1"/>
          </p:cNvSpPr>
          <p:nvPr>
            <p:ph type="sldNum" sz="quarter" idx="5"/>
          </p:nvPr>
        </p:nvSpPr>
        <p:spPr/>
        <p:txBody>
          <a:bodyPr/>
          <a:lstStyle/>
          <a:p>
            <a:fld id="{3FB3D614-FB7A-874E-A10B-4DAE835795E0}" type="slidenum">
              <a:rPr lang="en-US" smtClean="0"/>
              <a:t>11</a:t>
            </a:fld>
            <a:endParaRPr lang="en-US" dirty="0"/>
          </a:p>
        </p:txBody>
      </p:sp>
    </p:spTree>
    <p:extLst>
      <p:ext uri="{BB962C8B-B14F-4D97-AF65-F5344CB8AC3E}">
        <p14:creationId xmlns:p14="http://schemas.microsoft.com/office/powerpoint/2010/main" val="40672967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FB3D614-FB7A-874E-A10B-4DAE835795E0}" type="slidenum">
              <a:rPr lang="en-US" smtClean="0"/>
              <a:t>12</a:t>
            </a:fld>
            <a:endParaRPr lang="en-US" dirty="0"/>
          </a:p>
        </p:txBody>
      </p:sp>
    </p:spTree>
    <p:extLst>
      <p:ext uri="{BB962C8B-B14F-4D97-AF65-F5344CB8AC3E}">
        <p14:creationId xmlns:p14="http://schemas.microsoft.com/office/powerpoint/2010/main" val="423198035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jpe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2.jpe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2.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F4281-BBB8-8246-AA2F-B8EEAC68496E}"/>
              </a:ext>
            </a:extLst>
          </p:cNvPr>
          <p:cNvSpPr>
            <a:spLocks noGrp="1"/>
          </p:cNvSpPr>
          <p:nvPr>
            <p:ph type="ctrTitle"/>
          </p:nvPr>
        </p:nvSpPr>
        <p:spPr>
          <a:xfrm>
            <a:off x="1524000" y="1122363"/>
            <a:ext cx="9144000" cy="2387600"/>
          </a:xfrm>
        </p:spPr>
        <p:txBody>
          <a:bodyPr anchor="b"/>
          <a:lstStyle>
            <a:lvl1pPr algn="ctr">
              <a:defRPr sz="6000">
                <a:solidFill>
                  <a:srgbClr val="0033A0"/>
                </a:solidFill>
              </a:defRPr>
            </a:lvl1pPr>
          </a:lstStyle>
          <a:p>
            <a:r>
              <a:rPr lang="en-US" dirty="0"/>
              <a:t>Click to edit Master title style</a:t>
            </a:r>
          </a:p>
        </p:txBody>
      </p:sp>
      <p:sp>
        <p:nvSpPr>
          <p:cNvPr id="3" name="Subtitle 2">
            <a:extLst>
              <a:ext uri="{FF2B5EF4-FFF2-40B4-BE49-F238E27FC236}">
                <a16:creationId xmlns:a16="http://schemas.microsoft.com/office/drawing/2014/main" id="{7A82A2B8-E689-5744-A199-62C8B0FBCB78}"/>
              </a:ext>
            </a:extLst>
          </p:cNvPr>
          <p:cNvSpPr>
            <a:spLocks noGrp="1"/>
          </p:cNvSpPr>
          <p:nvPr>
            <p:ph type="subTitle" idx="1"/>
          </p:nvPr>
        </p:nvSpPr>
        <p:spPr>
          <a:xfrm>
            <a:off x="1524000" y="3602038"/>
            <a:ext cx="9144000" cy="1655762"/>
          </a:xfrm>
        </p:spPr>
        <p:txBody>
          <a:bodyPr/>
          <a:lstStyle>
            <a:lvl1pPr marL="0" indent="0" algn="ctr">
              <a:buNone/>
              <a:defRPr sz="2400">
                <a:solidFill>
                  <a:srgbClr val="45BCE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8" name="Slide Number Placeholder 5">
            <a:extLst>
              <a:ext uri="{FF2B5EF4-FFF2-40B4-BE49-F238E27FC236}">
                <a16:creationId xmlns:a16="http://schemas.microsoft.com/office/drawing/2014/main" id="{566B6354-FF80-2049-A561-DBD9D62D4919}"/>
              </a:ext>
            </a:extLst>
          </p:cNvPr>
          <p:cNvSpPr>
            <a:spLocks noGrp="1"/>
          </p:cNvSpPr>
          <p:nvPr>
            <p:ph type="sldNum" sz="quarter" idx="4"/>
          </p:nvPr>
        </p:nvSpPr>
        <p:spPr>
          <a:xfrm>
            <a:off x="11353800" y="6356350"/>
            <a:ext cx="46706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5FA5A1-AEEC-774B-8615-1EFD0D7DC9BB}" type="slidenum">
              <a:rPr lang="en-US" smtClean="0"/>
              <a:t>‹#›</a:t>
            </a:fld>
            <a:endParaRPr lang="en-US" dirty="0"/>
          </a:p>
        </p:txBody>
      </p:sp>
      <p:grpSp>
        <p:nvGrpSpPr>
          <p:cNvPr id="5" name="Group 4">
            <a:extLst>
              <a:ext uri="{FF2B5EF4-FFF2-40B4-BE49-F238E27FC236}">
                <a16:creationId xmlns:a16="http://schemas.microsoft.com/office/drawing/2014/main" id="{0A7F4B0E-CCB8-CC4A-B9AA-95B00B39F81C}"/>
              </a:ext>
            </a:extLst>
          </p:cNvPr>
          <p:cNvGrpSpPr/>
          <p:nvPr userDrawn="1"/>
        </p:nvGrpSpPr>
        <p:grpSpPr>
          <a:xfrm>
            <a:off x="3222872" y="5946727"/>
            <a:ext cx="5775064" cy="818344"/>
            <a:chOff x="3008556" y="5946727"/>
            <a:chExt cx="5775064" cy="818344"/>
          </a:xfrm>
        </p:grpSpPr>
        <p:pic>
          <p:nvPicPr>
            <p:cNvPr id="6" name="Picture 5">
              <a:extLst>
                <a:ext uri="{FF2B5EF4-FFF2-40B4-BE49-F238E27FC236}">
                  <a16:creationId xmlns:a16="http://schemas.microsoft.com/office/drawing/2014/main" id="{D13FE270-EE6F-474D-BB64-F2A67D0D5601}"/>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3008556" y="6041653"/>
              <a:ext cx="2155115" cy="693428"/>
            </a:xfrm>
            <a:prstGeom prst="rect">
              <a:avLst/>
            </a:prstGeom>
          </p:spPr>
        </p:pic>
        <p:pic>
          <p:nvPicPr>
            <p:cNvPr id="7" name="Picture 6">
              <a:extLst>
                <a:ext uri="{FF2B5EF4-FFF2-40B4-BE49-F238E27FC236}">
                  <a16:creationId xmlns:a16="http://schemas.microsoft.com/office/drawing/2014/main" id="{38287FE0-EBE3-F140-AD14-96C30442FA1C}"/>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7028331" y="5946727"/>
              <a:ext cx="1755289" cy="818344"/>
            </a:xfrm>
            <a:prstGeom prst="rect">
              <a:avLst/>
            </a:prstGeom>
          </p:spPr>
        </p:pic>
      </p:grpSp>
    </p:spTree>
    <p:extLst>
      <p:ext uri="{BB962C8B-B14F-4D97-AF65-F5344CB8AC3E}">
        <p14:creationId xmlns:p14="http://schemas.microsoft.com/office/powerpoint/2010/main" val="1639327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1_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908E7F-3D81-1142-9124-BB0CCC16B00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E722AAC-DA17-1540-98CA-7F95BD166EBC}"/>
              </a:ext>
            </a:extLst>
          </p:cNvPr>
          <p:cNvSpPr>
            <a:spLocks noGrp="1"/>
          </p:cNvSpPr>
          <p:nvPr>
            <p:ph type="pic" idx="1"/>
          </p:nvPr>
        </p:nvSpPr>
        <p:spPr>
          <a:xfrm>
            <a:off x="5183188" y="457200"/>
            <a:ext cx="6172200" cy="519056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8DB065EE-1409-564E-A97A-738390569102}"/>
              </a:ext>
            </a:extLst>
          </p:cNvPr>
          <p:cNvSpPr>
            <a:spLocks noGrp="1"/>
          </p:cNvSpPr>
          <p:nvPr>
            <p:ph type="body" sz="half" idx="2"/>
          </p:nvPr>
        </p:nvSpPr>
        <p:spPr>
          <a:xfrm>
            <a:off x="839788" y="2194559"/>
            <a:ext cx="3932237" cy="345320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7" name="Slide Number Placeholder 6">
            <a:extLst>
              <a:ext uri="{FF2B5EF4-FFF2-40B4-BE49-F238E27FC236}">
                <a16:creationId xmlns:a16="http://schemas.microsoft.com/office/drawing/2014/main" id="{C0A1E897-BCDD-444D-B02A-4879854061D2}"/>
              </a:ext>
            </a:extLst>
          </p:cNvPr>
          <p:cNvSpPr>
            <a:spLocks noGrp="1"/>
          </p:cNvSpPr>
          <p:nvPr>
            <p:ph type="sldNum" sz="quarter" idx="12"/>
          </p:nvPr>
        </p:nvSpPr>
        <p:spPr/>
        <p:txBody>
          <a:bodyPr/>
          <a:lstStyle/>
          <a:p>
            <a:fld id="{235FA5A1-AEEC-774B-8615-1EFD0D7DC9BB}" type="slidenum">
              <a:rPr lang="en-US" smtClean="0"/>
              <a:t>‹#›</a:t>
            </a:fld>
            <a:endParaRPr lang="en-US" dirty="0"/>
          </a:p>
        </p:txBody>
      </p:sp>
    </p:spTree>
    <p:extLst>
      <p:ext uri="{BB962C8B-B14F-4D97-AF65-F5344CB8AC3E}">
        <p14:creationId xmlns:p14="http://schemas.microsoft.com/office/powerpoint/2010/main" val="2304341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D1532-6E3F-CC42-80DC-8985F566017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F19A08E-DF98-F145-89A7-225203C27166}"/>
              </a:ext>
            </a:extLst>
          </p:cNvPr>
          <p:cNvSpPr>
            <a:spLocks noGrp="1"/>
          </p:cNvSpPr>
          <p:nvPr>
            <p:ph sz="half" idx="1"/>
          </p:nvPr>
        </p:nvSpPr>
        <p:spPr>
          <a:xfrm>
            <a:off x="838200" y="1825625"/>
            <a:ext cx="5181600" cy="38113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992447B-E4CD-9C4A-AC05-6FACAC26731E}"/>
              </a:ext>
            </a:extLst>
          </p:cNvPr>
          <p:cNvSpPr>
            <a:spLocks noGrp="1"/>
          </p:cNvSpPr>
          <p:nvPr>
            <p:ph sz="half" idx="2"/>
          </p:nvPr>
        </p:nvSpPr>
        <p:spPr>
          <a:xfrm>
            <a:off x="6172200" y="1825625"/>
            <a:ext cx="5181600" cy="38113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DE7744A3-442C-3445-924C-FD18D288249F}"/>
              </a:ext>
            </a:extLst>
          </p:cNvPr>
          <p:cNvSpPr>
            <a:spLocks noGrp="1"/>
          </p:cNvSpPr>
          <p:nvPr>
            <p:ph type="sldNum" sz="quarter" idx="12"/>
          </p:nvPr>
        </p:nvSpPr>
        <p:spPr/>
        <p:txBody>
          <a:bodyPr/>
          <a:lstStyle/>
          <a:p>
            <a:fld id="{235FA5A1-AEEC-774B-8615-1EFD0D7DC9BB}" type="slidenum">
              <a:rPr lang="en-US" smtClean="0"/>
              <a:t>‹#›</a:t>
            </a:fld>
            <a:endParaRPr lang="en-US" dirty="0"/>
          </a:p>
        </p:txBody>
      </p:sp>
    </p:spTree>
    <p:extLst>
      <p:ext uri="{BB962C8B-B14F-4D97-AF65-F5344CB8AC3E}">
        <p14:creationId xmlns:p14="http://schemas.microsoft.com/office/powerpoint/2010/main" val="12313227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1184CF-0665-D242-B01D-8AFF40E3695F}"/>
              </a:ext>
            </a:extLst>
          </p:cNvPr>
          <p:cNvSpPr>
            <a:spLocks noGrp="1"/>
          </p:cNvSpPr>
          <p:nvPr>
            <p:ph type="title"/>
          </p:nvPr>
        </p:nvSpPr>
        <p:spPr/>
        <p:txBody>
          <a:bodyPr/>
          <a:lstStyle/>
          <a:p>
            <a:r>
              <a:rPr lang="en-US"/>
              <a:t>Click to edit Master title style</a:t>
            </a:r>
          </a:p>
        </p:txBody>
      </p:sp>
      <p:sp>
        <p:nvSpPr>
          <p:cNvPr id="5" name="Slide Number Placeholder 4">
            <a:extLst>
              <a:ext uri="{FF2B5EF4-FFF2-40B4-BE49-F238E27FC236}">
                <a16:creationId xmlns:a16="http://schemas.microsoft.com/office/drawing/2014/main" id="{3136D266-1401-9E45-8116-6FE60361C11B}"/>
              </a:ext>
            </a:extLst>
          </p:cNvPr>
          <p:cNvSpPr>
            <a:spLocks noGrp="1"/>
          </p:cNvSpPr>
          <p:nvPr>
            <p:ph type="sldNum" sz="quarter" idx="12"/>
          </p:nvPr>
        </p:nvSpPr>
        <p:spPr/>
        <p:txBody>
          <a:bodyPr/>
          <a:lstStyle/>
          <a:p>
            <a:fld id="{235FA5A1-AEEC-774B-8615-1EFD0D7DC9BB}" type="slidenum">
              <a:rPr lang="en-US" smtClean="0"/>
              <a:t>‹#›</a:t>
            </a:fld>
            <a:endParaRPr lang="en-US" dirty="0"/>
          </a:p>
        </p:txBody>
      </p:sp>
    </p:spTree>
    <p:extLst>
      <p:ext uri="{BB962C8B-B14F-4D97-AF65-F5344CB8AC3E}">
        <p14:creationId xmlns:p14="http://schemas.microsoft.com/office/powerpoint/2010/main" val="28234365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0CF5D6-8732-6047-BD6B-499ECB653EE6}"/>
              </a:ext>
            </a:extLst>
          </p:cNvPr>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CB0DE96A-B284-4942-AB28-A419D0FBCFB7}"/>
              </a:ext>
            </a:extLst>
          </p:cNvPr>
          <p:cNvSpPr>
            <a:spLocks noGrp="1"/>
          </p:cNvSpPr>
          <p:nvPr>
            <p:ph idx="1"/>
          </p:nvPr>
        </p:nvSpPr>
        <p:spPr>
          <a:xfrm>
            <a:off x="5183188" y="2194559"/>
            <a:ext cx="6172200" cy="341113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4AECBCEC-CCE3-8A41-A581-86C477E2249A}"/>
              </a:ext>
            </a:extLst>
          </p:cNvPr>
          <p:cNvSpPr>
            <a:spLocks noGrp="1"/>
          </p:cNvSpPr>
          <p:nvPr>
            <p:ph type="body" sz="half" idx="2"/>
          </p:nvPr>
        </p:nvSpPr>
        <p:spPr>
          <a:xfrm>
            <a:off x="839788" y="2194560"/>
            <a:ext cx="3932237" cy="341113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7" name="Slide Number Placeholder 6">
            <a:extLst>
              <a:ext uri="{FF2B5EF4-FFF2-40B4-BE49-F238E27FC236}">
                <a16:creationId xmlns:a16="http://schemas.microsoft.com/office/drawing/2014/main" id="{A5D15D6D-15B4-7743-A7F8-594ADA3C5AFC}"/>
              </a:ext>
            </a:extLst>
          </p:cNvPr>
          <p:cNvSpPr>
            <a:spLocks noGrp="1"/>
          </p:cNvSpPr>
          <p:nvPr>
            <p:ph type="sldNum" sz="quarter" idx="12"/>
          </p:nvPr>
        </p:nvSpPr>
        <p:spPr/>
        <p:txBody>
          <a:bodyPr/>
          <a:lstStyle/>
          <a:p>
            <a:fld id="{235FA5A1-AEEC-774B-8615-1EFD0D7DC9BB}" type="slidenum">
              <a:rPr lang="en-US" smtClean="0"/>
              <a:t>‹#›</a:t>
            </a:fld>
            <a:endParaRPr lang="en-US" dirty="0"/>
          </a:p>
        </p:txBody>
      </p:sp>
    </p:spTree>
    <p:extLst>
      <p:ext uri="{BB962C8B-B14F-4D97-AF65-F5344CB8AC3E}">
        <p14:creationId xmlns:p14="http://schemas.microsoft.com/office/powerpoint/2010/main" val="4270631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55101E7-4F39-8F4C-8EE8-B9EE90A96580}"/>
              </a:ext>
            </a:extLst>
          </p:cNvPr>
          <p:cNvSpPr>
            <a:spLocks noGrp="1"/>
          </p:cNvSpPr>
          <p:nvPr>
            <p:ph type="sldNum" sz="quarter" idx="12"/>
          </p:nvPr>
        </p:nvSpPr>
        <p:spPr/>
        <p:txBody>
          <a:bodyPr/>
          <a:lstStyle/>
          <a:p>
            <a:fld id="{235FA5A1-AEEC-774B-8615-1EFD0D7DC9BB}" type="slidenum">
              <a:rPr lang="en-US" smtClean="0"/>
              <a:t>‹#›</a:t>
            </a:fld>
            <a:endParaRPr lang="en-US" dirty="0"/>
          </a:p>
        </p:txBody>
      </p:sp>
    </p:spTree>
    <p:extLst>
      <p:ext uri="{BB962C8B-B14F-4D97-AF65-F5344CB8AC3E}">
        <p14:creationId xmlns:p14="http://schemas.microsoft.com/office/powerpoint/2010/main" val="29456908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A4A7B9-F9F1-4246-84EC-42B0002DEC9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48C612C-F700-C246-955A-9CACD774591E}"/>
              </a:ext>
            </a:extLst>
          </p:cNvPr>
          <p:cNvSpPr>
            <a:spLocks noGrp="1"/>
          </p:cNvSpPr>
          <p:nvPr>
            <p:ph idx="1"/>
          </p:nvPr>
        </p:nvSpPr>
        <p:spPr/>
        <p:txBody>
          <a:bodyPr/>
          <a:lstStyle>
            <a:lvl2pPr marL="685800" indent="-228600">
              <a:buFont typeface="System Font Regular"/>
              <a:buChar char="–"/>
              <a:defRPr/>
            </a:lvl2pPr>
            <a:lvl3pPr marL="1143000" indent="-228600">
              <a:buFont typeface="Wingdings" pitchFamily="2" charset="2"/>
              <a:buChar char="§"/>
              <a:defRPr/>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FC466A96-6A1F-DF42-881F-AF25B2A6A64B}"/>
              </a:ext>
            </a:extLst>
          </p:cNvPr>
          <p:cNvSpPr>
            <a:spLocks noGrp="1"/>
          </p:cNvSpPr>
          <p:nvPr>
            <p:ph type="sldNum" sz="quarter" idx="12"/>
          </p:nvPr>
        </p:nvSpPr>
        <p:spPr/>
        <p:txBody>
          <a:bodyPr/>
          <a:lstStyle/>
          <a:p>
            <a:fld id="{235FA5A1-AEEC-774B-8615-1EFD0D7DC9BB}" type="slidenum">
              <a:rPr lang="en-US" smtClean="0"/>
              <a:t>‹#›</a:t>
            </a:fld>
            <a:endParaRPr lang="en-US" dirty="0"/>
          </a:p>
        </p:txBody>
      </p:sp>
      <p:sp>
        <p:nvSpPr>
          <p:cNvPr id="5" name="Rectangle 4">
            <a:extLst>
              <a:ext uri="{FF2B5EF4-FFF2-40B4-BE49-F238E27FC236}">
                <a16:creationId xmlns:a16="http://schemas.microsoft.com/office/drawing/2014/main" id="{F92741D8-C834-6246-A1CF-9CC5F82635B0}"/>
              </a:ext>
            </a:extLst>
          </p:cNvPr>
          <p:cNvSpPr/>
          <p:nvPr userDrawn="1"/>
        </p:nvSpPr>
        <p:spPr>
          <a:xfrm>
            <a:off x="0" y="-17929"/>
            <a:ext cx="12192000" cy="287802"/>
          </a:xfrm>
          <a:prstGeom prst="rect">
            <a:avLst/>
          </a:prstGeom>
          <a:solidFill>
            <a:srgbClr val="213F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8457728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92741D8-C834-6246-A1CF-9CC5F82635B0}"/>
              </a:ext>
            </a:extLst>
          </p:cNvPr>
          <p:cNvSpPr/>
          <p:nvPr userDrawn="1"/>
        </p:nvSpPr>
        <p:spPr>
          <a:xfrm>
            <a:off x="0" y="6577574"/>
            <a:ext cx="12192000" cy="287802"/>
          </a:xfrm>
          <a:prstGeom prst="rect">
            <a:avLst/>
          </a:prstGeom>
          <a:solidFill>
            <a:srgbClr val="213F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8A4A7B9-F9F1-4246-84EC-42B0002DEC9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48C612C-F700-C246-955A-9CACD774591E}"/>
              </a:ext>
            </a:extLst>
          </p:cNvPr>
          <p:cNvSpPr>
            <a:spLocks noGrp="1"/>
          </p:cNvSpPr>
          <p:nvPr>
            <p:ph idx="1"/>
          </p:nvPr>
        </p:nvSpPr>
        <p:spPr/>
        <p:txBody>
          <a:bodyPr/>
          <a:lstStyle>
            <a:lvl2pPr marL="685800" indent="-228600">
              <a:buFont typeface="System Font Regular"/>
              <a:buChar char="–"/>
              <a:defRPr/>
            </a:lvl2pPr>
            <a:lvl3pPr marL="1143000" indent="-228600">
              <a:buFont typeface="Wingdings" pitchFamily="2" charset="2"/>
              <a:buChar char="§"/>
              <a:defRPr/>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FC466A96-6A1F-DF42-881F-AF25B2A6A64B}"/>
              </a:ext>
            </a:extLst>
          </p:cNvPr>
          <p:cNvSpPr>
            <a:spLocks noGrp="1"/>
          </p:cNvSpPr>
          <p:nvPr>
            <p:ph type="sldNum" sz="quarter" idx="12"/>
          </p:nvPr>
        </p:nvSpPr>
        <p:spPr>
          <a:xfrm>
            <a:off x="11353800" y="6223002"/>
            <a:ext cx="467061" cy="365125"/>
          </a:xfrm>
        </p:spPr>
        <p:txBody>
          <a:bodyPr/>
          <a:lstStyle/>
          <a:p>
            <a:fld id="{235FA5A1-AEEC-774B-8615-1EFD0D7DC9BB}" type="slidenum">
              <a:rPr lang="en-US" smtClean="0"/>
              <a:t>‹#›</a:t>
            </a:fld>
            <a:endParaRPr lang="en-US" dirty="0"/>
          </a:p>
        </p:txBody>
      </p:sp>
    </p:spTree>
    <p:extLst>
      <p:ext uri="{BB962C8B-B14F-4D97-AF65-F5344CB8AC3E}">
        <p14:creationId xmlns:p14="http://schemas.microsoft.com/office/powerpoint/2010/main" val="1195771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A30A9F-5CEB-934C-BD87-09AE133A0A1C}"/>
              </a:ext>
            </a:extLst>
          </p:cNvPr>
          <p:cNvSpPr>
            <a:spLocks noGrp="1"/>
          </p:cNvSpPr>
          <p:nvPr>
            <p:ph type="title"/>
          </p:nvPr>
        </p:nvSpPr>
        <p:spPr>
          <a:xfrm>
            <a:off x="831850" y="1247159"/>
            <a:ext cx="10515600" cy="2852737"/>
          </a:xfrm>
        </p:spPr>
        <p:txBody>
          <a:bodyPr anchor="b"/>
          <a:lstStyle>
            <a:lvl1pPr>
              <a:defRPr sz="6000">
                <a:solidFill>
                  <a:srgbClr val="0033A0"/>
                </a:solidFill>
              </a:defRPr>
            </a:lvl1pPr>
          </a:lstStyle>
          <a:p>
            <a:r>
              <a:rPr lang="en-US"/>
              <a:t>Click to edit Master title style</a:t>
            </a:r>
          </a:p>
        </p:txBody>
      </p:sp>
      <p:sp>
        <p:nvSpPr>
          <p:cNvPr id="3" name="Text Placeholder 2">
            <a:extLst>
              <a:ext uri="{FF2B5EF4-FFF2-40B4-BE49-F238E27FC236}">
                <a16:creationId xmlns:a16="http://schemas.microsoft.com/office/drawing/2014/main" id="{8FDE1352-B541-7F43-A081-4196C51A39F1}"/>
              </a:ext>
            </a:extLst>
          </p:cNvPr>
          <p:cNvSpPr>
            <a:spLocks noGrp="1"/>
          </p:cNvSpPr>
          <p:nvPr>
            <p:ph type="body" idx="1"/>
          </p:nvPr>
        </p:nvSpPr>
        <p:spPr>
          <a:xfrm>
            <a:off x="831850" y="4126884"/>
            <a:ext cx="10515600" cy="1500187"/>
          </a:xfrm>
        </p:spPr>
        <p:txBody>
          <a:bodyPr/>
          <a:lstStyle>
            <a:lvl1pPr marL="0" indent="0">
              <a:buNone/>
              <a:defRPr sz="2400">
                <a:solidFill>
                  <a:srgbClr val="45BCE5"/>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6" name="Slide Number Placeholder 5">
            <a:extLst>
              <a:ext uri="{FF2B5EF4-FFF2-40B4-BE49-F238E27FC236}">
                <a16:creationId xmlns:a16="http://schemas.microsoft.com/office/drawing/2014/main" id="{A7CF7A3D-27C2-4E4C-B316-2D1A580E7CF7}"/>
              </a:ext>
            </a:extLst>
          </p:cNvPr>
          <p:cNvSpPr>
            <a:spLocks noGrp="1"/>
          </p:cNvSpPr>
          <p:nvPr>
            <p:ph type="sldNum" sz="quarter" idx="12"/>
          </p:nvPr>
        </p:nvSpPr>
        <p:spPr/>
        <p:txBody>
          <a:bodyPr/>
          <a:lstStyle/>
          <a:p>
            <a:fld id="{235FA5A1-AEEC-774B-8615-1EFD0D7DC9BB}" type="slidenum">
              <a:rPr lang="en-US" smtClean="0"/>
              <a:t>‹#›</a:t>
            </a:fld>
            <a:endParaRPr lang="en-US" dirty="0"/>
          </a:p>
        </p:txBody>
      </p:sp>
      <p:grpSp>
        <p:nvGrpSpPr>
          <p:cNvPr id="5" name="Group 4">
            <a:extLst>
              <a:ext uri="{FF2B5EF4-FFF2-40B4-BE49-F238E27FC236}">
                <a16:creationId xmlns:a16="http://schemas.microsoft.com/office/drawing/2014/main" id="{1D9A1C4E-9594-0A42-AD41-4CCE5B31BD05}"/>
              </a:ext>
            </a:extLst>
          </p:cNvPr>
          <p:cNvGrpSpPr/>
          <p:nvPr userDrawn="1"/>
        </p:nvGrpSpPr>
        <p:grpSpPr>
          <a:xfrm>
            <a:off x="3222872" y="5946727"/>
            <a:ext cx="5775064" cy="818344"/>
            <a:chOff x="3008556" y="5946727"/>
            <a:chExt cx="5775064" cy="818344"/>
          </a:xfrm>
        </p:grpSpPr>
        <p:pic>
          <p:nvPicPr>
            <p:cNvPr id="7" name="Picture 6">
              <a:extLst>
                <a:ext uri="{FF2B5EF4-FFF2-40B4-BE49-F238E27FC236}">
                  <a16:creationId xmlns:a16="http://schemas.microsoft.com/office/drawing/2014/main" id="{E11D5D25-1D2B-B244-A895-121AA803F823}"/>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3008556" y="6041653"/>
              <a:ext cx="2155115" cy="693428"/>
            </a:xfrm>
            <a:prstGeom prst="rect">
              <a:avLst/>
            </a:prstGeom>
          </p:spPr>
        </p:pic>
        <p:pic>
          <p:nvPicPr>
            <p:cNvPr id="8" name="Picture 7">
              <a:extLst>
                <a:ext uri="{FF2B5EF4-FFF2-40B4-BE49-F238E27FC236}">
                  <a16:creationId xmlns:a16="http://schemas.microsoft.com/office/drawing/2014/main" id="{01F57EE0-A9FF-0B4B-822F-B99BF3F3BDB9}"/>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7028331" y="5946727"/>
              <a:ext cx="1755289" cy="818344"/>
            </a:xfrm>
            <a:prstGeom prst="rect">
              <a:avLst/>
            </a:prstGeom>
          </p:spPr>
        </p:pic>
      </p:grpSp>
    </p:spTree>
    <p:extLst>
      <p:ext uri="{BB962C8B-B14F-4D97-AF65-F5344CB8AC3E}">
        <p14:creationId xmlns:p14="http://schemas.microsoft.com/office/powerpoint/2010/main" val="37066776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0" name="Picture Placeholder 9">
            <a:extLst>
              <a:ext uri="{FF2B5EF4-FFF2-40B4-BE49-F238E27FC236}">
                <a16:creationId xmlns:a16="http://schemas.microsoft.com/office/drawing/2014/main" id="{BCF9C6FD-EB9D-8448-AD4B-FDA645AA68AA}"/>
              </a:ext>
            </a:extLst>
          </p:cNvPr>
          <p:cNvSpPr>
            <a:spLocks noGrp="1"/>
          </p:cNvSpPr>
          <p:nvPr>
            <p:ph type="pic" sz="quarter" idx="13"/>
          </p:nvPr>
        </p:nvSpPr>
        <p:spPr>
          <a:xfrm>
            <a:off x="5725728" y="0"/>
            <a:ext cx="6466272" cy="6858000"/>
          </a:xfrm>
        </p:spPr>
        <p:txBody>
          <a:bodyPr/>
          <a:lstStyle/>
          <a:p>
            <a:endParaRPr lang="en-US" dirty="0"/>
          </a:p>
        </p:txBody>
      </p:sp>
      <p:pic>
        <p:nvPicPr>
          <p:cNvPr id="8" name="Picture 7">
            <a:extLst>
              <a:ext uri="{FF2B5EF4-FFF2-40B4-BE49-F238E27FC236}">
                <a16:creationId xmlns:a16="http://schemas.microsoft.com/office/drawing/2014/main" id="{5275E6FA-BA84-204C-9F56-2B980B0B4665}"/>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07353" y="523486"/>
            <a:ext cx="3520178" cy="1126466"/>
          </a:xfrm>
          <a:prstGeom prst="rect">
            <a:avLst/>
          </a:prstGeom>
        </p:spPr>
      </p:pic>
      <p:sp>
        <p:nvSpPr>
          <p:cNvPr id="3" name="Text Placeholder 2">
            <a:extLst>
              <a:ext uri="{FF2B5EF4-FFF2-40B4-BE49-F238E27FC236}">
                <a16:creationId xmlns:a16="http://schemas.microsoft.com/office/drawing/2014/main" id="{F4F2B740-97CA-924C-908B-8DBBEA1EC0EE}"/>
              </a:ext>
            </a:extLst>
          </p:cNvPr>
          <p:cNvSpPr>
            <a:spLocks noGrp="1"/>
          </p:cNvSpPr>
          <p:nvPr>
            <p:ph type="body" idx="1"/>
          </p:nvPr>
        </p:nvSpPr>
        <p:spPr>
          <a:xfrm>
            <a:off x="407353" y="1681163"/>
            <a:ext cx="5449750" cy="1126466"/>
          </a:xfrm>
        </p:spPr>
        <p:txBody>
          <a:bodyPr anchor="t">
            <a:normAutofit/>
          </a:bodyPr>
          <a:lstStyle>
            <a:lvl1pPr marL="0" indent="0">
              <a:buNone/>
              <a:defRPr sz="3000" b="1">
                <a:solidFill>
                  <a:srgbClr val="45BCE5"/>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3E4C1FB6-522F-094F-9D4C-2C6FEC168694}"/>
              </a:ext>
            </a:extLst>
          </p:cNvPr>
          <p:cNvSpPr>
            <a:spLocks noGrp="1"/>
          </p:cNvSpPr>
          <p:nvPr>
            <p:ph sz="half" idx="2"/>
          </p:nvPr>
        </p:nvSpPr>
        <p:spPr>
          <a:xfrm>
            <a:off x="407353" y="2807629"/>
            <a:ext cx="5157787" cy="2818620"/>
          </a:xfrm>
        </p:spPr>
        <p:txBody>
          <a:bodyPr/>
          <a:lstStyle>
            <a:lvl1pPr marL="0" indent="0">
              <a:buFont typeface="Arial" panose="020B0604020202020204" pitchFamily="34" charset="0"/>
              <a:buNone/>
              <a:defRPr sz="2200" b="1">
                <a:solidFill>
                  <a:srgbClr val="213F98"/>
                </a:solidFill>
              </a:defRPr>
            </a:lvl1pPr>
            <a:lvl2pPr marL="401638" indent="-255588">
              <a:buFont typeface="Arial" panose="020B0604020202020204" pitchFamily="34" charset="0"/>
              <a:buChar char="•"/>
              <a:tabLst/>
              <a:defRPr sz="2000"/>
            </a:lvl2pPr>
            <a:lvl3pPr marL="804863" indent="-219075">
              <a:buFont typeface="System Font Regular"/>
              <a:buChar char="–"/>
              <a:tabLst/>
              <a:defRPr sz="2000"/>
            </a:lvl3pPr>
            <a:lvl4pPr>
              <a:defRPr sz="2000"/>
            </a:lvl4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3"/>
            <a:r>
              <a:rPr lang="en-US" dirty="0"/>
              <a:t>Fifth level</a:t>
            </a:r>
          </a:p>
        </p:txBody>
      </p:sp>
      <p:sp>
        <p:nvSpPr>
          <p:cNvPr id="9" name="Slide Number Placeholder 8">
            <a:extLst>
              <a:ext uri="{FF2B5EF4-FFF2-40B4-BE49-F238E27FC236}">
                <a16:creationId xmlns:a16="http://schemas.microsoft.com/office/drawing/2014/main" id="{E20D3481-CFDB-C944-8518-297C6F9D289D}"/>
              </a:ext>
            </a:extLst>
          </p:cNvPr>
          <p:cNvSpPr>
            <a:spLocks noGrp="1"/>
          </p:cNvSpPr>
          <p:nvPr>
            <p:ph type="sldNum" sz="quarter" idx="12"/>
          </p:nvPr>
        </p:nvSpPr>
        <p:spPr/>
        <p:txBody>
          <a:bodyPr/>
          <a:lstStyle/>
          <a:p>
            <a:fld id="{235FA5A1-AEEC-774B-8615-1EFD0D7DC9BB}" type="slidenum">
              <a:rPr lang="en-US" smtClean="0"/>
              <a:t>‹#›</a:t>
            </a:fld>
            <a:endParaRPr lang="en-US" dirty="0"/>
          </a:p>
        </p:txBody>
      </p:sp>
      <p:pic>
        <p:nvPicPr>
          <p:cNvPr id="13" name="Picture 12">
            <a:extLst>
              <a:ext uri="{FF2B5EF4-FFF2-40B4-BE49-F238E27FC236}">
                <a16:creationId xmlns:a16="http://schemas.microsoft.com/office/drawing/2014/main" id="{F6260E1F-DEF2-0549-A3D2-963C3D94F9CA}"/>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354774" y="6000749"/>
            <a:ext cx="2223986" cy="715588"/>
          </a:xfrm>
          <a:prstGeom prst="rect">
            <a:avLst/>
          </a:prstGeom>
        </p:spPr>
      </p:pic>
      <p:pic>
        <p:nvPicPr>
          <p:cNvPr id="14" name="Picture 13">
            <a:extLst>
              <a:ext uri="{FF2B5EF4-FFF2-40B4-BE49-F238E27FC236}">
                <a16:creationId xmlns:a16="http://schemas.microsoft.com/office/drawing/2014/main" id="{7D5940C2-F712-E148-84AA-2AC614C8E8EE}"/>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3784656" y="5917231"/>
            <a:ext cx="1755289" cy="818344"/>
          </a:xfrm>
          <a:prstGeom prst="rect">
            <a:avLst/>
          </a:prstGeom>
        </p:spPr>
      </p:pic>
      <p:sp>
        <p:nvSpPr>
          <p:cNvPr id="2" name="Title 1">
            <a:extLst>
              <a:ext uri="{FF2B5EF4-FFF2-40B4-BE49-F238E27FC236}">
                <a16:creationId xmlns:a16="http://schemas.microsoft.com/office/drawing/2014/main" id="{416B2151-AFC6-0C49-AE94-0004B2FF4E64}"/>
              </a:ext>
            </a:extLst>
          </p:cNvPr>
          <p:cNvSpPr>
            <a:spLocks noGrp="1"/>
          </p:cNvSpPr>
          <p:nvPr>
            <p:ph type="title"/>
          </p:nvPr>
        </p:nvSpPr>
        <p:spPr>
          <a:xfrm>
            <a:off x="407354" y="523486"/>
            <a:ext cx="3520178" cy="708265"/>
          </a:xfrm>
        </p:spPr>
        <p:txBody>
          <a:bodyPr>
            <a:noAutofit/>
          </a:bodyPr>
          <a:lstStyle>
            <a:lvl1pPr algn="ctr">
              <a:defRPr sz="3200" b="1">
                <a:solidFill>
                  <a:schemeClr val="bg1"/>
                </a:solidFill>
                <a:latin typeface="+mn-lt"/>
              </a:defRPr>
            </a:lvl1pPr>
          </a:lstStyle>
          <a:p>
            <a:r>
              <a:rPr lang="en-US" dirty="0"/>
              <a:t>Click to edit Master title style</a:t>
            </a:r>
          </a:p>
        </p:txBody>
      </p:sp>
    </p:spTree>
    <p:extLst>
      <p:ext uri="{BB962C8B-B14F-4D97-AF65-F5344CB8AC3E}">
        <p14:creationId xmlns:p14="http://schemas.microsoft.com/office/powerpoint/2010/main" val="1380837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Comparison">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D99D5517-083D-5C4B-A177-7ACC1977794A}"/>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16386" y="498061"/>
            <a:ext cx="3511144" cy="1012796"/>
          </a:xfrm>
          <a:prstGeom prst="rect">
            <a:avLst/>
          </a:prstGeom>
        </p:spPr>
      </p:pic>
      <p:sp>
        <p:nvSpPr>
          <p:cNvPr id="10" name="Picture Placeholder 9">
            <a:extLst>
              <a:ext uri="{FF2B5EF4-FFF2-40B4-BE49-F238E27FC236}">
                <a16:creationId xmlns:a16="http://schemas.microsoft.com/office/drawing/2014/main" id="{BCF9C6FD-EB9D-8448-AD4B-FDA645AA68AA}"/>
              </a:ext>
            </a:extLst>
          </p:cNvPr>
          <p:cNvSpPr>
            <a:spLocks noGrp="1"/>
          </p:cNvSpPr>
          <p:nvPr>
            <p:ph type="pic" sz="quarter" idx="13"/>
          </p:nvPr>
        </p:nvSpPr>
        <p:spPr>
          <a:xfrm>
            <a:off x="5725728" y="0"/>
            <a:ext cx="6466272" cy="6858000"/>
          </a:xfrm>
        </p:spPr>
        <p:txBody>
          <a:bodyPr/>
          <a:lstStyle/>
          <a:p>
            <a:endParaRPr lang="en-US" dirty="0"/>
          </a:p>
        </p:txBody>
      </p:sp>
      <p:sp>
        <p:nvSpPr>
          <p:cNvPr id="3" name="Text Placeholder 2">
            <a:extLst>
              <a:ext uri="{FF2B5EF4-FFF2-40B4-BE49-F238E27FC236}">
                <a16:creationId xmlns:a16="http://schemas.microsoft.com/office/drawing/2014/main" id="{F4F2B740-97CA-924C-908B-8DBBEA1EC0EE}"/>
              </a:ext>
            </a:extLst>
          </p:cNvPr>
          <p:cNvSpPr>
            <a:spLocks noGrp="1"/>
          </p:cNvSpPr>
          <p:nvPr>
            <p:ph type="body" idx="1"/>
          </p:nvPr>
        </p:nvSpPr>
        <p:spPr>
          <a:xfrm>
            <a:off x="407353" y="1681163"/>
            <a:ext cx="5449750" cy="1126466"/>
          </a:xfrm>
        </p:spPr>
        <p:txBody>
          <a:bodyPr anchor="t">
            <a:normAutofit/>
          </a:bodyPr>
          <a:lstStyle>
            <a:lvl1pPr marL="0" indent="0">
              <a:buNone/>
              <a:defRPr sz="3000" b="1">
                <a:solidFill>
                  <a:srgbClr val="213F98"/>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3E4C1FB6-522F-094F-9D4C-2C6FEC168694}"/>
              </a:ext>
            </a:extLst>
          </p:cNvPr>
          <p:cNvSpPr>
            <a:spLocks noGrp="1"/>
          </p:cNvSpPr>
          <p:nvPr>
            <p:ph sz="half" idx="2"/>
          </p:nvPr>
        </p:nvSpPr>
        <p:spPr>
          <a:xfrm>
            <a:off x="407353" y="2807629"/>
            <a:ext cx="5157787" cy="2818620"/>
          </a:xfrm>
        </p:spPr>
        <p:txBody>
          <a:bodyPr/>
          <a:lstStyle>
            <a:lvl1pPr marL="0" indent="0">
              <a:buFont typeface="Arial" panose="020B0604020202020204" pitchFamily="34" charset="0"/>
              <a:buNone/>
              <a:defRPr sz="2200" b="1">
                <a:solidFill>
                  <a:srgbClr val="51C2EB"/>
                </a:solidFill>
              </a:defRPr>
            </a:lvl1pPr>
            <a:lvl2pPr marL="401638" indent="-255588">
              <a:buFont typeface="Arial" panose="020B0604020202020204" pitchFamily="34" charset="0"/>
              <a:buChar char="•"/>
              <a:tabLst/>
              <a:defRPr sz="2000"/>
            </a:lvl2pPr>
            <a:lvl3pPr marL="804863" indent="-219075">
              <a:buFont typeface="System Font Regular"/>
              <a:buChar char="–"/>
              <a:tabLst/>
              <a:defRPr sz="2000"/>
            </a:lvl3pPr>
            <a:lvl4pPr>
              <a:defRPr sz="2000"/>
            </a:lvl4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3"/>
            <a:r>
              <a:rPr lang="en-US" dirty="0"/>
              <a:t>Fifth level</a:t>
            </a:r>
          </a:p>
        </p:txBody>
      </p:sp>
      <p:sp>
        <p:nvSpPr>
          <p:cNvPr id="9" name="Slide Number Placeholder 8">
            <a:extLst>
              <a:ext uri="{FF2B5EF4-FFF2-40B4-BE49-F238E27FC236}">
                <a16:creationId xmlns:a16="http://schemas.microsoft.com/office/drawing/2014/main" id="{E20D3481-CFDB-C944-8518-297C6F9D289D}"/>
              </a:ext>
            </a:extLst>
          </p:cNvPr>
          <p:cNvSpPr>
            <a:spLocks noGrp="1"/>
          </p:cNvSpPr>
          <p:nvPr>
            <p:ph type="sldNum" sz="quarter" idx="12"/>
          </p:nvPr>
        </p:nvSpPr>
        <p:spPr/>
        <p:txBody>
          <a:bodyPr/>
          <a:lstStyle/>
          <a:p>
            <a:fld id="{235FA5A1-AEEC-774B-8615-1EFD0D7DC9BB}" type="slidenum">
              <a:rPr lang="en-US" smtClean="0"/>
              <a:t>‹#›</a:t>
            </a:fld>
            <a:endParaRPr lang="en-US" dirty="0"/>
          </a:p>
        </p:txBody>
      </p:sp>
      <p:pic>
        <p:nvPicPr>
          <p:cNvPr id="13" name="Picture 12">
            <a:extLst>
              <a:ext uri="{FF2B5EF4-FFF2-40B4-BE49-F238E27FC236}">
                <a16:creationId xmlns:a16="http://schemas.microsoft.com/office/drawing/2014/main" id="{F6260E1F-DEF2-0549-A3D2-963C3D94F9CA}"/>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354774" y="6000749"/>
            <a:ext cx="2223986" cy="715588"/>
          </a:xfrm>
          <a:prstGeom prst="rect">
            <a:avLst/>
          </a:prstGeom>
        </p:spPr>
      </p:pic>
      <p:pic>
        <p:nvPicPr>
          <p:cNvPr id="14" name="Picture 13">
            <a:extLst>
              <a:ext uri="{FF2B5EF4-FFF2-40B4-BE49-F238E27FC236}">
                <a16:creationId xmlns:a16="http://schemas.microsoft.com/office/drawing/2014/main" id="{7D5940C2-F712-E148-84AA-2AC614C8E8EE}"/>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3784656" y="5917231"/>
            <a:ext cx="1755289" cy="818344"/>
          </a:xfrm>
          <a:prstGeom prst="rect">
            <a:avLst/>
          </a:prstGeom>
        </p:spPr>
      </p:pic>
      <p:sp>
        <p:nvSpPr>
          <p:cNvPr id="2" name="Title 1">
            <a:extLst>
              <a:ext uri="{FF2B5EF4-FFF2-40B4-BE49-F238E27FC236}">
                <a16:creationId xmlns:a16="http://schemas.microsoft.com/office/drawing/2014/main" id="{416B2151-AFC6-0C49-AE94-0004B2FF4E64}"/>
              </a:ext>
            </a:extLst>
          </p:cNvPr>
          <p:cNvSpPr>
            <a:spLocks noGrp="1"/>
          </p:cNvSpPr>
          <p:nvPr>
            <p:ph type="title"/>
          </p:nvPr>
        </p:nvSpPr>
        <p:spPr>
          <a:xfrm>
            <a:off x="407354" y="523486"/>
            <a:ext cx="3520178" cy="708265"/>
          </a:xfrm>
        </p:spPr>
        <p:txBody>
          <a:bodyPr>
            <a:noAutofit/>
          </a:bodyPr>
          <a:lstStyle>
            <a:lvl1pPr algn="ctr">
              <a:defRPr sz="3200" b="1">
                <a:solidFill>
                  <a:schemeClr val="bg1"/>
                </a:solidFill>
                <a:latin typeface="+mn-lt"/>
              </a:defRPr>
            </a:lvl1pPr>
          </a:lstStyle>
          <a:p>
            <a:r>
              <a:rPr lang="en-US" dirty="0"/>
              <a:t>Click to edit Master title style</a:t>
            </a:r>
          </a:p>
        </p:txBody>
      </p:sp>
    </p:spTree>
    <p:extLst>
      <p:ext uri="{BB962C8B-B14F-4D97-AF65-F5344CB8AC3E}">
        <p14:creationId xmlns:p14="http://schemas.microsoft.com/office/powerpoint/2010/main" val="3145370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Comparison">
    <p:spTree>
      <p:nvGrpSpPr>
        <p:cNvPr id="1" name=""/>
        <p:cNvGrpSpPr/>
        <p:nvPr/>
      </p:nvGrpSpPr>
      <p:grpSpPr>
        <a:xfrm>
          <a:off x="0" y="0"/>
          <a:ext cx="0" cy="0"/>
          <a:chOff x="0" y="0"/>
          <a:chExt cx="0" cy="0"/>
        </a:xfrm>
      </p:grpSpPr>
      <p:sp>
        <p:nvSpPr>
          <p:cNvPr id="10" name="Picture Placeholder 9">
            <a:extLst>
              <a:ext uri="{FF2B5EF4-FFF2-40B4-BE49-F238E27FC236}">
                <a16:creationId xmlns:a16="http://schemas.microsoft.com/office/drawing/2014/main" id="{BCF9C6FD-EB9D-8448-AD4B-FDA645AA68AA}"/>
              </a:ext>
            </a:extLst>
          </p:cNvPr>
          <p:cNvSpPr>
            <a:spLocks noGrp="1"/>
          </p:cNvSpPr>
          <p:nvPr>
            <p:ph type="pic" sz="quarter" idx="13"/>
          </p:nvPr>
        </p:nvSpPr>
        <p:spPr>
          <a:xfrm>
            <a:off x="6096000" y="911219"/>
            <a:ext cx="6096000" cy="5946780"/>
          </a:xfrm>
        </p:spPr>
        <p:txBody>
          <a:bodyPr/>
          <a:lstStyle/>
          <a:p>
            <a:endParaRPr lang="en-US" dirty="0"/>
          </a:p>
        </p:txBody>
      </p:sp>
      <p:sp>
        <p:nvSpPr>
          <p:cNvPr id="3" name="Text Placeholder 2">
            <a:extLst>
              <a:ext uri="{FF2B5EF4-FFF2-40B4-BE49-F238E27FC236}">
                <a16:creationId xmlns:a16="http://schemas.microsoft.com/office/drawing/2014/main" id="{F4F2B740-97CA-924C-908B-8DBBEA1EC0EE}"/>
              </a:ext>
            </a:extLst>
          </p:cNvPr>
          <p:cNvSpPr>
            <a:spLocks noGrp="1"/>
          </p:cNvSpPr>
          <p:nvPr>
            <p:ph type="body" idx="1"/>
          </p:nvPr>
        </p:nvSpPr>
        <p:spPr>
          <a:xfrm>
            <a:off x="407353" y="1294305"/>
            <a:ext cx="5318375" cy="966981"/>
          </a:xfrm>
        </p:spPr>
        <p:txBody>
          <a:bodyPr anchor="t">
            <a:normAutofit/>
          </a:bodyPr>
          <a:lstStyle>
            <a:lvl1pPr marL="0" indent="0">
              <a:buNone/>
              <a:defRPr sz="3000" b="1">
                <a:solidFill>
                  <a:srgbClr val="45BCE5"/>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3E4C1FB6-522F-094F-9D4C-2C6FEC168694}"/>
              </a:ext>
            </a:extLst>
          </p:cNvPr>
          <p:cNvSpPr>
            <a:spLocks noGrp="1"/>
          </p:cNvSpPr>
          <p:nvPr>
            <p:ph sz="half" idx="2"/>
          </p:nvPr>
        </p:nvSpPr>
        <p:spPr>
          <a:xfrm>
            <a:off x="407353" y="2458995"/>
            <a:ext cx="5157787" cy="3167254"/>
          </a:xfrm>
        </p:spPr>
        <p:txBody>
          <a:bodyPr/>
          <a:lstStyle>
            <a:lvl1pPr marL="0" indent="0">
              <a:buFont typeface="Arial" panose="020B0604020202020204" pitchFamily="34" charset="0"/>
              <a:buNone/>
              <a:defRPr sz="2200" b="1">
                <a:solidFill>
                  <a:srgbClr val="213F98"/>
                </a:solidFill>
              </a:defRPr>
            </a:lvl1pPr>
            <a:lvl2pPr marL="401638" indent="-255588">
              <a:buFont typeface="Arial" panose="020B0604020202020204" pitchFamily="34" charset="0"/>
              <a:buChar char="•"/>
              <a:tabLst/>
              <a:defRPr sz="2000"/>
            </a:lvl2pPr>
            <a:lvl3pPr marL="804863" indent="-219075">
              <a:buFont typeface="System Font Regular"/>
              <a:buChar char="–"/>
              <a:tabLst/>
              <a:defRPr sz="2000"/>
            </a:lvl3pPr>
            <a:lvl4pPr>
              <a:defRPr sz="2000"/>
            </a:lvl4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3"/>
            <a:r>
              <a:rPr lang="en-US" dirty="0"/>
              <a:t>Fifth level</a:t>
            </a:r>
          </a:p>
        </p:txBody>
      </p:sp>
      <p:sp>
        <p:nvSpPr>
          <p:cNvPr id="9" name="Slide Number Placeholder 8">
            <a:extLst>
              <a:ext uri="{FF2B5EF4-FFF2-40B4-BE49-F238E27FC236}">
                <a16:creationId xmlns:a16="http://schemas.microsoft.com/office/drawing/2014/main" id="{E20D3481-CFDB-C944-8518-297C6F9D289D}"/>
              </a:ext>
            </a:extLst>
          </p:cNvPr>
          <p:cNvSpPr>
            <a:spLocks noGrp="1"/>
          </p:cNvSpPr>
          <p:nvPr>
            <p:ph type="sldNum" sz="quarter" idx="12"/>
          </p:nvPr>
        </p:nvSpPr>
        <p:spPr/>
        <p:txBody>
          <a:bodyPr/>
          <a:lstStyle/>
          <a:p>
            <a:fld id="{235FA5A1-AEEC-774B-8615-1EFD0D7DC9BB}" type="slidenum">
              <a:rPr lang="en-US" smtClean="0"/>
              <a:t>‹#›</a:t>
            </a:fld>
            <a:endParaRPr lang="en-US" dirty="0"/>
          </a:p>
        </p:txBody>
      </p:sp>
      <p:pic>
        <p:nvPicPr>
          <p:cNvPr id="13" name="Picture 12">
            <a:extLst>
              <a:ext uri="{FF2B5EF4-FFF2-40B4-BE49-F238E27FC236}">
                <a16:creationId xmlns:a16="http://schemas.microsoft.com/office/drawing/2014/main" id="{F6260E1F-DEF2-0549-A3D2-963C3D94F9CA}"/>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354774" y="6000749"/>
            <a:ext cx="2223986" cy="715588"/>
          </a:xfrm>
          <a:prstGeom prst="rect">
            <a:avLst/>
          </a:prstGeom>
        </p:spPr>
      </p:pic>
      <p:pic>
        <p:nvPicPr>
          <p:cNvPr id="14" name="Picture 13">
            <a:extLst>
              <a:ext uri="{FF2B5EF4-FFF2-40B4-BE49-F238E27FC236}">
                <a16:creationId xmlns:a16="http://schemas.microsoft.com/office/drawing/2014/main" id="{7D5940C2-F712-E148-84AA-2AC614C8E8EE}"/>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3784656" y="5917231"/>
            <a:ext cx="1755289" cy="818344"/>
          </a:xfrm>
          <a:prstGeom prst="rect">
            <a:avLst/>
          </a:prstGeom>
        </p:spPr>
      </p:pic>
      <p:pic>
        <p:nvPicPr>
          <p:cNvPr id="11" name="Picture 10">
            <a:extLst>
              <a:ext uri="{FF2B5EF4-FFF2-40B4-BE49-F238E27FC236}">
                <a16:creationId xmlns:a16="http://schemas.microsoft.com/office/drawing/2014/main" id="{45BD9605-04AF-524F-B1AC-B015FC4D6A4D}"/>
              </a:ext>
            </a:extLst>
          </p:cNvPr>
          <p:cNvPicPr>
            <a:picLocks noChangeAspect="1"/>
          </p:cNvPicPr>
          <p:nvPr userDrawn="1"/>
        </p:nvPicPr>
        <p:blipFill rotWithShape="1">
          <a:blip r:embed="rId4" cstate="email">
            <a:extLst>
              <a:ext uri="{28A0092B-C50C-407E-A947-70E740481C1C}">
                <a14:useLocalDpi xmlns:a14="http://schemas.microsoft.com/office/drawing/2010/main"/>
              </a:ext>
            </a:extLst>
          </a:blip>
          <a:srcRect/>
          <a:stretch/>
        </p:blipFill>
        <p:spPr>
          <a:xfrm>
            <a:off x="2" y="179580"/>
            <a:ext cx="3520178" cy="1126466"/>
          </a:xfrm>
          <a:prstGeom prst="rect">
            <a:avLst/>
          </a:prstGeom>
        </p:spPr>
      </p:pic>
      <p:sp>
        <p:nvSpPr>
          <p:cNvPr id="12" name="Rectangle 11">
            <a:extLst>
              <a:ext uri="{FF2B5EF4-FFF2-40B4-BE49-F238E27FC236}">
                <a16:creationId xmlns:a16="http://schemas.microsoft.com/office/drawing/2014/main" id="{E3D0EBB1-1A9F-D44E-A510-C33F097C2948}"/>
              </a:ext>
            </a:extLst>
          </p:cNvPr>
          <p:cNvSpPr/>
          <p:nvPr userDrawn="1"/>
        </p:nvSpPr>
        <p:spPr>
          <a:xfrm>
            <a:off x="0" y="-17929"/>
            <a:ext cx="12192000" cy="929148"/>
          </a:xfrm>
          <a:prstGeom prst="rect">
            <a:avLst/>
          </a:prstGeom>
          <a:solidFill>
            <a:srgbClr val="213F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16B2151-AFC6-0C49-AE94-0004B2FF4E64}"/>
              </a:ext>
            </a:extLst>
          </p:cNvPr>
          <p:cNvSpPr>
            <a:spLocks noGrp="1"/>
          </p:cNvSpPr>
          <p:nvPr>
            <p:ph type="title"/>
          </p:nvPr>
        </p:nvSpPr>
        <p:spPr>
          <a:xfrm>
            <a:off x="407353" y="1"/>
            <a:ext cx="5132592" cy="867916"/>
          </a:xfrm>
        </p:spPr>
        <p:txBody>
          <a:bodyPr>
            <a:normAutofit/>
          </a:bodyPr>
          <a:lstStyle>
            <a:lvl1pPr>
              <a:defRPr sz="3000" b="1">
                <a:solidFill>
                  <a:schemeClr val="bg1"/>
                </a:solidFill>
                <a:latin typeface="+mn-lt"/>
              </a:defRPr>
            </a:lvl1pPr>
          </a:lstStyle>
          <a:p>
            <a:r>
              <a:rPr lang="en-US" dirty="0"/>
              <a:t>Click to edit Master title style</a:t>
            </a:r>
          </a:p>
        </p:txBody>
      </p:sp>
    </p:spTree>
    <p:extLst>
      <p:ext uri="{BB962C8B-B14F-4D97-AF65-F5344CB8AC3E}">
        <p14:creationId xmlns:p14="http://schemas.microsoft.com/office/powerpoint/2010/main" val="6294621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Comparison">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8FCD5415-E47E-8A4E-A559-954ABC350926}"/>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9035" y="147545"/>
            <a:ext cx="3511144" cy="1012796"/>
          </a:xfrm>
          <a:prstGeom prst="rect">
            <a:avLst/>
          </a:prstGeom>
        </p:spPr>
      </p:pic>
      <p:sp>
        <p:nvSpPr>
          <p:cNvPr id="10" name="Picture Placeholder 9">
            <a:extLst>
              <a:ext uri="{FF2B5EF4-FFF2-40B4-BE49-F238E27FC236}">
                <a16:creationId xmlns:a16="http://schemas.microsoft.com/office/drawing/2014/main" id="{BCF9C6FD-EB9D-8448-AD4B-FDA645AA68AA}"/>
              </a:ext>
            </a:extLst>
          </p:cNvPr>
          <p:cNvSpPr>
            <a:spLocks noGrp="1"/>
          </p:cNvSpPr>
          <p:nvPr>
            <p:ph type="pic" sz="quarter" idx="13"/>
          </p:nvPr>
        </p:nvSpPr>
        <p:spPr>
          <a:xfrm>
            <a:off x="6096000" y="911219"/>
            <a:ext cx="6096000" cy="5946780"/>
          </a:xfrm>
        </p:spPr>
        <p:txBody>
          <a:bodyPr/>
          <a:lstStyle/>
          <a:p>
            <a:endParaRPr lang="en-US" dirty="0"/>
          </a:p>
        </p:txBody>
      </p:sp>
      <p:sp>
        <p:nvSpPr>
          <p:cNvPr id="3" name="Text Placeholder 2">
            <a:extLst>
              <a:ext uri="{FF2B5EF4-FFF2-40B4-BE49-F238E27FC236}">
                <a16:creationId xmlns:a16="http://schemas.microsoft.com/office/drawing/2014/main" id="{F4F2B740-97CA-924C-908B-8DBBEA1EC0EE}"/>
              </a:ext>
            </a:extLst>
          </p:cNvPr>
          <p:cNvSpPr>
            <a:spLocks noGrp="1"/>
          </p:cNvSpPr>
          <p:nvPr>
            <p:ph type="body" idx="1"/>
          </p:nvPr>
        </p:nvSpPr>
        <p:spPr>
          <a:xfrm>
            <a:off x="407353" y="1265936"/>
            <a:ext cx="5688647" cy="1012796"/>
          </a:xfrm>
        </p:spPr>
        <p:txBody>
          <a:bodyPr anchor="t">
            <a:normAutofit/>
          </a:bodyPr>
          <a:lstStyle>
            <a:lvl1pPr marL="0" indent="0" algn="l">
              <a:buNone/>
              <a:defRPr sz="3000" b="1">
                <a:solidFill>
                  <a:srgbClr val="213F98"/>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3E4C1FB6-522F-094F-9D4C-2C6FEC168694}"/>
              </a:ext>
            </a:extLst>
          </p:cNvPr>
          <p:cNvSpPr>
            <a:spLocks noGrp="1"/>
          </p:cNvSpPr>
          <p:nvPr>
            <p:ph sz="half" idx="2"/>
          </p:nvPr>
        </p:nvSpPr>
        <p:spPr>
          <a:xfrm>
            <a:off x="407353" y="2434280"/>
            <a:ext cx="5688647" cy="3204325"/>
          </a:xfrm>
        </p:spPr>
        <p:txBody>
          <a:bodyPr/>
          <a:lstStyle>
            <a:lvl1pPr marL="0" indent="0">
              <a:buFont typeface="Arial" panose="020B0604020202020204" pitchFamily="34" charset="0"/>
              <a:buNone/>
              <a:defRPr sz="2200" b="1">
                <a:solidFill>
                  <a:srgbClr val="51C2EB"/>
                </a:solidFill>
              </a:defRPr>
            </a:lvl1pPr>
            <a:lvl2pPr marL="401638" indent="-255588">
              <a:buFont typeface="Arial" panose="020B0604020202020204" pitchFamily="34" charset="0"/>
              <a:buChar char="•"/>
              <a:tabLst/>
              <a:defRPr sz="2000"/>
            </a:lvl2pPr>
            <a:lvl3pPr marL="804863" indent="-219075">
              <a:buFont typeface="System Font Regular"/>
              <a:buChar char="–"/>
              <a:tabLst/>
              <a:defRPr sz="2000"/>
            </a:lvl3pPr>
            <a:lvl4pPr>
              <a:defRPr sz="2000"/>
            </a:lvl4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3"/>
            <a:r>
              <a:rPr lang="en-US" dirty="0"/>
              <a:t>Fifth level</a:t>
            </a:r>
          </a:p>
        </p:txBody>
      </p:sp>
      <p:sp>
        <p:nvSpPr>
          <p:cNvPr id="9" name="Slide Number Placeholder 8">
            <a:extLst>
              <a:ext uri="{FF2B5EF4-FFF2-40B4-BE49-F238E27FC236}">
                <a16:creationId xmlns:a16="http://schemas.microsoft.com/office/drawing/2014/main" id="{E20D3481-CFDB-C944-8518-297C6F9D289D}"/>
              </a:ext>
            </a:extLst>
          </p:cNvPr>
          <p:cNvSpPr>
            <a:spLocks noGrp="1"/>
          </p:cNvSpPr>
          <p:nvPr>
            <p:ph type="sldNum" sz="quarter" idx="12"/>
          </p:nvPr>
        </p:nvSpPr>
        <p:spPr/>
        <p:txBody>
          <a:bodyPr/>
          <a:lstStyle/>
          <a:p>
            <a:fld id="{235FA5A1-AEEC-774B-8615-1EFD0D7DC9BB}" type="slidenum">
              <a:rPr lang="en-US" smtClean="0"/>
              <a:t>‹#›</a:t>
            </a:fld>
            <a:endParaRPr lang="en-US" dirty="0"/>
          </a:p>
        </p:txBody>
      </p:sp>
      <p:pic>
        <p:nvPicPr>
          <p:cNvPr id="13" name="Picture 12">
            <a:extLst>
              <a:ext uri="{FF2B5EF4-FFF2-40B4-BE49-F238E27FC236}">
                <a16:creationId xmlns:a16="http://schemas.microsoft.com/office/drawing/2014/main" id="{F6260E1F-DEF2-0549-A3D2-963C3D94F9CA}"/>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354774" y="6000749"/>
            <a:ext cx="2223986" cy="715588"/>
          </a:xfrm>
          <a:prstGeom prst="rect">
            <a:avLst/>
          </a:prstGeom>
        </p:spPr>
      </p:pic>
      <p:pic>
        <p:nvPicPr>
          <p:cNvPr id="14" name="Picture 13">
            <a:extLst>
              <a:ext uri="{FF2B5EF4-FFF2-40B4-BE49-F238E27FC236}">
                <a16:creationId xmlns:a16="http://schemas.microsoft.com/office/drawing/2014/main" id="{7D5940C2-F712-E148-84AA-2AC614C8E8EE}"/>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3784656" y="5917231"/>
            <a:ext cx="1755289" cy="818344"/>
          </a:xfrm>
          <a:prstGeom prst="rect">
            <a:avLst/>
          </a:prstGeom>
        </p:spPr>
      </p:pic>
      <p:sp>
        <p:nvSpPr>
          <p:cNvPr id="12" name="Rectangle 11">
            <a:extLst>
              <a:ext uri="{FF2B5EF4-FFF2-40B4-BE49-F238E27FC236}">
                <a16:creationId xmlns:a16="http://schemas.microsoft.com/office/drawing/2014/main" id="{E3D0EBB1-1A9F-D44E-A510-C33F097C2948}"/>
              </a:ext>
            </a:extLst>
          </p:cNvPr>
          <p:cNvSpPr/>
          <p:nvPr userDrawn="1"/>
        </p:nvSpPr>
        <p:spPr>
          <a:xfrm>
            <a:off x="0" y="-17929"/>
            <a:ext cx="12192000" cy="929148"/>
          </a:xfrm>
          <a:prstGeom prst="rect">
            <a:avLst/>
          </a:prstGeom>
          <a:solidFill>
            <a:srgbClr val="51C2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16B2151-AFC6-0C49-AE94-0004B2FF4E64}"/>
              </a:ext>
            </a:extLst>
          </p:cNvPr>
          <p:cNvSpPr>
            <a:spLocks noGrp="1"/>
          </p:cNvSpPr>
          <p:nvPr>
            <p:ph type="title"/>
          </p:nvPr>
        </p:nvSpPr>
        <p:spPr>
          <a:xfrm>
            <a:off x="407353" y="1"/>
            <a:ext cx="5132592" cy="867916"/>
          </a:xfrm>
        </p:spPr>
        <p:txBody>
          <a:bodyPr>
            <a:normAutofit/>
          </a:bodyPr>
          <a:lstStyle>
            <a:lvl1pPr>
              <a:defRPr sz="3000" b="1">
                <a:solidFill>
                  <a:schemeClr val="bg1"/>
                </a:solidFill>
                <a:latin typeface="+mn-lt"/>
              </a:defRPr>
            </a:lvl1pPr>
          </a:lstStyle>
          <a:p>
            <a:r>
              <a:rPr lang="en-US" dirty="0"/>
              <a:t>Click to edit Master title style</a:t>
            </a:r>
          </a:p>
        </p:txBody>
      </p:sp>
    </p:spTree>
    <p:extLst>
      <p:ext uri="{BB962C8B-B14F-4D97-AF65-F5344CB8AC3E}">
        <p14:creationId xmlns:p14="http://schemas.microsoft.com/office/powerpoint/2010/main" val="18375511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B2151-AFC6-0C49-AE94-0004B2FF4E6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4F2B740-97CA-924C-908B-8DBBEA1EC0EE}"/>
              </a:ext>
            </a:extLst>
          </p:cNvPr>
          <p:cNvSpPr>
            <a:spLocks noGrp="1"/>
          </p:cNvSpPr>
          <p:nvPr>
            <p:ph type="body" idx="1"/>
          </p:nvPr>
        </p:nvSpPr>
        <p:spPr>
          <a:xfrm>
            <a:off x="839788" y="1681163"/>
            <a:ext cx="5157787" cy="823912"/>
          </a:xfrm>
        </p:spPr>
        <p:txBody>
          <a:bodyPr anchor="b"/>
          <a:lstStyle>
            <a:lvl1pPr marL="0" indent="0">
              <a:buNone/>
              <a:defRPr sz="2400" b="1">
                <a:solidFill>
                  <a:srgbClr val="45BCE5"/>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E4C1FB6-522F-094F-9D4C-2C6FEC168694}"/>
              </a:ext>
            </a:extLst>
          </p:cNvPr>
          <p:cNvSpPr>
            <a:spLocks noGrp="1"/>
          </p:cNvSpPr>
          <p:nvPr>
            <p:ph sz="half" idx="2"/>
          </p:nvPr>
        </p:nvSpPr>
        <p:spPr>
          <a:xfrm>
            <a:off x="839788" y="2505075"/>
            <a:ext cx="5157787" cy="312117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DC894FB-5F63-284F-9067-6F14D10632C7}"/>
              </a:ext>
            </a:extLst>
          </p:cNvPr>
          <p:cNvSpPr>
            <a:spLocks noGrp="1"/>
          </p:cNvSpPr>
          <p:nvPr>
            <p:ph type="body" sz="quarter" idx="3"/>
          </p:nvPr>
        </p:nvSpPr>
        <p:spPr>
          <a:xfrm>
            <a:off x="6172200" y="1681163"/>
            <a:ext cx="5183188" cy="823912"/>
          </a:xfrm>
        </p:spPr>
        <p:txBody>
          <a:bodyPr anchor="b"/>
          <a:lstStyle>
            <a:lvl1pPr marL="0" indent="0">
              <a:buNone/>
              <a:defRPr sz="2400" b="1">
                <a:solidFill>
                  <a:srgbClr val="45BCE5"/>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1198866-067D-194F-9FB6-4D1E65CECE56}"/>
              </a:ext>
            </a:extLst>
          </p:cNvPr>
          <p:cNvSpPr>
            <a:spLocks noGrp="1"/>
          </p:cNvSpPr>
          <p:nvPr>
            <p:ph sz="quarter" idx="4"/>
          </p:nvPr>
        </p:nvSpPr>
        <p:spPr>
          <a:xfrm>
            <a:off x="6172200" y="2505075"/>
            <a:ext cx="5183188" cy="312117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a:extLst>
              <a:ext uri="{FF2B5EF4-FFF2-40B4-BE49-F238E27FC236}">
                <a16:creationId xmlns:a16="http://schemas.microsoft.com/office/drawing/2014/main" id="{E20D3481-CFDB-C944-8518-297C6F9D289D}"/>
              </a:ext>
            </a:extLst>
          </p:cNvPr>
          <p:cNvSpPr>
            <a:spLocks noGrp="1"/>
          </p:cNvSpPr>
          <p:nvPr>
            <p:ph type="sldNum" sz="quarter" idx="12"/>
          </p:nvPr>
        </p:nvSpPr>
        <p:spPr/>
        <p:txBody>
          <a:bodyPr/>
          <a:lstStyle/>
          <a:p>
            <a:fld id="{235FA5A1-AEEC-774B-8615-1EFD0D7DC9BB}" type="slidenum">
              <a:rPr lang="en-US" smtClean="0"/>
              <a:t>‹#›</a:t>
            </a:fld>
            <a:endParaRPr lang="en-US" dirty="0"/>
          </a:p>
        </p:txBody>
      </p:sp>
    </p:spTree>
    <p:extLst>
      <p:ext uri="{BB962C8B-B14F-4D97-AF65-F5344CB8AC3E}">
        <p14:creationId xmlns:p14="http://schemas.microsoft.com/office/powerpoint/2010/main" val="38450546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7C581A5-62A8-FA4E-83A0-4612152F4308}"/>
              </a:ext>
            </a:extLst>
          </p:cNvPr>
          <p:cNvSpPr>
            <a:spLocks noGrp="1"/>
          </p:cNvSpPr>
          <p:nvPr>
            <p:ph type="title"/>
          </p:nvPr>
        </p:nvSpPr>
        <p:spPr>
          <a:xfrm>
            <a:off x="838200" y="269873"/>
            <a:ext cx="10515600" cy="87312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6FB6FB7-5D20-6244-9081-BEC2A01C0275}"/>
              </a:ext>
            </a:extLst>
          </p:cNvPr>
          <p:cNvSpPr>
            <a:spLocks noGrp="1"/>
          </p:cNvSpPr>
          <p:nvPr>
            <p:ph type="body" idx="1"/>
          </p:nvPr>
        </p:nvSpPr>
        <p:spPr>
          <a:xfrm>
            <a:off x="838200" y="1291255"/>
            <a:ext cx="10515600" cy="4423746"/>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3E98454D-4488-3245-9363-98EFF0D0FA42}"/>
              </a:ext>
            </a:extLst>
          </p:cNvPr>
          <p:cNvSpPr>
            <a:spLocks noGrp="1"/>
          </p:cNvSpPr>
          <p:nvPr>
            <p:ph type="sldNum" sz="quarter" idx="4"/>
          </p:nvPr>
        </p:nvSpPr>
        <p:spPr>
          <a:xfrm>
            <a:off x="11353800" y="6356350"/>
            <a:ext cx="46706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5FA5A1-AEEC-774B-8615-1EFD0D7DC9BB}" type="slidenum">
              <a:rPr lang="en-US" smtClean="0"/>
              <a:t>‹#›</a:t>
            </a:fld>
            <a:endParaRPr lang="en-US" dirty="0"/>
          </a:p>
        </p:txBody>
      </p:sp>
    </p:spTree>
    <p:extLst>
      <p:ext uri="{BB962C8B-B14F-4D97-AF65-F5344CB8AC3E}">
        <p14:creationId xmlns:p14="http://schemas.microsoft.com/office/powerpoint/2010/main" val="40902096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51" r:id="rId4"/>
    <p:sldLayoutId id="2147483653" r:id="rId5"/>
    <p:sldLayoutId id="2147483663" r:id="rId6"/>
    <p:sldLayoutId id="2147483660" r:id="rId7"/>
    <p:sldLayoutId id="2147483662" r:id="rId8"/>
    <p:sldLayoutId id="2147483659" r:id="rId9"/>
    <p:sldLayoutId id="2147483658" r:id="rId10"/>
    <p:sldLayoutId id="2147483652" r:id="rId11"/>
    <p:sldLayoutId id="2147483654" r:id="rId12"/>
    <p:sldLayoutId id="2147483656" r:id="rId13"/>
    <p:sldLayoutId id="2147483655" r:id="rId14"/>
  </p:sldLayoutIdLst>
  <p:txStyles>
    <p:titleStyle>
      <a:lvl1pPr algn="l" defTabSz="914400" rtl="0" eaLnBrk="1" latinLnBrk="0" hangingPunct="1">
        <a:lnSpc>
          <a:spcPct val="90000"/>
        </a:lnSpc>
        <a:spcBef>
          <a:spcPct val="0"/>
        </a:spcBef>
        <a:buNone/>
        <a:defRPr sz="4400" kern="1200">
          <a:solidFill>
            <a:srgbClr val="0033A0"/>
          </a:solidFill>
          <a:latin typeface="+mj-lt"/>
          <a:ea typeface="+mj-ea"/>
          <a:cs typeface="+mj-cs"/>
        </a:defRPr>
      </a:lvl1pPr>
    </p:titleStyle>
    <p:bodyStyle>
      <a:lvl1pPr marL="228600" indent="-228600" algn="l" defTabSz="914400" rtl="0" eaLnBrk="1" latinLnBrk="0" hangingPunct="1">
        <a:lnSpc>
          <a:spcPct val="90000"/>
        </a:lnSpc>
        <a:spcBef>
          <a:spcPts val="1000"/>
        </a:spcBef>
        <a:buClr>
          <a:srgbClr val="0033A0"/>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0033A0"/>
        </a:buClr>
        <a:buFont typeface="System Font Regular"/>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0033A0"/>
        </a:buClr>
        <a:buFont typeface="Wingdings"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0033A0"/>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0033A0"/>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jpeg"/><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image" Target="../media/image2.jpeg"/><Relationship Id="rId5" Type="http://schemas.openxmlformats.org/officeDocument/2006/relationships/image" Target="../media/image4.jpeg"/><Relationship Id="rId4" Type="http://schemas.openxmlformats.org/officeDocument/2006/relationships/image" Target="../media/image7.jpe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jpeg"/><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3FAA181-7627-2543-8BEA-210ECCFCA2E9}"/>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6060504" y="0"/>
            <a:ext cx="6131496" cy="6858000"/>
          </a:xfrm>
          <a:prstGeom prst="rect">
            <a:avLst/>
          </a:prstGeom>
        </p:spPr>
      </p:pic>
      <p:sp>
        <p:nvSpPr>
          <p:cNvPr id="2" name="Title 1">
            <a:extLst>
              <a:ext uri="{FF2B5EF4-FFF2-40B4-BE49-F238E27FC236}">
                <a16:creationId xmlns:a16="http://schemas.microsoft.com/office/drawing/2014/main" id="{8974C88A-04DD-C044-8D66-22BF6554C627}"/>
              </a:ext>
            </a:extLst>
          </p:cNvPr>
          <p:cNvSpPr>
            <a:spLocks noGrp="1"/>
          </p:cNvSpPr>
          <p:nvPr>
            <p:ph type="ctrTitle"/>
          </p:nvPr>
        </p:nvSpPr>
        <p:spPr>
          <a:xfrm>
            <a:off x="354774" y="1122363"/>
            <a:ext cx="6436903" cy="2387600"/>
          </a:xfrm>
        </p:spPr>
        <p:txBody>
          <a:bodyPr>
            <a:normAutofit/>
          </a:bodyPr>
          <a:lstStyle/>
          <a:p>
            <a:pPr algn="l"/>
            <a:r>
              <a:rPr lang="en-US" sz="4100" b="1" dirty="0"/>
              <a:t>The Allstate Foundation Moving Ahead Curriculum</a:t>
            </a:r>
          </a:p>
        </p:txBody>
      </p:sp>
      <p:sp>
        <p:nvSpPr>
          <p:cNvPr id="3" name="Subtitle 2">
            <a:extLst>
              <a:ext uri="{FF2B5EF4-FFF2-40B4-BE49-F238E27FC236}">
                <a16:creationId xmlns:a16="http://schemas.microsoft.com/office/drawing/2014/main" id="{1488A78A-E928-6748-BA4C-AAF0B5BBC482}"/>
              </a:ext>
            </a:extLst>
          </p:cNvPr>
          <p:cNvSpPr>
            <a:spLocks noGrp="1"/>
          </p:cNvSpPr>
          <p:nvPr>
            <p:ph type="subTitle" idx="1"/>
          </p:nvPr>
        </p:nvSpPr>
        <p:spPr>
          <a:xfrm>
            <a:off x="354774" y="3602038"/>
            <a:ext cx="5741226" cy="1655762"/>
          </a:xfrm>
        </p:spPr>
        <p:txBody>
          <a:bodyPr/>
          <a:lstStyle/>
          <a:p>
            <a:pPr algn="l"/>
            <a:r>
              <a:rPr lang="en-US" b="1" dirty="0"/>
              <a:t>A FINANCIAL EMPOWERMENT RESOURCE</a:t>
            </a:r>
            <a:endParaRPr lang="en-US" dirty="0"/>
          </a:p>
        </p:txBody>
      </p:sp>
      <p:pic>
        <p:nvPicPr>
          <p:cNvPr id="8" name="Picture 7">
            <a:extLst>
              <a:ext uri="{FF2B5EF4-FFF2-40B4-BE49-F238E27FC236}">
                <a16:creationId xmlns:a16="http://schemas.microsoft.com/office/drawing/2014/main" id="{F13989BD-8DDA-4048-B338-6F276B59E4B3}"/>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54774" y="6000749"/>
            <a:ext cx="2223986" cy="715588"/>
          </a:xfrm>
          <a:prstGeom prst="rect">
            <a:avLst/>
          </a:prstGeom>
        </p:spPr>
      </p:pic>
      <p:pic>
        <p:nvPicPr>
          <p:cNvPr id="9" name="Picture 8">
            <a:extLst>
              <a:ext uri="{FF2B5EF4-FFF2-40B4-BE49-F238E27FC236}">
                <a16:creationId xmlns:a16="http://schemas.microsoft.com/office/drawing/2014/main" id="{63866B23-E8FB-004D-AF9E-DABA6663B57C}"/>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784656" y="5917231"/>
            <a:ext cx="1755289" cy="818344"/>
          </a:xfrm>
          <a:prstGeom prst="rect">
            <a:avLst/>
          </a:prstGeom>
        </p:spPr>
      </p:pic>
    </p:spTree>
    <p:extLst>
      <p:ext uri="{BB962C8B-B14F-4D97-AF65-F5344CB8AC3E}">
        <p14:creationId xmlns:p14="http://schemas.microsoft.com/office/powerpoint/2010/main" val="27204391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12D8C-048B-1246-B34F-BB06F53FE30D}"/>
              </a:ext>
            </a:extLst>
          </p:cNvPr>
          <p:cNvSpPr>
            <a:spLocks noGrp="1"/>
          </p:cNvSpPr>
          <p:nvPr>
            <p:ph type="title"/>
          </p:nvPr>
        </p:nvSpPr>
        <p:spPr>
          <a:xfrm>
            <a:off x="838200" y="706436"/>
            <a:ext cx="10515600" cy="873127"/>
          </a:xfrm>
        </p:spPr>
        <p:txBody>
          <a:bodyPr/>
          <a:lstStyle/>
          <a:p>
            <a:r>
              <a:rPr lang="en-US" dirty="0"/>
              <a:t>Orders of Protection</a:t>
            </a:r>
          </a:p>
        </p:txBody>
      </p:sp>
      <p:sp>
        <p:nvSpPr>
          <p:cNvPr id="3" name="Content Placeholder 2">
            <a:extLst>
              <a:ext uri="{FF2B5EF4-FFF2-40B4-BE49-F238E27FC236}">
                <a16:creationId xmlns:a16="http://schemas.microsoft.com/office/drawing/2014/main" id="{9B6E503E-5E36-1140-B8EE-2BF165AA6A9F}"/>
              </a:ext>
            </a:extLst>
          </p:cNvPr>
          <p:cNvSpPr>
            <a:spLocks noGrp="1"/>
          </p:cNvSpPr>
          <p:nvPr>
            <p:ph idx="1"/>
          </p:nvPr>
        </p:nvSpPr>
        <p:spPr>
          <a:xfrm>
            <a:off x="838200" y="1828800"/>
            <a:ext cx="6477000" cy="4423746"/>
          </a:xfrm>
        </p:spPr>
        <p:txBody>
          <a:bodyPr>
            <a:normAutofit/>
          </a:bodyPr>
          <a:lstStyle/>
          <a:p>
            <a:r>
              <a:rPr lang="en-US" dirty="0"/>
              <a:t>Court order signed by a judge or magistrate; varies by state</a:t>
            </a:r>
          </a:p>
          <a:p>
            <a:r>
              <a:rPr lang="en-US" dirty="0"/>
              <a:t>Prohibits abusive party from threatening, stalking or harassing victim/s</a:t>
            </a:r>
          </a:p>
          <a:p>
            <a:r>
              <a:rPr lang="en-US" dirty="0"/>
              <a:t>Orders of Protection can:</a:t>
            </a:r>
          </a:p>
          <a:p>
            <a:pPr lvl="1"/>
            <a:r>
              <a:rPr lang="en-US" dirty="0"/>
              <a:t>Remove abuser from home</a:t>
            </a:r>
          </a:p>
          <a:p>
            <a:pPr lvl="1"/>
            <a:r>
              <a:rPr lang="en-US" dirty="0"/>
              <a:t>Ban abuser from home and/or workplace</a:t>
            </a:r>
          </a:p>
          <a:p>
            <a:pPr lvl="1"/>
            <a:r>
              <a:rPr lang="en-US" dirty="0"/>
              <a:t>Ban abuser from all contact</a:t>
            </a:r>
          </a:p>
        </p:txBody>
      </p:sp>
      <p:sp>
        <p:nvSpPr>
          <p:cNvPr id="5" name="Rectangle 4">
            <a:extLst>
              <a:ext uri="{FF2B5EF4-FFF2-40B4-BE49-F238E27FC236}">
                <a16:creationId xmlns:a16="http://schemas.microsoft.com/office/drawing/2014/main" id="{12EF3817-7280-427F-9E38-35239CBF61D7}"/>
              </a:ext>
            </a:extLst>
          </p:cNvPr>
          <p:cNvSpPr/>
          <p:nvPr/>
        </p:nvSpPr>
        <p:spPr>
          <a:xfrm>
            <a:off x="7623810" y="1828800"/>
            <a:ext cx="4375150" cy="1233714"/>
          </a:xfrm>
          <a:prstGeom prst="rect">
            <a:avLst/>
          </a:prstGeom>
          <a:solidFill>
            <a:schemeClr val="accent5">
              <a:lumMod val="20000"/>
              <a:lumOff val="80000"/>
            </a:schemeClr>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2400" b="1" dirty="0">
                <a:solidFill>
                  <a:schemeClr val="tx1"/>
                </a:solidFill>
              </a:rPr>
              <a:t>Orders of Protection have different names. In your state, </a:t>
            </a:r>
          </a:p>
          <a:p>
            <a:pPr algn="ctr"/>
            <a:r>
              <a:rPr lang="en-US" sz="2400" b="1" dirty="0">
                <a:solidFill>
                  <a:schemeClr val="tx1"/>
                </a:solidFill>
              </a:rPr>
              <a:t>it might be called:</a:t>
            </a:r>
          </a:p>
          <a:p>
            <a:endParaRPr lang="en-US" dirty="0">
              <a:solidFill>
                <a:schemeClr val="tx1"/>
              </a:solidFill>
            </a:endParaRPr>
          </a:p>
        </p:txBody>
      </p:sp>
      <p:sp>
        <p:nvSpPr>
          <p:cNvPr id="6" name="Rectangle 5">
            <a:extLst>
              <a:ext uri="{FF2B5EF4-FFF2-40B4-BE49-F238E27FC236}">
                <a16:creationId xmlns:a16="http://schemas.microsoft.com/office/drawing/2014/main" id="{AB789FC5-879F-4DBF-822C-A9E69A2A3592}"/>
              </a:ext>
            </a:extLst>
          </p:cNvPr>
          <p:cNvSpPr/>
          <p:nvPr/>
        </p:nvSpPr>
        <p:spPr>
          <a:xfrm>
            <a:off x="7623810" y="3225065"/>
            <a:ext cx="4375150" cy="1631216"/>
          </a:xfrm>
          <a:prstGeom prst="rect">
            <a:avLst/>
          </a:prstGeom>
        </p:spPr>
        <p:txBody>
          <a:bodyPr wrap="square">
            <a:spAutoFit/>
          </a:bodyPr>
          <a:lstStyle/>
          <a:p>
            <a:pPr algn="ctr"/>
            <a:r>
              <a:rPr lang="en-US" sz="2000" dirty="0"/>
              <a:t>Protective Order – P.O.</a:t>
            </a:r>
            <a:br>
              <a:rPr lang="en-US" sz="2000" dirty="0"/>
            </a:br>
            <a:endParaRPr lang="en-US" sz="2000" dirty="0"/>
          </a:p>
          <a:p>
            <a:pPr algn="ctr"/>
            <a:r>
              <a:rPr lang="en-US" sz="2000" dirty="0"/>
              <a:t>Restraining Order – R.O.</a:t>
            </a:r>
            <a:br>
              <a:rPr lang="en-US" sz="2000" dirty="0"/>
            </a:br>
            <a:endParaRPr lang="en-US" sz="2000" dirty="0"/>
          </a:p>
          <a:p>
            <a:pPr algn="ctr"/>
            <a:r>
              <a:rPr lang="en-US" sz="2000" dirty="0"/>
              <a:t>Protection From Abuse order  - P.F.A.</a:t>
            </a:r>
          </a:p>
        </p:txBody>
      </p:sp>
      <p:sp>
        <p:nvSpPr>
          <p:cNvPr id="7" name="Rectangle 6">
            <a:extLst>
              <a:ext uri="{FF2B5EF4-FFF2-40B4-BE49-F238E27FC236}">
                <a16:creationId xmlns:a16="http://schemas.microsoft.com/office/drawing/2014/main" id="{D3360A29-F406-4D2C-9142-0FA8F636DA4A}"/>
              </a:ext>
            </a:extLst>
          </p:cNvPr>
          <p:cNvSpPr/>
          <p:nvPr/>
        </p:nvSpPr>
        <p:spPr>
          <a:xfrm>
            <a:off x="7623810" y="1828799"/>
            <a:ext cx="4375150" cy="328022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7769671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B115D39F-FE1D-4296-A83D-55EFAC583931}"/>
              </a:ext>
            </a:extLst>
          </p:cNvPr>
          <p:cNvSpPr/>
          <p:nvPr/>
        </p:nvSpPr>
        <p:spPr>
          <a:xfrm>
            <a:off x="7772400" y="4548960"/>
            <a:ext cx="4226560" cy="1150799"/>
          </a:xfrm>
          <a:prstGeom prst="rect">
            <a:avLst/>
          </a:prstGeom>
          <a:solidFill>
            <a:schemeClr val="accent5">
              <a:lumMod val="20000"/>
              <a:lumOff val="80000"/>
            </a:schemeClr>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en-US" kern="0" dirty="0">
                <a:solidFill>
                  <a:prstClr val="black"/>
                </a:solidFill>
              </a:rPr>
              <a:t>Note: Orders of Protection can’t</a:t>
            </a:r>
          </a:p>
          <a:p>
            <a:pPr lvl="0" algn="ctr">
              <a:defRPr/>
            </a:pPr>
            <a:r>
              <a:rPr lang="en-US" kern="0" dirty="0">
                <a:solidFill>
                  <a:prstClr val="black"/>
                </a:solidFill>
              </a:rPr>
              <a:t> guarantee safety and are not </a:t>
            </a:r>
          </a:p>
          <a:p>
            <a:pPr lvl="0" algn="ctr">
              <a:defRPr/>
            </a:pPr>
            <a:r>
              <a:rPr lang="en-US" kern="0" dirty="0">
                <a:solidFill>
                  <a:prstClr val="black"/>
                </a:solidFill>
              </a:rPr>
              <a:t>the right choice for everyone.</a:t>
            </a:r>
          </a:p>
        </p:txBody>
      </p:sp>
      <p:sp>
        <p:nvSpPr>
          <p:cNvPr id="2" name="Title 1">
            <a:extLst>
              <a:ext uri="{FF2B5EF4-FFF2-40B4-BE49-F238E27FC236}">
                <a16:creationId xmlns:a16="http://schemas.microsoft.com/office/drawing/2014/main" id="{44F12D8C-048B-1246-B34F-BB06F53FE30D}"/>
              </a:ext>
            </a:extLst>
          </p:cNvPr>
          <p:cNvSpPr>
            <a:spLocks noGrp="1"/>
          </p:cNvSpPr>
          <p:nvPr>
            <p:ph type="title"/>
          </p:nvPr>
        </p:nvSpPr>
        <p:spPr>
          <a:xfrm>
            <a:off x="838200" y="696388"/>
            <a:ext cx="10515600" cy="873127"/>
          </a:xfrm>
        </p:spPr>
        <p:txBody>
          <a:bodyPr/>
          <a:lstStyle/>
          <a:p>
            <a:r>
              <a:rPr lang="en-US" dirty="0"/>
              <a:t>Orders of Protection</a:t>
            </a:r>
          </a:p>
        </p:txBody>
      </p:sp>
      <p:sp>
        <p:nvSpPr>
          <p:cNvPr id="3" name="Content Placeholder 2">
            <a:extLst>
              <a:ext uri="{FF2B5EF4-FFF2-40B4-BE49-F238E27FC236}">
                <a16:creationId xmlns:a16="http://schemas.microsoft.com/office/drawing/2014/main" id="{9B6E503E-5E36-1140-B8EE-2BF165AA6A9F}"/>
              </a:ext>
            </a:extLst>
          </p:cNvPr>
          <p:cNvSpPr>
            <a:spLocks noGrp="1"/>
          </p:cNvSpPr>
          <p:nvPr>
            <p:ph idx="1"/>
          </p:nvPr>
        </p:nvSpPr>
        <p:spPr>
          <a:xfrm>
            <a:off x="838200" y="1829735"/>
            <a:ext cx="7223760" cy="4423746"/>
          </a:xfrm>
        </p:spPr>
        <p:txBody>
          <a:bodyPr>
            <a:normAutofit fontScale="92500" lnSpcReduction="10000"/>
          </a:bodyPr>
          <a:lstStyle/>
          <a:p>
            <a:r>
              <a:rPr lang="en-US" dirty="0"/>
              <a:t>Orders of Protection can also offer economic relief:</a:t>
            </a:r>
          </a:p>
          <a:p>
            <a:pPr lvl="1"/>
            <a:r>
              <a:rPr lang="en-US" dirty="0"/>
              <a:t>Child support</a:t>
            </a:r>
          </a:p>
          <a:p>
            <a:pPr lvl="1"/>
            <a:r>
              <a:rPr lang="en-US" dirty="0"/>
              <a:t>Spousal support</a:t>
            </a:r>
          </a:p>
          <a:p>
            <a:pPr lvl="1"/>
            <a:r>
              <a:rPr lang="en-US" dirty="0"/>
              <a:t>Mortgage/rent payment/s</a:t>
            </a:r>
          </a:p>
          <a:p>
            <a:pPr lvl="1"/>
            <a:r>
              <a:rPr lang="en-US" dirty="0"/>
              <a:t>Temporary possession of property</a:t>
            </a:r>
          </a:p>
          <a:p>
            <a:pPr lvl="2"/>
            <a:r>
              <a:rPr lang="en-US" dirty="0"/>
              <a:t>Car</a:t>
            </a:r>
          </a:p>
          <a:p>
            <a:pPr lvl="2"/>
            <a:r>
              <a:rPr lang="en-US" dirty="0"/>
              <a:t>Clothing</a:t>
            </a:r>
          </a:p>
          <a:p>
            <a:pPr lvl="1"/>
            <a:r>
              <a:rPr lang="en-US" dirty="0"/>
              <a:t>Reimbursement of medical expenses or property damage related to violence</a:t>
            </a:r>
          </a:p>
          <a:p>
            <a:pPr lvl="1"/>
            <a:r>
              <a:rPr lang="en-US" dirty="0"/>
              <a:t>Lost wages</a:t>
            </a:r>
          </a:p>
          <a:p>
            <a:pPr lvl="1"/>
            <a:r>
              <a:rPr lang="en-US" dirty="0"/>
              <a:t>Attorney’s fees</a:t>
            </a:r>
          </a:p>
          <a:p>
            <a:pPr lvl="1"/>
            <a:r>
              <a:rPr lang="en-US" dirty="0"/>
              <a:t>Moving expenses</a:t>
            </a:r>
          </a:p>
        </p:txBody>
      </p:sp>
      <p:pic>
        <p:nvPicPr>
          <p:cNvPr id="1026" name="Picture 2" descr="https://www.womenslaw.org/sites/all/themes/womenslaw/logo.png">
            <a:extLst>
              <a:ext uri="{FF2B5EF4-FFF2-40B4-BE49-F238E27FC236}">
                <a16:creationId xmlns:a16="http://schemas.microsoft.com/office/drawing/2014/main" id="{8B033AB0-29CE-42E1-919F-FD5E21E73A6A}"/>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7650480" y="1856029"/>
            <a:ext cx="4741092" cy="971067"/>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Connector 8">
            <a:extLst>
              <a:ext uri="{FF2B5EF4-FFF2-40B4-BE49-F238E27FC236}">
                <a16:creationId xmlns:a16="http://schemas.microsoft.com/office/drawing/2014/main" id="{FBDE58C2-9A03-401B-AD30-30CB9E812D49}"/>
              </a:ext>
            </a:extLst>
          </p:cNvPr>
          <p:cNvCxnSpPr/>
          <p:nvPr/>
        </p:nvCxnSpPr>
        <p:spPr>
          <a:xfrm>
            <a:off x="7772400" y="2889733"/>
            <a:ext cx="410464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AF5CF558-FA6C-4FF5-92BA-4D6A77B08653}"/>
              </a:ext>
            </a:extLst>
          </p:cNvPr>
          <p:cNvSpPr/>
          <p:nvPr/>
        </p:nvSpPr>
        <p:spPr>
          <a:xfrm>
            <a:off x="7576094" y="3092191"/>
            <a:ext cx="4497252" cy="646331"/>
          </a:xfrm>
          <a:prstGeom prst="rect">
            <a:avLst/>
          </a:prstGeom>
        </p:spPr>
        <p:txBody>
          <a:bodyPr wrap="square">
            <a:spAutoFit/>
          </a:bodyPr>
          <a:lstStyle/>
          <a:p>
            <a:pPr algn="ctr"/>
            <a:r>
              <a:rPr lang="en-US" dirty="0"/>
              <a:t>On WomensLaw.org, you can find what protections are available in your state.</a:t>
            </a:r>
          </a:p>
        </p:txBody>
      </p:sp>
    </p:spTree>
    <p:extLst>
      <p:ext uri="{BB962C8B-B14F-4D97-AF65-F5344CB8AC3E}">
        <p14:creationId xmlns:p14="http://schemas.microsoft.com/office/powerpoint/2010/main" val="22481816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12D8C-048B-1246-B34F-BB06F53FE30D}"/>
              </a:ext>
            </a:extLst>
          </p:cNvPr>
          <p:cNvSpPr>
            <a:spLocks noGrp="1"/>
          </p:cNvSpPr>
          <p:nvPr>
            <p:ph type="title"/>
          </p:nvPr>
        </p:nvSpPr>
        <p:spPr>
          <a:xfrm>
            <a:off x="838200" y="686340"/>
            <a:ext cx="10515600" cy="873127"/>
          </a:xfrm>
        </p:spPr>
        <p:txBody>
          <a:bodyPr/>
          <a:lstStyle/>
          <a:p>
            <a:r>
              <a:rPr lang="en-US" dirty="0"/>
              <a:t>Safety Planning</a:t>
            </a:r>
          </a:p>
        </p:txBody>
      </p:sp>
      <p:sp>
        <p:nvSpPr>
          <p:cNvPr id="3" name="Content Placeholder 2">
            <a:extLst>
              <a:ext uri="{FF2B5EF4-FFF2-40B4-BE49-F238E27FC236}">
                <a16:creationId xmlns:a16="http://schemas.microsoft.com/office/drawing/2014/main" id="{9B6E503E-5E36-1140-B8EE-2BF165AA6A9F}"/>
              </a:ext>
            </a:extLst>
          </p:cNvPr>
          <p:cNvSpPr>
            <a:spLocks noGrp="1"/>
          </p:cNvSpPr>
          <p:nvPr>
            <p:ph idx="1"/>
          </p:nvPr>
        </p:nvSpPr>
        <p:spPr>
          <a:xfrm>
            <a:off x="838200" y="1851325"/>
            <a:ext cx="5257800" cy="4423746"/>
          </a:xfrm>
        </p:spPr>
        <p:txBody>
          <a:bodyPr>
            <a:normAutofit/>
          </a:bodyPr>
          <a:lstStyle/>
          <a:p>
            <a:r>
              <a:rPr lang="en-US" b="1" dirty="0"/>
              <a:t>New Housing Search</a:t>
            </a:r>
          </a:p>
          <a:p>
            <a:pPr lvl="1"/>
            <a:r>
              <a:rPr lang="en-US" dirty="0"/>
              <a:t>Credit reports can be used to track someone's whereabouts</a:t>
            </a:r>
          </a:p>
          <a:p>
            <a:pPr lvl="1"/>
            <a:r>
              <a:rPr lang="en-US" dirty="0"/>
              <a:t>Large property-management companies may run a credit check, which will show up on your credit report</a:t>
            </a:r>
          </a:p>
          <a:p>
            <a:pPr lvl="1"/>
            <a:r>
              <a:rPr lang="en-US" dirty="0"/>
              <a:t>Consider supplying your own copy</a:t>
            </a:r>
          </a:p>
          <a:p>
            <a:pPr lvl="1"/>
            <a:r>
              <a:rPr lang="en-US" dirty="0"/>
              <a:t>If you are getting a roommate, consider putting utilities in their name</a:t>
            </a:r>
            <a:br>
              <a:rPr lang="en-US" dirty="0"/>
            </a:br>
            <a:endParaRPr lang="en-US" dirty="0"/>
          </a:p>
        </p:txBody>
      </p:sp>
      <p:sp>
        <p:nvSpPr>
          <p:cNvPr id="4" name="Content Placeholder 2">
            <a:extLst>
              <a:ext uri="{FF2B5EF4-FFF2-40B4-BE49-F238E27FC236}">
                <a16:creationId xmlns:a16="http://schemas.microsoft.com/office/drawing/2014/main" id="{5FE67E0A-7BC5-4913-AFF5-8BFB1E58DF7A}"/>
              </a:ext>
            </a:extLst>
          </p:cNvPr>
          <p:cNvSpPr txBox="1">
            <a:spLocks/>
          </p:cNvSpPr>
          <p:nvPr/>
        </p:nvSpPr>
        <p:spPr>
          <a:xfrm>
            <a:off x="6456680" y="1851325"/>
            <a:ext cx="5257800" cy="442374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Clr>
                <a:srgbClr val="0033A0"/>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0033A0"/>
              </a:buClr>
              <a:buFont typeface="System Font Regular"/>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0033A0"/>
              </a:buClr>
              <a:buFont typeface="Wingdings"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0033A0"/>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0033A0"/>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1" dirty="0"/>
              <a:t>Technology</a:t>
            </a:r>
          </a:p>
          <a:p>
            <a:pPr lvl="1"/>
            <a:r>
              <a:rPr lang="en-US" dirty="0"/>
              <a:t>Search internet for your name</a:t>
            </a:r>
          </a:p>
          <a:p>
            <a:pPr lvl="1"/>
            <a:r>
              <a:rPr lang="en-US" dirty="0"/>
              <a:t>Be cautious with online applications, communication, emails and attachments</a:t>
            </a:r>
          </a:p>
          <a:p>
            <a:pPr lvl="1"/>
            <a:r>
              <a:rPr lang="en-US" dirty="0"/>
              <a:t>Consider setting up a news alert</a:t>
            </a:r>
          </a:p>
          <a:p>
            <a:pPr lvl="2"/>
            <a:r>
              <a:rPr lang="en-US" dirty="0"/>
              <a:t>Will notify you whenever your name, address or phone number are used on the internet</a:t>
            </a:r>
          </a:p>
        </p:txBody>
      </p:sp>
    </p:spTree>
    <p:extLst>
      <p:ext uri="{BB962C8B-B14F-4D97-AF65-F5344CB8AC3E}">
        <p14:creationId xmlns:p14="http://schemas.microsoft.com/office/powerpoint/2010/main" val="10514251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12D8C-048B-1246-B34F-BB06F53FE30D}"/>
              </a:ext>
            </a:extLst>
          </p:cNvPr>
          <p:cNvSpPr>
            <a:spLocks noGrp="1"/>
          </p:cNvSpPr>
          <p:nvPr>
            <p:ph type="title"/>
          </p:nvPr>
        </p:nvSpPr>
        <p:spPr>
          <a:xfrm>
            <a:off x="838200" y="691401"/>
            <a:ext cx="10515600" cy="873127"/>
          </a:xfrm>
        </p:spPr>
        <p:txBody>
          <a:bodyPr/>
          <a:lstStyle/>
          <a:p>
            <a:r>
              <a:rPr lang="en-US" dirty="0"/>
              <a:t>Safety Planning</a:t>
            </a:r>
          </a:p>
        </p:txBody>
      </p:sp>
      <p:sp>
        <p:nvSpPr>
          <p:cNvPr id="3" name="Content Placeholder 2">
            <a:extLst>
              <a:ext uri="{FF2B5EF4-FFF2-40B4-BE49-F238E27FC236}">
                <a16:creationId xmlns:a16="http://schemas.microsoft.com/office/drawing/2014/main" id="{9B6E503E-5E36-1140-B8EE-2BF165AA6A9F}"/>
              </a:ext>
            </a:extLst>
          </p:cNvPr>
          <p:cNvSpPr>
            <a:spLocks noGrp="1"/>
          </p:cNvSpPr>
          <p:nvPr>
            <p:ph idx="1"/>
          </p:nvPr>
        </p:nvSpPr>
        <p:spPr>
          <a:xfrm>
            <a:off x="838200" y="1851325"/>
            <a:ext cx="5257800" cy="4423746"/>
          </a:xfrm>
        </p:spPr>
        <p:txBody>
          <a:bodyPr>
            <a:normAutofit fontScale="92500" lnSpcReduction="10000"/>
          </a:bodyPr>
          <a:lstStyle/>
          <a:p>
            <a:r>
              <a:rPr lang="en-US" b="1" dirty="0"/>
              <a:t>Workplace Safety</a:t>
            </a:r>
          </a:p>
          <a:p>
            <a:pPr marL="0" indent="0">
              <a:buNone/>
            </a:pPr>
            <a:r>
              <a:rPr lang="en-US" sz="2200" b="1" dirty="0"/>
              <a:t>If it is safe, available and appropriate, consider the following:</a:t>
            </a:r>
          </a:p>
          <a:p>
            <a:pPr lvl="1"/>
            <a:r>
              <a:rPr lang="en-US" dirty="0"/>
              <a:t>Provide employer with copy of protection order and photo of your partner</a:t>
            </a:r>
          </a:p>
          <a:p>
            <a:pPr lvl="1"/>
            <a:r>
              <a:rPr lang="en-US" dirty="0"/>
              <a:t>Ask security to escort you to and from the building</a:t>
            </a:r>
          </a:p>
          <a:p>
            <a:pPr lvl="1"/>
            <a:r>
              <a:rPr lang="en-US" dirty="0"/>
              <a:t>Screen your telephone calls</a:t>
            </a:r>
          </a:p>
          <a:p>
            <a:pPr lvl="1"/>
            <a:r>
              <a:rPr lang="en-US" dirty="0"/>
              <a:t>Save threatening e-mails, voice mails, letters and gifts</a:t>
            </a:r>
          </a:p>
          <a:p>
            <a:pPr lvl="1"/>
            <a:r>
              <a:rPr lang="en-US" dirty="0"/>
              <a:t>Request workspace be moved to a more secure area, if possible</a:t>
            </a:r>
            <a:br>
              <a:rPr lang="en-US" dirty="0"/>
            </a:br>
            <a:endParaRPr lang="en-US" dirty="0"/>
          </a:p>
        </p:txBody>
      </p:sp>
      <p:pic>
        <p:nvPicPr>
          <p:cNvPr id="5" name="Picture 4">
            <a:extLst>
              <a:ext uri="{FF2B5EF4-FFF2-40B4-BE49-F238E27FC236}">
                <a16:creationId xmlns:a16="http://schemas.microsoft.com/office/drawing/2014/main" id="{CF9D5B54-E82C-4250-8C88-2C355962D339}"/>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478967" y="1828800"/>
            <a:ext cx="5332033" cy="3554688"/>
          </a:xfrm>
          <a:prstGeom prst="rect">
            <a:avLst/>
          </a:prstGeom>
        </p:spPr>
      </p:pic>
    </p:spTree>
    <p:extLst>
      <p:ext uri="{BB962C8B-B14F-4D97-AF65-F5344CB8AC3E}">
        <p14:creationId xmlns:p14="http://schemas.microsoft.com/office/powerpoint/2010/main" val="2021620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Picture Placeholder 18">
            <a:extLst>
              <a:ext uri="{FF2B5EF4-FFF2-40B4-BE49-F238E27FC236}">
                <a16:creationId xmlns:a16="http://schemas.microsoft.com/office/drawing/2014/main" id="{FA9F27C1-C57F-FA45-8F50-AB618CC9AACF}"/>
              </a:ext>
            </a:extLst>
          </p:cNvPr>
          <p:cNvSpPr>
            <a:spLocks noGrp="1"/>
          </p:cNvSpPr>
          <p:nvPr>
            <p:ph type="pic" sz="quarter" idx="13"/>
          </p:nvPr>
        </p:nvSpPr>
        <p:spPr>
          <a:xfrm>
            <a:off x="6096000" y="911219"/>
            <a:ext cx="6096000" cy="5946780"/>
          </a:xfrm>
        </p:spPr>
      </p:sp>
      <p:sp>
        <p:nvSpPr>
          <p:cNvPr id="11" name="Text Placeholder 10">
            <a:extLst>
              <a:ext uri="{FF2B5EF4-FFF2-40B4-BE49-F238E27FC236}">
                <a16:creationId xmlns:a16="http://schemas.microsoft.com/office/drawing/2014/main" id="{EBB9E4F3-44D0-DB48-BD3F-551F2BA6EB4E}"/>
              </a:ext>
            </a:extLst>
          </p:cNvPr>
          <p:cNvSpPr>
            <a:spLocks noGrp="1"/>
          </p:cNvSpPr>
          <p:nvPr>
            <p:ph type="body" idx="1"/>
          </p:nvPr>
        </p:nvSpPr>
        <p:spPr>
          <a:xfrm>
            <a:off x="314461" y="3095673"/>
            <a:ext cx="5318375" cy="966981"/>
          </a:xfrm>
        </p:spPr>
        <p:txBody>
          <a:bodyPr/>
          <a:lstStyle/>
          <a:p>
            <a:pPr algn="ctr"/>
            <a:r>
              <a:rPr lang="en-US" dirty="0"/>
              <a:t>Separation, Divorce </a:t>
            </a:r>
            <a:br>
              <a:rPr lang="en-US" dirty="0"/>
            </a:br>
            <a:r>
              <a:rPr lang="en-US" dirty="0"/>
              <a:t>and Child Support</a:t>
            </a:r>
          </a:p>
        </p:txBody>
      </p:sp>
      <p:sp>
        <p:nvSpPr>
          <p:cNvPr id="10" name="Title 9">
            <a:extLst>
              <a:ext uri="{FF2B5EF4-FFF2-40B4-BE49-F238E27FC236}">
                <a16:creationId xmlns:a16="http://schemas.microsoft.com/office/drawing/2014/main" id="{1BE5DBCA-60B0-D64E-B604-36FAC5082007}"/>
              </a:ext>
            </a:extLst>
          </p:cNvPr>
          <p:cNvSpPr>
            <a:spLocks noGrp="1"/>
          </p:cNvSpPr>
          <p:nvPr>
            <p:ph type="title"/>
          </p:nvPr>
        </p:nvSpPr>
        <p:spPr/>
        <p:txBody>
          <a:bodyPr/>
          <a:lstStyle/>
          <a:p>
            <a:r>
              <a:rPr lang="en-US" dirty="0"/>
              <a:t>MODULE 1</a:t>
            </a:r>
          </a:p>
        </p:txBody>
      </p:sp>
      <p:pic>
        <p:nvPicPr>
          <p:cNvPr id="17" name="Picture 16">
            <a:extLst>
              <a:ext uri="{FF2B5EF4-FFF2-40B4-BE49-F238E27FC236}">
                <a16:creationId xmlns:a16="http://schemas.microsoft.com/office/drawing/2014/main" id="{D3D930F3-EB80-3745-8D35-3699A1EEEED4}"/>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6096000" y="911219"/>
            <a:ext cx="6096000" cy="5946781"/>
          </a:xfrm>
          <a:prstGeom prst="rect">
            <a:avLst/>
          </a:prstGeom>
        </p:spPr>
      </p:pic>
    </p:spTree>
    <p:extLst>
      <p:ext uri="{BB962C8B-B14F-4D97-AF65-F5344CB8AC3E}">
        <p14:creationId xmlns:p14="http://schemas.microsoft.com/office/powerpoint/2010/main" val="22417376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1962E11-B587-41A2-BA38-F21FDB14C820}"/>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651313" y="1828800"/>
            <a:ext cx="5179245" cy="3453464"/>
          </a:xfrm>
          <a:prstGeom prst="rect">
            <a:avLst/>
          </a:prstGeom>
        </p:spPr>
      </p:pic>
      <p:sp>
        <p:nvSpPr>
          <p:cNvPr id="2" name="Title 1">
            <a:extLst>
              <a:ext uri="{FF2B5EF4-FFF2-40B4-BE49-F238E27FC236}">
                <a16:creationId xmlns:a16="http://schemas.microsoft.com/office/drawing/2014/main" id="{44F12D8C-048B-1246-B34F-BB06F53FE30D}"/>
              </a:ext>
            </a:extLst>
          </p:cNvPr>
          <p:cNvSpPr>
            <a:spLocks noGrp="1"/>
          </p:cNvSpPr>
          <p:nvPr>
            <p:ph type="title"/>
          </p:nvPr>
        </p:nvSpPr>
        <p:spPr>
          <a:xfrm>
            <a:off x="838200" y="692783"/>
            <a:ext cx="10515600" cy="873127"/>
          </a:xfrm>
        </p:spPr>
        <p:txBody>
          <a:bodyPr/>
          <a:lstStyle/>
          <a:p>
            <a:r>
              <a:rPr lang="en-US" dirty="0"/>
              <a:t>Separation, Divorce and Child Support</a:t>
            </a:r>
          </a:p>
        </p:txBody>
      </p:sp>
      <p:sp>
        <p:nvSpPr>
          <p:cNvPr id="3" name="Content Placeholder 2">
            <a:extLst>
              <a:ext uri="{FF2B5EF4-FFF2-40B4-BE49-F238E27FC236}">
                <a16:creationId xmlns:a16="http://schemas.microsoft.com/office/drawing/2014/main" id="{9B6E503E-5E36-1140-B8EE-2BF165AA6A9F}"/>
              </a:ext>
            </a:extLst>
          </p:cNvPr>
          <p:cNvSpPr>
            <a:spLocks noGrp="1"/>
          </p:cNvSpPr>
          <p:nvPr>
            <p:ph idx="1"/>
          </p:nvPr>
        </p:nvSpPr>
        <p:spPr>
          <a:xfrm>
            <a:off x="838200" y="1851325"/>
            <a:ext cx="5013960" cy="4423746"/>
          </a:xfrm>
        </p:spPr>
        <p:txBody>
          <a:bodyPr>
            <a:normAutofit lnSpcReduction="10000"/>
          </a:bodyPr>
          <a:lstStyle/>
          <a:p>
            <a:r>
              <a:rPr lang="en-US" dirty="0"/>
              <a:t>Good legal advice is essential</a:t>
            </a:r>
          </a:p>
          <a:p>
            <a:pPr lvl="1"/>
            <a:r>
              <a:rPr lang="en-US" dirty="0"/>
              <a:t>The right legal course of action is different for every person</a:t>
            </a:r>
          </a:p>
          <a:p>
            <a:r>
              <a:rPr lang="en-US" dirty="0"/>
              <a:t>Gather as much data as possible before meeting with an attorney, such as:</a:t>
            </a:r>
          </a:p>
          <a:p>
            <a:pPr lvl="1"/>
            <a:r>
              <a:rPr lang="en-US" dirty="0"/>
              <a:t>Past income tax return/s</a:t>
            </a:r>
          </a:p>
          <a:p>
            <a:pPr lvl="1"/>
            <a:r>
              <a:rPr lang="en-US" dirty="0"/>
              <a:t>Pay stubs (both/all income)</a:t>
            </a:r>
          </a:p>
          <a:p>
            <a:pPr lvl="1"/>
            <a:r>
              <a:rPr lang="en-US" dirty="0"/>
              <a:t>Employee benefits (both)</a:t>
            </a:r>
          </a:p>
          <a:p>
            <a:pPr lvl="1"/>
            <a:r>
              <a:rPr lang="en-US" dirty="0"/>
              <a:t>Wish list of assets you would like to keep</a:t>
            </a:r>
            <a:br>
              <a:rPr lang="en-US" dirty="0"/>
            </a:br>
            <a:endParaRPr lang="en-US" dirty="0"/>
          </a:p>
        </p:txBody>
      </p:sp>
    </p:spTree>
    <p:extLst>
      <p:ext uri="{BB962C8B-B14F-4D97-AF65-F5344CB8AC3E}">
        <p14:creationId xmlns:p14="http://schemas.microsoft.com/office/powerpoint/2010/main" val="36194978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12D8C-048B-1246-B34F-BB06F53FE30D}"/>
              </a:ext>
            </a:extLst>
          </p:cNvPr>
          <p:cNvSpPr>
            <a:spLocks noGrp="1"/>
          </p:cNvSpPr>
          <p:nvPr>
            <p:ph type="title"/>
          </p:nvPr>
        </p:nvSpPr>
        <p:spPr>
          <a:xfrm>
            <a:off x="838200" y="704213"/>
            <a:ext cx="10515600" cy="873127"/>
          </a:xfrm>
        </p:spPr>
        <p:txBody>
          <a:bodyPr/>
          <a:lstStyle/>
          <a:p>
            <a:r>
              <a:rPr lang="en-US" dirty="0"/>
              <a:t>Before Meeting with an Attorney</a:t>
            </a:r>
          </a:p>
        </p:txBody>
      </p:sp>
      <p:sp>
        <p:nvSpPr>
          <p:cNvPr id="3" name="Content Placeholder 2">
            <a:extLst>
              <a:ext uri="{FF2B5EF4-FFF2-40B4-BE49-F238E27FC236}">
                <a16:creationId xmlns:a16="http://schemas.microsoft.com/office/drawing/2014/main" id="{9B6E503E-5E36-1140-B8EE-2BF165AA6A9F}"/>
              </a:ext>
            </a:extLst>
          </p:cNvPr>
          <p:cNvSpPr>
            <a:spLocks noGrp="1"/>
          </p:cNvSpPr>
          <p:nvPr>
            <p:ph idx="1"/>
          </p:nvPr>
        </p:nvSpPr>
        <p:spPr>
          <a:xfrm>
            <a:off x="838201" y="1839895"/>
            <a:ext cx="5691903" cy="4423746"/>
          </a:xfrm>
        </p:spPr>
        <p:txBody>
          <a:bodyPr>
            <a:normAutofit fontScale="92500" lnSpcReduction="10000"/>
          </a:bodyPr>
          <a:lstStyle/>
          <a:p>
            <a:r>
              <a:rPr lang="en-US" dirty="0"/>
              <a:t>Make a list of possessions in three categories</a:t>
            </a:r>
          </a:p>
          <a:p>
            <a:pPr lvl="1"/>
            <a:r>
              <a:rPr lang="en-US" dirty="0"/>
              <a:t>Items that are yours</a:t>
            </a:r>
          </a:p>
          <a:p>
            <a:pPr lvl="1"/>
            <a:r>
              <a:rPr lang="en-US" dirty="0"/>
              <a:t>Items that are your partner’s</a:t>
            </a:r>
          </a:p>
          <a:p>
            <a:pPr lvl="1"/>
            <a:r>
              <a:rPr lang="en-US" dirty="0"/>
              <a:t>Items you bought jointly or while married</a:t>
            </a:r>
          </a:p>
          <a:p>
            <a:r>
              <a:rPr lang="en-US" dirty="0"/>
              <a:t>Determine your living expenses</a:t>
            </a:r>
          </a:p>
          <a:p>
            <a:pPr lvl="1"/>
            <a:r>
              <a:rPr lang="en-US" dirty="0"/>
              <a:t>Include any expenses related to children</a:t>
            </a:r>
          </a:p>
          <a:p>
            <a:pPr lvl="1"/>
            <a:r>
              <a:rPr lang="en-US" dirty="0"/>
              <a:t>Don’t forget insurance coverage</a:t>
            </a:r>
          </a:p>
          <a:p>
            <a:r>
              <a:rPr lang="en-US" dirty="0"/>
              <a:t>Division of assets and liabilities</a:t>
            </a:r>
          </a:p>
          <a:p>
            <a:pPr lvl="1"/>
            <a:r>
              <a:rPr lang="en-US" dirty="0"/>
              <a:t>Home and/or property</a:t>
            </a:r>
          </a:p>
          <a:p>
            <a:pPr lvl="1"/>
            <a:r>
              <a:rPr lang="en-US" dirty="0"/>
              <a:t>Savings and retirement accounts</a:t>
            </a:r>
          </a:p>
          <a:p>
            <a:pPr lvl="1"/>
            <a:r>
              <a:rPr lang="en-US" dirty="0"/>
              <a:t>Debts</a:t>
            </a:r>
          </a:p>
          <a:p>
            <a:pPr marL="0" indent="0">
              <a:buNone/>
            </a:pPr>
            <a:endParaRPr lang="en-US" dirty="0"/>
          </a:p>
        </p:txBody>
      </p:sp>
      <p:pic>
        <p:nvPicPr>
          <p:cNvPr id="6" name="Picture 5">
            <a:extLst>
              <a:ext uri="{FF2B5EF4-FFF2-40B4-BE49-F238E27FC236}">
                <a16:creationId xmlns:a16="http://schemas.microsoft.com/office/drawing/2014/main" id="{233FEA0B-A7B7-40FA-8292-E5E49A6CF095}"/>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400312" y="1839895"/>
            <a:ext cx="5410688" cy="3606800"/>
          </a:xfrm>
          <a:prstGeom prst="rect">
            <a:avLst/>
          </a:prstGeom>
        </p:spPr>
      </p:pic>
    </p:spTree>
    <p:extLst>
      <p:ext uri="{BB962C8B-B14F-4D97-AF65-F5344CB8AC3E}">
        <p14:creationId xmlns:p14="http://schemas.microsoft.com/office/powerpoint/2010/main" val="17736922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12D8C-048B-1246-B34F-BB06F53FE30D}"/>
              </a:ext>
            </a:extLst>
          </p:cNvPr>
          <p:cNvSpPr>
            <a:spLocks noGrp="1"/>
          </p:cNvSpPr>
          <p:nvPr>
            <p:ph type="title"/>
          </p:nvPr>
        </p:nvSpPr>
        <p:spPr>
          <a:xfrm>
            <a:off x="838200" y="692783"/>
            <a:ext cx="10515600" cy="873127"/>
          </a:xfrm>
        </p:spPr>
        <p:txBody>
          <a:bodyPr/>
          <a:lstStyle/>
          <a:p>
            <a:r>
              <a:rPr lang="en-US" dirty="0"/>
              <a:t>Pro Se Divorce</a:t>
            </a:r>
          </a:p>
        </p:txBody>
      </p:sp>
      <p:sp>
        <p:nvSpPr>
          <p:cNvPr id="3" name="Content Placeholder 2">
            <a:extLst>
              <a:ext uri="{FF2B5EF4-FFF2-40B4-BE49-F238E27FC236}">
                <a16:creationId xmlns:a16="http://schemas.microsoft.com/office/drawing/2014/main" id="{9B6E503E-5E36-1140-B8EE-2BF165AA6A9F}"/>
              </a:ext>
            </a:extLst>
          </p:cNvPr>
          <p:cNvSpPr>
            <a:spLocks noGrp="1"/>
          </p:cNvSpPr>
          <p:nvPr>
            <p:ph idx="1"/>
          </p:nvPr>
        </p:nvSpPr>
        <p:spPr>
          <a:xfrm>
            <a:off x="838199" y="1839895"/>
            <a:ext cx="9863295" cy="4423746"/>
          </a:xfrm>
        </p:spPr>
        <p:txBody>
          <a:bodyPr>
            <a:normAutofit/>
          </a:bodyPr>
          <a:lstStyle/>
          <a:p>
            <a:r>
              <a:rPr lang="en-US" dirty="0"/>
              <a:t>Legal term = one appears in court on their own</a:t>
            </a:r>
          </a:p>
          <a:p>
            <a:r>
              <a:rPr lang="en-US" dirty="0"/>
              <a:t>Responsible for their own legal representation</a:t>
            </a:r>
          </a:p>
          <a:p>
            <a:r>
              <a:rPr lang="en-US" dirty="0"/>
              <a:t>May not be a safe choice; especially if custody of children is at stake</a:t>
            </a:r>
          </a:p>
          <a:p>
            <a:r>
              <a:rPr lang="en-US" dirty="0"/>
              <a:t>Typically best suited when domestic violence is NOT a factor and when couples jointly agree to the conditions</a:t>
            </a:r>
          </a:p>
          <a:p>
            <a:pPr marL="0" indent="0">
              <a:buNone/>
            </a:pPr>
            <a:endParaRPr lang="en-US" dirty="0"/>
          </a:p>
        </p:txBody>
      </p:sp>
    </p:spTree>
    <p:extLst>
      <p:ext uri="{BB962C8B-B14F-4D97-AF65-F5344CB8AC3E}">
        <p14:creationId xmlns:p14="http://schemas.microsoft.com/office/powerpoint/2010/main" val="11473187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BCF2B772-96DF-4E08-AE14-C37C5B6D398E}"/>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397924" y="1828800"/>
            <a:ext cx="5410200" cy="3606800"/>
          </a:xfrm>
          <a:prstGeom prst="rect">
            <a:avLst/>
          </a:prstGeom>
        </p:spPr>
      </p:pic>
      <p:sp>
        <p:nvSpPr>
          <p:cNvPr id="2" name="Title 1">
            <a:extLst>
              <a:ext uri="{FF2B5EF4-FFF2-40B4-BE49-F238E27FC236}">
                <a16:creationId xmlns:a16="http://schemas.microsoft.com/office/drawing/2014/main" id="{44F12D8C-048B-1246-B34F-BB06F53FE30D}"/>
              </a:ext>
            </a:extLst>
          </p:cNvPr>
          <p:cNvSpPr>
            <a:spLocks noGrp="1"/>
          </p:cNvSpPr>
          <p:nvPr>
            <p:ph type="title"/>
          </p:nvPr>
        </p:nvSpPr>
        <p:spPr>
          <a:xfrm>
            <a:off x="838200" y="692783"/>
            <a:ext cx="10515600" cy="873127"/>
          </a:xfrm>
        </p:spPr>
        <p:txBody>
          <a:bodyPr/>
          <a:lstStyle/>
          <a:p>
            <a:r>
              <a:rPr lang="en-US" dirty="0"/>
              <a:t>Finding an Attorney</a:t>
            </a:r>
          </a:p>
        </p:txBody>
      </p:sp>
      <p:sp>
        <p:nvSpPr>
          <p:cNvPr id="3" name="Content Placeholder 2">
            <a:extLst>
              <a:ext uri="{FF2B5EF4-FFF2-40B4-BE49-F238E27FC236}">
                <a16:creationId xmlns:a16="http://schemas.microsoft.com/office/drawing/2014/main" id="{9B6E503E-5E36-1140-B8EE-2BF165AA6A9F}"/>
              </a:ext>
            </a:extLst>
          </p:cNvPr>
          <p:cNvSpPr>
            <a:spLocks noGrp="1"/>
          </p:cNvSpPr>
          <p:nvPr>
            <p:ph idx="1"/>
          </p:nvPr>
        </p:nvSpPr>
        <p:spPr>
          <a:xfrm>
            <a:off x="838200" y="1839895"/>
            <a:ext cx="5257800" cy="4423746"/>
          </a:xfrm>
        </p:spPr>
        <p:txBody>
          <a:bodyPr>
            <a:normAutofit fontScale="85000" lnSpcReduction="20000"/>
          </a:bodyPr>
          <a:lstStyle/>
          <a:p>
            <a:r>
              <a:rPr lang="en-US" dirty="0"/>
              <a:t>Local Domestic Violence Program</a:t>
            </a:r>
          </a:p>
          <a:p>
            <a:pPr lvl="1"/>
            <a:r>
              <a:rPr lang="en-US" dirty="0"/>
              <a:t>May be able to provide referral</a:t>
            </a:r>
          </a:p>
          <a:p>
            <a:r>
              <a:rPr lang="en-US" dirty="0"/>
              <a:t>State Bar Association</a:t>
            </a:r>
          </a:p>
          <a:p>
            <a:r>
              <a:rPr lang="en-US" dirty="0"/>
              <a:t>Attorney Referral Services</a:t>
            </a:r>
          </a:p>
          <a:p>
            <a:pPr lvl="1"/>
            <a:r>
              <a:rPr lang="en-US" dirty="0"/>
              <a:t>Typically about $30 fee</a:t>
            </a:r>
          </a:p>
          <a:p>
            <a:pPr lvl="1"/>
            <a:r>
              <a:rPr lang="en-US" dirty="0"/>
              <a:t>May allow you to talk with an attorney for the first half hour at no charge</a:t>
            </a:r>
          </a:p>
          <a:p>
            <a:r>
              <a:rPr lang="en-US" dirty="0"/>
              <a:t>Clerk of the Court</a:t>
            </a:r>
          </a:p>
          <a:p>
            <a:pPr lvl="1"/>
            <a:r>
              <a:rPr lang="en-US" dirty="0"/>
              <a:t>Officer of the court</a:t>
            </a:r>
          </a:p>
          <a:p>
            <a:pPr lvl="1"/>
            <a:r>
              <a:rPr lang="en-US" dirty="0"/>
              <a:t>Can request an attorney referral list</a:t>
            </a:r>
          </a:p>
          <a:p>
            <a:r>
              <a:rPr lang="en-US" dirty="0"/>
              <a:t>Law Schools</a:t>
            </a:r>
          </a:p>
          <a:p>
            <a:pPr lvl="1"/>
            <a:r>
              <a:rPr lang="en-US" dirty="0"/>
              <a:t>May provide free legal counsel</a:t>
            </a:r>
          </a:p>
          <a:p>
            <a:r>
              <a:rPr lang="en-US" dirty="0"/>
              <a:t>Legal Aid</a:t>
            </a:r>
          </a:p>
        </p:txBody>
      </p:sp>
    </p:spTree>
    <p:extLst>
      <p:ext uri="{BB962C8B-B14F-4D97-AF65-F5344CB8AC3E}">
        <p14:creationId xmlns:p14="http://schemas.microsoft.com/office/powerpoint/2010/main" val="27823510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12D8C-048B-1246-B34F-BB06F53FE30D}"/>
              </a:ext>
            </a:extLst>
          </p:cNvPr>
          <p:cNvSpPr>
            <a:spLocks noGrp="1"/>
          </p:cNvSpPr>
          <p:nvPr>
            <p:ph type="title"/>
          </p:nvPr>
        </p:nvSpPr>
        <p:spPr>
          <a:xfrm>
            <a:off x="838200" y="692783"/>
            <a:ext cx="10515600" cy="873127"/>
          </a:xfrm>
        </p:spPr>
        <p:txBody>
          <a:bodyPr/>
          <a:lstStyle/>
          <a:p>
            <a:r>
              <a:rPr lang="en-US" dirty="0"/>
              <a:t>Paying for an Attorney</a:t>
            </a:r>
          </a:p>
        </p:txBody>
      </p:sp>
      <p:sp>
        <p:nvSpPr>
          <p:cNvPr id="3" name="Content Placeholder 2">
            <a:extLst>
              <a:ext uri="{FF2B5EF4-FFF2-40B4-BE49-F238E27FC236}">
                <a16:creationId xmlns:a16="http://schemas.microsoft.com/office/drawing/2014/main" id="{9B6E503E-5E36-1140-B8EE-2BF165AA6A9F}"/>
              </a:ext>
            </a:extLst>
          </p:cNvPr>
          <p:cNvSpPr>
            <a:spLocks noGrp="1"/>
          </p:cNvSpPr>
          <p:nvPr>
            <p:ph idx="1"/>
          </p:nvPr>
        </p:nvSpPr>
        <p:spPr>
          <a:xfrm>
            <a:off x="838200" y="1839895"/>
            <a:ext cx="11140440" cy="4423746"/>
          </a:xfrm>
        </p:spPr>
        <p:txBody>
          <a:bodyPr>
            <a:normAutofit/>
          </a:bodyPr>
          <a:lstStyle/>
          <a:p>
            <a:r>
              <a:rPr lang="en-US" dirty="0"/>
              <a:t>Most charge by the hour; typically based on experience</a:t>
            </a:r>
          </a:p>
          <a:p>
            <a:r>
              <a:rPr lang="en-US" dirty="0"/>
              <a:t>For some procedures, they may offer a flat fee</a:t>
            </a:r>
          </a:p>
          <a:p>
            <a:pPr lvl="1"/>
            <a:r>
              <a:rPr lang="en-US" dirty="0"/>
              <a:t>Wills</a:t>
            </a:r>
          </a:p>
          <a:p>
            <a:pPr lvl="1"/>
            <a:r>
              <a:rPr lang="en-US" dirty="0"/>
              <a:t>Transfer of property</a:t>
            </a:r>
          </a:p>
          <a:p>
            <a:r>
              <a:rPr lang="en-US" dirty="0"/>
              <a:t>However, since most divorces and/or custody cases are complicated, they typically require a </a:t>
            </a:r>
            <a:r>
              <a:rPr lang="en-US" b="1" dirty="0"/>
              <a:t>retainer</a:t>
            </a:r>
            <a:endParaRPr lang="en-US" dirty="0"/>
          </a:p>
          <a:p>
            <a:pPr lvl="1"/>
            <a:r>
              <a:rPr lang="en-US" dirty="0"/>
              <a:t>Single, up-front payment</a:t>
            </a:r>
          </a:p>
          <a:p>
            <a:pPr lvl="1"/>
            <a:r>
              <a:rPr lang="en-US" dirty="0"/>
              <a:t>Plus an hourly rate once that’s spent</a:t>
            </a:r>
          </a:p>
          <a:p>
            <a:r>
              <a:rPr lang="en-US" dirty="0"/>
              <a:t>Arrangement should be written out and terms should be specific</a:t>
            </a:r>
          </a:p>
        </p:txBody>
      </p:sp>
    </p:spTree>
    <p:extLst>
      <p:ext uri="{BB962C8B-B14F-4D97-AF65-F5344CB8AC3E}">
        <p14:creationId xmlns:p14="http://schemas.microsoft.com/office/powerpoint/2010/main" val="26973573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 name="Picture Placeholder 15">
            <a:extLst>
              <a:ext uri="{FF2B5EF4-FFF2-40B4-BE49-F238E27FC236}">
                <a16:creationId xmlns:a16="http://schemas.microsoft.com/office/drawing/2014/main" id="{3E6CB29E-8B3E-A64F-BC17-ED7105F0509D}"/>
              </a:ext>
            </a:extLst>
          </p:cNvPr>
          <p:cNvSpPr>
            <a:spLocks noGrp="1"/>
          </p:cNvSpPr>
          <p:nvPr>
            <p:ph type="pic" sz="quarter" idx="13"/>
          </p:nvPr>
        </p:nvSpPr>
        <p:spPr/>
      </p:sp>
      <p:pic>
        <p:nvPicPr>
          <p:cNvPr id="18" name="Picture 17">
            <a:extLst>
              <a:ext uri="{FF2B5EF4-FFF2-40B4-BE49-F238E27FC236}">
                <a16:creationId xmlns:a16="http://schemas.microsoft.com/office/drawing/2014/main" id="{F1AF74AD-C534-9541-ACD1-2B2D42A10AA0}"/>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407353" y="523486"/>
            <a:ext cx="3520178" cy="1126466"/>
          </a:xfrm>
          <a:prstGeom prst="rect">
            <a:avLst/>
          </a:prstGeom>
        </p:spPr>
      </p:pic>
      <p:pic>
        <p:nvPicPr>
          <p:cNvPr id="8" name="Picture 7">
            <a:extLst>
              <a:ext uri="{FF2B5EF4-FFF2-40B4-BE49-F238E27FC236}">
                <a16:creationId xmlns:a16="http://schemas.microsoft.com/office/drawing/2014/main" id="{583F8F98-C7BF-B747-9E18-A7CF65AD8A58}"/>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5755097" y="0"/>
            <a:ext cx="6436903" cy="6858000"/>
          </a:xfrm>
          <a:prstGeom prst="rect">
            <a:avLst/>
          </a:prstGeom>
        </p:spPr>
      </p:pic>
      <p:sp>
        <p:nvSpPr>
          <p:cNvPr id="10" name="Text Placeholder 9">
            <a:extLst>
              <a:ext uri="{FF2B5EF4-FFF2-40B4-BE49-F238E27FC236}">
                <a16:creationId xmlns:a16="http://schemas.microsoft.com/office/drawing/2014/main" id="{D3250E91-D04C-3344-A3D9-2A260AE2C582}"/>
              </a:ext>
            </a:extLst>
          </p:cNvPr>
          <p:cNvSpPr>
            <a:spLocks noGrp="1"/>
          </p:cNvSpPr>
          <p:nvPr>
            <p:ph type="body" idx="1"/>
          </p:nvPr>
        </p:nvSpPr>
        <p:spPr/>
        <p:txBody>
          <a:bodyPr>
            <a:normAutofit/>
          </a:bodyPr>
          <a:lstStyle/>
          <a:p>
            <a:r>
              <a:rPr lang="en-US" dirty="0"/>
              <a:t>Understanding Financial Abuse –</a:t>
            </a:r>
            <a:br>
              <a:rPr lang="en-US" dirty="0"/>
            </a:br>
            <a:r>
              <a:rPr lang="en-US" dirty="0"/>
              <a:t>Keeping Safe and Starting Over</a:t>
            </a:r>
          </a:p>
        </p:txBody>
      </p:sp>
      <p:sp>
        <p:nvSpPr>
          <p:cNvPr id="4" name="Content Placeholder 3">
            <a:extLst>
              <a:ext uri="{FF2B5EF4-FFF2-40B4-BE49-F238E27FC236}">
                <a16:creationId xmlns:a16="http://schemas.microsoft.com/office/drawing/2014/main" id="{80458F59-91D6-1841-A6E5-85549482D089}"/>
              </a:ext>
            </a:extLst>
          </p:cNvPr>
          <p:cNvSpPr>
            <a:spLocks noGrp="1"/>
          </p:cNvSpPr>
          <p:nvPr>
            <p:ph sz="half" idx="2"/>
          </p:nvPr>
        </p:nvSpPr>
        <p:spPr/>
        <p:txBody>
          <a:bodyPr>
            <a:normAutofit/>
          </a:bodyPr>
          <a:lstStyle/>
          <a:p>
            <a:r>
              <a:rPr lang="en-US" dirty="0">
                <a:solidFill>
                  <a:srgbClr val="0033A0"/>
                </a:solidFill>
              </a:rPr>
              <a:t>Key topics covered in this module include:</a:t>
            </a:r>
          </a:p>
          <a:p>
            <a:r>
              <a:rPr lang="en-US" sz="2000" b="0" dirty="0">
                <a:solidFill>
                  <a:srgbClr val="0033A0"/>
                </a:solidFill>
              </a:rPr>
              <a:t>• Financially Abusive Relationships</a:t>
            </a:r>
          </a:p>
          <a:p>
            <a:r>
              <a:rPr lang="en-US" sz="2000" b="0" dirty="0">
                <a:solidFill>
                  <a:srgbClr val="0033A0"/>
                </a:solidFill>
              </a:rPr>
              <a:t>• Financial Safety Planning</a:t>
            </a:r>
          </a:p>
          <a:p>
            <a:r>
              <a:rPr lang="en-US" sz="2000" b="0" dirty="0">
                <a:solidFill>
                  <a:srgbClr val="0033A0"/>
                </a:solidFill>
              </a:rPr>
              <a:t>• Separation, Divorce and Child Support</a:t>
            </a:r>
          </a:p>
          <a:p>
            <a:r>
              <a:rPr lang="en-US" sz="2000" b="0" dirty="0">
                <a:solidFill>
                  <a:srgbClr val="0033A0"/>
                </a:solidFill>
              </a:rPr>
              <a:t>• Disclosing Abuse</a:t>
            </a:r>
          </a:p>
          <a:p>
            <a:r>
              <a:rPr lang="en-US" sz="2000" b="0" dirty="0">
                <a:solidFill>
                  <a:srgbClr val="0033A0"/>
                </a:solidFill>
              </a:rPr>
              <a:t>• Privacy Challenges</a:t>
            </a:r>
          </a:p>
          <a:p>
            <a:endParaRPr lang="en-US" dirty="0"/>
          </a:p>
        </p:txBody>
      </p:sp>
      <p:sp>
        <p:nvSpPr>
          <p:cNvPr id="12" name="Title 11">
            <a:extLst>
              <a:ext uri="{FF2B5EF4-FFF2-40B4-BE49-F238E27FC236}">
                <a16:creationId xmlns:a16="http://schemas.microsoft.com/office/drawing/2014/main" id="{9E3661C4-D8E4-1D41-8BE2-1B03A6FD465E}"/>
              </a:ext>
            </a:extLst>
          </p:cNvPr>
          <p:cNvSpPr>
            <a:spLocks noGrp="1"/>
          </p:cNvSpPr>
          <p:nvPr>
            <p:ph type="title"/>
          </p:nvPr>
        </p:nvSpPr>
        <p:spPr>
          <a:xfrm>
            <a:off x="407354" y="523486"/>
            <a:ext cx="3520178" cy="783177"/>
          </a:xfrm>
        </p:spPr>
        <p:txBody>
          <a:bodyPr/>
          <a:lstStyle/>
          <a:p>
            <a:r>
              <a:rPr lang="en-US" dirty="0"/>
              <a:t>MODULE 1</a:t>
            </a:r>
          </a:p>
        </p:txBody>
      </p:sp>
      <p:pic>
        <p:nvPicPr>
          <p:cNvPr id="6" name="Picture 5">
            <a:extLst>
              <a:ext uri="{FF2B5EF4-FFF2-40B4-BE49-F238E27FC236}">
                <a16:creationId xmlns:a16="http://schemas.microsoft.com/office/drawing/2014/main" id="{3B368448-3F8D-BC49-BC0A-38B8D4EBD787}"/>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354774" y="6000749"/>
            <a:ext cx="2223986" cy="715588"/>
          </a:xfrm>
          <a:prstGeom prst="rect">
            <a:avLst/>
          </a:prstGeom>
        </p:spPr>
      </p:pic>
      <p:pic>
        <p:nvPicPr>
          <p:cNvPr id="7" name="Picture 6">
            <a:extLst>
              <a:ext uri="{FF2B5EF4-FFF2-40B4-BE49-F238E27FC236}">
                <a16:creationId xmlns:a16="http://schemas.microsoft.com/office/drawing/2014/main" id="{55FB6CA8-19D7-0B41-8769-C541030128B4}"/>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3784656" y="5917231"/>
            <a:ext cx="1755289" cy="818344"/>
          </a:xfrm>
          <a:prstGeom prst="rect">
            <a:avLst/>
          </a:prstGeom>
        </p:spPr>
      </p:pic>
      <p:sp>
        <p:nvSpPr>
          <p:cNvPr id="19" name="Subtitle 2">
            <a:extLst>
              <a:ext uri="{FF2B5EF4-FFF2-40B4-BE49-F238E27FC236}">
                <a16:creationId xmlns:a16="http://schemas.microsoft.com/office/drawing/2014/main" id="{3BAC06E4-65B4-8441-A648-72BE0031C94D}"/>
              </a:ext>
            </a:extLst>
          </p:cNvPr>
          <p:cNvSpPr txBox="1">
            <a:spLocks/>
          </p:cNvSpPr>
          <p:nvPr/>
        </p:nvSpPr>
        <p:spPr>
          <a:xfrm>
            <a:off x="407351" y="523486"/>
            <a:ext cx="3520179" cy="733814"/>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Clr>
                <a:srgbClr val="0033A0"/>
              </a:buClr>
              <a:buFont typeface="Arial" panose="020B0604020202020204" pitchFamily="34" charset="0"/>
              <a:buNone/>
              <a:defRPr sz="2400" kern="1200">
                <a:solidFill>
                  <a:srgbClr val="45BCE5"/>
                </a:solidFill>
                <a:latin typeface="+mn-lt"/>
                <a:ea typeface="+mn-ea"/>
                <a:cs typeface="+mn-cs"/>
              </a:defRPr>
            </a:lvl1pPr>
            <a:lvl2pPr marL="457200" indent="0" algn="ctr" defTabSz="914400" rtl="0" eaLnBrk="1" latinLnBrk="0" hangingPunct="1">
              <a:lnSpc>
                <a:spcPct val="90000"/>
              </a:lnSpc>
              <a:spcBef>
                <a:spcPts val="500"/>
              </a:spcBef>
              <a:buClr>
                <a:srgbClr val="0033A0"/>
              </a:buClr>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Clr>
                <a:srgbClr val="0033A0"/>
              </a:buClr>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Clr>
                <a:srgbClr val="0033A0"/>
              </a:buClr>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Clr>
                <a:srgbClr val="0033A0"/>
              </a:buClr>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fontAlgn="ctr"/>
            <a:endParaRPr lang="en-US" sz="3200" dirty="0">
              <a:solidFill>
                <a:schemeClr val="bg1"/>
              </a:solidFill>
            </a:endParaRPr>
          </a:p>
        </p:txBody>
      </p:sp>
    </p:spTree>
    <p:extLst>
      <p:ext uri="{BB962C8B-B14F-4D97-AF65-F5344CB8AC3E}">
        <p14:creationId xmlns:p14="http://schemas.microsoft.com/office/powerpoint/2010/main" val="32335310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12D8C-048B-1246-B34F-BB06F53FE30D}"/>
              </a:ext>
            </a:extLst>
          </p:cNvPr>
          <p:cNvSpPr>
            <a:spLocks noGrp="1"/>
          </p:cNvSpPr>
          <p:nvPr>
            <p:ph type="title"/>
          </p:nvPr>
        </p:nvSpPr>
        <p:spPr>
          <a:xfrm>
            <a:off x="838200" y="692783"/>
            <a:ext cx="10515600" cy="873127"/>
          </a:xfrm>
        </p:spPr>
        <p:txBody>
          <a:bodyPr/>
          <a:lstStyle/>
          <a:p>
            <a:r>
              <a:rPr lang="en-US" dirty="0"/>
              <a:t>Paying for an Attorney</a:t>
            </a:r>
          </a:p>
        </p:txBody>
      </p:sp>
      <p:sp>
        <p:nvSpPr>
          <p:cNvPr id="3" name="Content Placeholder 2">
            <a:extLst>
              <a:ext uri="{FF2B5EF4-FFF2-40B4-BE49-F238E27FC236}">
                <a16:creationId xmlns:a16="http://schemas.microsoft.com/office/drawing/2014/main" id="{9B6E503E-5E36-1140-B8EE-2BF165AA6A9F}"/>
              </a:ext>
            </a:extLst>
          </p:cNvPr>
          <p:cNvSpPr>
            <a:spLocks noGrp="1"/>
          </p:cNvSpPr>
          <p:nvPr>
            <p:ph idx="1"/>
          </p:nvPr>
        </p:nvSpPr>
        <p:spPr>
          <a:xfrm>
            <a:off x="838200" y="1839895"/>
            <a:ext cx="11140440" cy="4423746"/>
          </a:xfrm>
        </p:spPr>
        <p:txBody>
          <a:bodyPr>
            <a:normAutofit/>
          </a:bodyPr>
          <a:lstStyle/>
          <a:p>
            <a:r>
              <a:rPr lang="en-US" b="1" dirty="0"/>
              <a:t>Contingency fee</a:t>
            </a:r>
          </a:p>
          <a:p>
            <a:pPr lvl="1"/>
            <a:r>
              <a:rPr lang="en-US" dirty="0"/>
              <a:t>Provides the attorney a portion of any damages received by the client in a settlement</a:t>
            </a:r>
          </a:p>
          <a:p>
            <a:r>
              <a:rPr lang="en-US" b="1" dirty="0"/>
              <a:t>Prepaid legal plan</a:t>
            </a:r>
          </a:p>
          <a:p>
            <a:pPr lvl="1"/>
            <a:r>
              <a:rPr lang="en-US" dirty="0"/>
              <a:t>A participant (or employer) pays for future needed legal services (similar to a medical benefit plan)</a:t>
            </a:r>
          </a:p>
          <a:p>
            <a:pPr lvl="1"/>
            <a:r>
              <a:rPr lang="en-US" dirty="0"/>
              <a:t>Pay a fixed amount each month or year for benefits </a:t>
            </a:r>
            <a:r>
              <a:rPr lang="en-US"/>
              <a:t>to use </a:t>
            </a:r>
            <a:r>
              <a:rPr lang="en-US" dirty="0"/>
              <a:t>when needed</a:t>
            </a:r>
          </a:p>
          <a:p>
            <a:pPr lvl="1"/>
            <a:r>
              <a:rPr lang="en-US" dirty="0"/>
              <a:t>Typically provides advice and consultation by telephone as a basic service</a:t>
            </a:r>
          </a:p>
          <a:p>
            <a:r>
              <a:rPr lang="en-US" b="1" dirty="0"/>
              <a:t>Legal aid offices</a:t>
            </a:r>
          </a:p>
          <a:p>
            <a:pPr lvl="1"/>
            <a:r>
              <a:rPr lang="en-US" dirty="0"/>
              <a:t>Many local domestic violence programs have partnerships</a:t>
            </a:r>
          </a:p>
        </p:txBody>
      </p:sp>
    </p:spTree>
    <p:extLst>
      <p:ext uri="{BB962C8B-B14F-4D97-AF65-F5344CB8AC3E}">
        <p14:creationId xmlns:p14="http://schemas.microsoft.com/office/powerpoint/2010/main" val="8601378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E532CB92-0AE0-49A3-9A6D-9DEB175C6639}"/>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372934" y="1839895"/>
            <a:ext cx="5465326" cy="3647440"/>
          </a:xfrm>
          <a:prstGeom prst="rect">
            <a:avLst/>
          </a:prstGeom>
        </p:spPr>
      </p:pic>
      <p:sp>
        <p:nvSpPr>
          <p:cNvPr id="2" name="Title 1">
            <a:extLst>
              <a:ext uri="{FF2B5EF4-FFF2-40B4-BE49-F238E27FC236}">
                <a16:creationId xmlns:a16="http://schemas.microsoft.com/office/drawing/2014/main" id="{44F12D8C-048B-1246-B34F-BB06F53FE30D}"/>
              </a:ext>
            </a:extLst>
          </p:cNvPr>
          <p:cNvSpPr>
            <a:spLocks noGrp="1"/>
          </p:cNvSpPr>
          <p:nvPr>
            <p:ph type="title"/>
          </p:nvPr>
        </p:nvSpPr>
        <p:spPr>
          <a:xfrm>
            <a:off x="838200" y="692783"/>
            <a:ext cx="10515600" cy="873127"/>
          </a:xfrm>
        </p:spPr>
        <p:txBody>
          <a:bodyPr/>
          <a:lstStyle/>
          <a:p>
            <a:r>
              <a:rPr lang="en-US" dirty="0"/>
              <a:t>Child Support</a:t>
            </a:r>
          </a:p>
        </p:txBody>
      </p:sp>
      <p:sp>
        <p:nvSpPr>
          <p:cNvPr id="3" name="Content Placeholder 2">
            <a:extLst>
              <a:ext uri="{FF2B5EF4-FFF2-40B4-BE49-F238E27FC236}">
                <a16:creationId xmlns:a16="http://schemas.microsoft.com/office/drawing/2014/main" id="{9B6E503E-5E36-1140-B8EE-2BF165AA6A9F}"/>
              </a:ext>
            </a:extLst>
          </p:cNvPr>
          <p:cNvSpPr>
            <a:spLocks noGrp="1"/>
          </p:cNvSpPr>
          <p:nvPr>
            <p:ph idx="1"/>
          </p:nvPr>
        </p:nvSpPr>
        <p:spPr>
          <a:xfrm>
            <a:off x="838200" y="1839895"/>
            <a:ext cx="5135880" cy="4423746"/>
          </a:xfrm>
        </p:spPr>
        <p:txBody>
          <a:bodyPr>
            <a:normAutofit fontScale="92500" lnSpcReduction="20000"/>
          </a:bodyPr>
          <a:lstStyle/>
          <a:p>
            <a:r>
              <a:rPr lang="en-US" dirty="0"/>
              <a:t>A parent who does not have custody may be ordered to pay</a:t>
            </a:r>
          </a:p>
          <a:p>
            <a:r>
              <a:rPr lang="en-US" dirty="0"/>
              <a:t>Can be voluntary or ordered by a judge or other agency</a:t>
            </a:r>
          </a:p>
          <a:p>
            <a:r>
              <a:rPr lang="en-US" dirty="0"/>
              <a:t>Covers regular expenses involved in raising a child</a:t>
            </a:r>
          </a:p>
          <a:p>
            <a:pPr lvl="1"/>
            <a:r>
              <a:rPr lang="en-US" dirty="0"/>
              <a:t>Can include medical, education and insurance costs</a:t>
            </a:r>
          </a:p>
          <a:p>
            <a:r>
              <a:rPr lang="en-US" dirty="0"/>
              <a:t>For unmarried partners, </a:t>
            </a:r>
            <a:r>
              <a:rPr lang="en-US" b="1" dirty="0"/>
              <a:t>paternity</a:t>
            </a:r>
            <a:r>
              <a:rPr lang="en-US" dirty="0"/>
              <a:t> is not automatic</a:t>
            </a:r>
          </a:p>
          <a:p>
            <a:pPr lvl="1"/>
            <a:r>
              <a:rPr lang="en-US" dirty="0"/>
              <a:t>May have to be proven</a:t>
            </a:r>
          </a:p>
          <a:p>
            <a:r>
              <a:rPr lang="en-US" dirty="0"/>
              <a:t>May be a mixed blessing</a:t>
            </a:r>
          </a:p>
          <a:p>
            <a:pPr lvl="1"/>
            <a:r>
              <a:rPr lang="en-US" dirty="0"/>
              <a:t>Can increase vulnerability to violence</a:t>
            </a:r>
          </a:p>
        </p:txBody>
      </p:sp>
    </p:spTree>
    <p:extLst>
      <p:ext uri="{BB962C8B-B14F-4D97-AF65-F5344CB8AC3E}">
        <p14:creationId xmlns:p14="http://schemas.microsoft.com/office/powerpoint/2010/main" val="21503411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12D8C-048B-1246-B34F-BB06F53FE30D}"/>
              </a:ext>
            </a:extLst>
          </p:cNvPr>
          <p:cNvSpPr>
            <a:spLocks noGrp="1"/>
          </p:cNvSpPr>
          <p:nvPr>
            <p:ph type="title"/>
          </p:nvPr>
        </p:nvSpPr>
        <p:spPr>
          <a:xfrm>
            <a:off x="838200" y="692783"/>
            <a:ext cx="10515600" cy="873127"/>
          </a:xfrm>
        </p:spPr>
        <p:txBody>
          <a:bodyPr/>
          <a:lstStyle/>
          <a:p>
            <a:r>
              <a:rPr lang="en-US" dirty="0"/>
              <a:t>Child Support</a:t>
            </a:r>
          </a:p>
        </p:txBody>
      </p:sp>
      <p:sp>
        <p:nvSpPr>
          <p:cNvPr id="3" name="Content Placeholder 2">
            <a:extLst>
              <a:ext uri="{FF2B5EF4-FFF2-40B4-BE49-F238E27FC236}">
                <a16:creationId xmlns:a16="http://schemas.microsoft.com/office/drawing/2014/main" id="{9B6E503E-5E36-1140-B8EE-2BF165AA6A9F}"/>
              </a:ext>
            </a:extLst>
          </p:cNvPr>
          <p:cNvSpPr>
            <a:spLocks noGrp="1"/>
          </p:cNvSpPr>
          <p:nvPr>
            <p:ph idx="1"/>
          </p:nvPr>
        </p:nvSpPr>
        <p:spPr>
          <a:xfrm>
            <a:off x="838199" y="1839895"/>
            <a:ext cx="11179629" cy="4423746"/>
          </a:xfrm>
        </p:spPr>
        <p:txBody>
          <a:bodyPr>
            <a:normAutofit/>
          </a:bodyPr>
          <a:lstStyle/>
          <a:p>
            <a:r>
              <a:rPr lang="en-US" dirty="0"/>
              <a:t>You may be eligible for Child Support if:</a:t>
            </a:r>
          </a:p>
          <a:p>
            <a:pPr lvl="1"/>
            <a:r>
              <a:rPr lang="en-US" dirty="0"/>
              <a:t>At least one child is under 18</a:t>
            </a:r>
          </a:p>
          <a:p>
            <a:pPr lvl="2"/>
            <a:r>
              <a:rPr lang="en-US" dirty="0"/>
              <a:t>Some states it’s 21 or may have exceptions if the child has special needs</a:t>
            </a:r>
          </a:p>
          <a:p>
            <a:pPr lvl="1"/>
            <a:r>
              <a:rPr lang="en-US" dirty="0"/>
              <a:t>You are the custodial parent or guardian</a:t>
            </a:r>
          </a:p>
          <a:p>
            <a:r>
              <a:rPr lang="en-US" dirty="0"/>
              <a:t>Child support enforcement programs are run by the states</a:t>
            </a:r>
          </a:p>
          <a:p>
            <a:pPr lvl="1"/>
            <a:r>
              <a:rPr lang="en-US" dirty="0"/>
              <a:t>People who have received assistance under the following, will be automatically referred for child support enforcement:</a:t>
            </a:r>
          </a:p>
          <a:p>
            <a:pPr lvl="2"/>
            <a:r>
              <a:rPr lang="en-US" dirty="0"/>
              <a:t>TANF (Temporary Assistance to Needy Families)</a:t>
            </a:r>
          </a:p>
          <a:p>
            <a:pPr lvl="2"/>
            <a:r>
              <a:rPr lang="en-US" dirty="0"/>
              <a:t>Medicaid</a:t>
            </a:r>
          </a:p>
          <a:p>
            <a:pPr lvl="2"/>
            <a:r>
              <a:rPr lang="en-US" dirty="0"/>
              <a:t>Federally-assisted foster care programs</a:t>
            </a:r>
          </a:p>
          <a:p>
            <a:pPr marL="0" indent="0">
              <a:buNone/>
            </a:pPr>
            <a:endParaRPr lang="en-US" dirty="0"/>
          </a:p>
        </p:txBody>
      </p:sp>
    </p:spTree>
    <p:extLst>
      <p:ext uri="{BB962C8B-B14F-4D97-AF65-F5344CB8AC3E}">
        <p14:creationId xmlns:p14="http://schemas.microsoft.com/office/powerpoint/2010/main" val="16891821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12D8C-048B-1246-B34F-BB06F53FE30D}"/>
              </a:ext>
            </a:extLst>
          </p:cNvPr>
          <p:cNvSpPr>
            <a:spLocks noGrp="1"/>
          </p:cNvSpPr>
          <p:nvPr>
            <p:ph type="title"/>
          </p:nvPr>
        </p:nvSpPr>
        <p:spPr>
          <a:xfrm>
            <a:off x="838200" y="692783"/>
            <a:ext cx="10515600" cy="873127"/>
          </a:xfrm>
        </p:spPr>
        <p:txBody>
          <a:bodyPr/>
          <a:lstStyle/>
          <a:p>
            <a:r>
              <a:rPr lang="en-US" dirty="0"/>
              <a:t>Public Assistance &amp; Child Support</a:t>
            </a:r>
          </a:p>
        </p:txBody>
      </p:sp>
      <p:sp>
        <p:nvSpPr>
          <p:cNvPr id="3" name="Content Placeholder 2">
            <a:extLst>
              <a:ext uri="{FF2B5EF4-FFF2-40B4-BE49-F238E27FC236}">
                <a16:creationId xmlns:a16="http://schemas.microsoft.com/office/drawing/2014/main" id="{9B6E503E-5E36-1140-B8EE-2BF165AA6A9F}"/>
              </a:ext>
            </a:extLst>
          </p:cNvPr>
          <p:cNvSpPr>
            <a:spLocks noGrp="1"/>
          </p:cNvSpPr>
          <p:nvPr>
            <p:ph idx="1"/>
          </p:nvPr>
        </p:nvSpPr>
        <p:spPr>
          <a:xfrm>
            <a:off x="838200" y="1839895"/>
            <a:ext cx="11140440" cy="4423746"/>
          </a:xfrm>
        </p:spPr>
        <p:txBody>
          <a:bodyPr>
            <a:normAutofit lnSpcReduction="10000"/>
          </a:bodyPr>
          <a:lstStyle/>
          <a:p>
            <a:r>
              <a:rPr lang="en-US" dirty="0"/>
              <a:t>If you received assistance under TANF, cooperation with the state and child support enforcements may be expected, i.e.</a:t>
            </a:r>
          </a:p>
          <a:p>
            <a:pPr lvl="1"/>
            <a:r>
              <a:rPr lang="en-US" dirty="0"/>
              <a:t>Job search</a:t>
            </a:r>
          </a:p>
          <a:p>
            <a:pPr lvl="1"/>
            <a:r>
              <a:rPr lang="en-US" dirty="0"/>
              <a:t>Appointments and meetings</a:t>
            </a:r>
          </a:p>
          <a:p>
            <a:pPr lvl="1"/>
            <a:r>
              <a:rPr lang="en-US" dirty="0"/>
              <a:t>Disclosure of address</a:t>
            </a:r>
          </a:p>
          <a:p>
            <a:pPr lvl="1"/>
            <a:r>
              <a:rPr lang="en-US" dirty="0"/>
              <a:t>Father’s identity</a:t>
            </a:r>
            <a:br>
              <a:rPr lang="en-US" dirty="0"/>
            </a:br>
            <a:endParaRPr lang="en-US" dirty="0"/>
          </a:p>
          <a:p>
            <a:r>
              <a:rPr lang="en-US" dirty="0"/>
              <a:t>However, if doing so would put you or your children in danger and you can show ‘</a:t>
            </a:r>
            <a:r>
              <a:rPr lang="en-US" b="1" dirty="0"/>
              <a:t>good cause</a:t>
            </a:r>
            <a:r>
              <a:rPr lang="en-US" dirty="0"/>
              <a:t>’, cooperation can be waived if</a:t>
            </a:r>
          </a:p>
          <a:p>
            <a:pPr lvl="1"/>
            <a:r>
              <a:rPr lang="en-US" dirty="0"/>
              <a:t>Make it more difficult to escape violence or increase risk of further violence</a:t>
            </a:r>
          </a:p>
          <a:p>
            <a:pPr lvl="1"/>
            <a:r>
              <a:rPr lang="en-US" dirty="0"/>
              <a:t>Unfairly penalize because of domestic violence</a:t>
            </a:r>
          </a:p>
          <a:p>
            <a:pPr lvl="1"/>
            <a:r>
              <a:rPr lang="en-US" dirty="0"/>
              <a:t>In cases of rape or incest</a:t>
            </a:r>
          </a:p>
        </p:txBody>
      </p:sp>
    </p:spTree>
    <p:extLst>
      <p:ext uri="{BB962C8B-B14F-4D97-AF65-F5344CB8AC3E}">
        <p14:creationId xmlns:p14="http://schemas.microsoft.com/office/powerpoint/2010/main" val="33762013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Picture Placeholder 18">
            <a:extLst>
              <a:ext uri="{FF2B5EF4-FFF2-40B4-BE49-F238E27FC236}">
                <a16:creationId xmlns:a16="http://schemas.microsoft.com/office/drawing/2014/main" id="{FA9F27C1-C57F-FA45-8F50-AB618CC9AACF}"/>
              </a:ext>
            </a:extLst>
          </p:cNvPr>
          <p:cNvSpPr>
            <a:spLocks noGrp="1"/>
          </p:cNvSpPr>
          <p:nvPr>
            <p:ph type="pic" sz="quarter" idx="13"/>
          </p:nvPr>
        </p:nvSpPr>
        <p:spPr>
          <a:xfrm>
            <a:off x="6096000" y="911219"/>
            <a:ext cx="6096000" cy="5946780"/>
          </a:xfrm>
        </p:spPr>
      </p:sp>
      <p:sp>
        <p:nvSpPr>
          <p:cNvPr id="11" name="Text Placeholder 10">
            <a:extLst>
              <a:ext uri="{FF2B5EF4-FFF2-40B4-BE49-F238E27FC236}">
                <a16:creationId xmlns:a16="http://schemas.microsoft.com/office/drawing/2014/main" id="{EBB9E4F3-44D0-DB48-BD3F-551F2BA6EB4E}"/>
              </a:ext>
            </a:extLst>
          </p:cNvPr>
          <p:cNvSpPr>
            <a:spLocks noGrp="1"/>
          </p:cNvSpPr>
          <p:nvPr>
            <p:ph type="body" idx="1"/>
          </p:nvPr>
        </p:nvSpPr>
        <p:spPr>
          <a:xfrm>
            <a:off x="314461" y="3095673"/>
            <a:ext cx="5318375" cy="966981"/>
          </a:xfrm>
        </p:spPr>
        <p:txBody>
          <a:bodyPr/>
          <a:lstStyle/>
          <a:p>
            <a:pPr algn="ctr"/>
            <a:r>
              <a:rPr lang="en-US" dirty="0"/>
              <a:t>Disclosing Abuse </a:t>
            </a:r>
            <a:br>
              <a:rPr lang="en-US" dirty="0"/>
            </a:br>
            <a:r>
              <a:rPr lang="en-US" dirty="0"/>
              <a:t>&amp; Privacy Challenges</a:t>
            </a:r>
          </a:p>
        </p:txBody>
      </p:sp>
      <p:sp>
        <p:nvSpPr>
          <p:cNvPr id="10" name="Title 9">
            <a:extLst>
              <a:ext uri="{FF2B5EF4-FFF2-40B4-BE49-F238E27FC236}">
                <a16:creationId xmlns:a16="http://schemas.microsoft.com/office/drawing/2014/main" id="{1BE5DBCA-60B0-D64E-B604-36FAC5082007}"/>
              </a:ext>
            </a:extLst>
          </p:cNvPr>
          <p:cNvSpPr>
            <a:spLocks noGrp="1"/>
          </p:cNvSpPr>
          <p:nvPr>
            <p:ph type="title"/>
          </p:nvPr>
        </p:nvSpPr>
        <p:spPr/>
        <p:txBody>
          <a:bodyPr/>
          <a:lstStyle/>
          <a:p>
            <a:r>
              <a:rPr lang="en-US" dirty="0"/>
              <a:t>MODULE 1</a:t>
            </a:r>
          </a:p>
        </p:txBody>
      </p:sp>
      <p:pic>
        <p:nvPicPr>
          <p:cNvPr id="17" name="Picture 16">
            <a:extLst>
              <a:ext uri="{FF2B5EF4-FFF2-40B4-BE49-F238E27FC236}">
                <a16:creationId xmlns:a16="http://schemas.microsoft.com/office/drawing/2014/main" id="{D3D930F3-EB80-3745-8D35-3699A1EEEED4}"/>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6096000" y="911219"/>
            <a:ext cx="6096000" cy="5946781"/>
          </a:xfrm>
          <a:prstGeom prst="rect">
            <a:avLst/>
          </a:prstGeom>
        </p:spPr>
      </p:pic>
    </p:spTree>
    <p:extLst>
      <p:ext uri="{BB962C8B-B14F-4D97-AF65-F5344CB8AC3E}">
        <p14:creationId xmlns:p14="http://schemas.microsoft.com/office/powerpoint/2010/main" val="25768093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12D8C-048B-1246-B34F-BB06F53FE30D}"/>
              </a:ext>
            </a:extLst>
          </p:cNvPr>
          <p:cNvSpPr>
            <a:spLocks noGrp="1"/>
          </p:cNvSpPr>
          <p:nvPr>
            <p:ph type="title"/>
          </p:nvPr>
        </p:nvSpPr>
        <p:spPr>
          <a:xfrm>
            <a:off x="838200" y="692783"/>
            <a:ext cx="10515600" cy="873127"/>
          </a:xfrm>
        </p:spPr>
        <p:txBody>
          <a:bodyPr/>
          <a:lstStyle/>
          <a:p>
            <a:r>
              <a:rPr lang="en-US" dirty="0"/>
              <a:t>Disclosing Abuse</a:t>
            </a:r>
          </a:p>
        </p:txBody>
      </p:sp>
      <p:sp>
        <p:nvSpPr>
          <p:cNvPr id="3" name="Content Placeholder 2">
            <a:extLst>
              <a:ext uri="{FF2B5EF4-FFF2-40B4-BE49-F238E27FC236}">
                <a16:creationId xmlns:a16="http://schemas.microsoft.com/office/drawing/2014/main" id="{9B6E503E-5E36-1140-B8EE-2BF165AA6A9F}"/>
              </a:ext>
            </a:extLst>
          </p:cNvPr>
          <p:cNvSpPr>
            <a:spLocks noGrp="1"/>
          </p:cNvSpPr>
          <p:nvPr>
            <p:ph idx="1"/>
          </p:nvPr>
        </p:nvSpPr>
        <p:spPr>
          <a:xfrm>
            <a:off x="838201" y="1839895"/>
            <a:ext cx="5612841" cy="4423746"/>
          </a:xfrm>
        </p:spPr>
        <p:txBody>
          <a:bodyPr>
            <a:normAutofit/>
          </a:bodyPr>
          <a:lstStyle/>
          <a:p>
            <a:r>
              <a:rPr lang="en-US" dirty="0"/>
              <a:t>Before disclosing, carefully consider the potential consequences</a:t>
            </a:r>
          </a:p>
          <a:p>
            <a:pPr lvl="1"/>
            <a:r>
              <a:rPr lang="en-US" dirty="0"/>
              <a:t>People may be insensitive and victim-blame</a:t>
            </a:r>
          </a:p>
          <a:p>
            <a:pPr lvl="1"/>
            <a:r>
              <a:rPr lang="en-US" dirty="0"/>
              <a:t>Could impact housing, employment or access to services</a:t>
            </a:r>
          </a:p>
          <a:p>
            <a:pPr lvl="1"/>
            <a:r>
              <a:rPr lang="en-US" dirty="0"/>
              <a:t>May lose or reduce public assistance</a:t>
            </a:r>
          </a:p>
          <a:p>
            <a:pPr lvl="1"/>
            <a:r>
              <a:rPr lang="en-US" dirty="0"/>
              <a:t>Could result in referral to child protective agency</a:t>
            </a:r>
          </a:p>
          <a:p>
            <a:r>
              <a:rPr lang="en-US" dirty="0"/>
              <a:t>Consult with an advocate and/or attorney to know your rights</a:t>
            </a:r>
          </a:p>
        </p:txBody>
      </p:sp>
      <p:pic>
        <p:nvPicPr>
          <p:cNvPr id="6" name="Picture 5">
            <a:extLst>
              <a:ext uri="{FF2B5EF4-FFF2-40B4-BE49-F238E27FC236}">
                <a16:creationId xmlns:a16="http://schemas.microsoft.com/office/drawing/2014/main" id="{90DC42FA-B3D5-4D2B-9FFF-A4BAD992193A}"/>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415728" y="1828800"/>
            <a:ext cx="5395272" cy="3596496"/>
          </a:xfrm>
          <a:prstGeom prst="rect">
            <a:avLst/>
          </a:prstGeom>
        </p:spPr>
      </p:pic>
    </p:spTree>
    <p:extLst>
      <p:ext uri="{BB962C8B-B14F-4D97-AF65-F5344CB8AC3E}">
        <p14:creationId xmlns:p14="http://schemas.microsoft.com/office/powerpoint/2010/main" val="42864673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A194169D-4942-44CE-9E3E-DBDFF9CFAFA5}"/>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410310" y="1828800"/>
            <a:ext cx="5408607" cy="3605530"/>
          </a:xfrm>
          <a:prstGeom prst="rect">
            <a:avLst/>
          </a:prstGeom>
        </p:spPr>
      </p:pic>
      <p:sp>
        <p:nvSpPr>
          <p:cNvPr id="2" name="Title 1">
            <a:extLst>
              <a:ext uri="{FF2B5EF4-FFF2-40B4-BE49-F238E27FC236}">
                <a16:creationId xmlns:a16="http://schemas.microsoft.com/office/drawing/2014/main" id="{44F12D8C-048B-1246-B34F-BB06F53FE30D}"/>
              </a:ext>
            </a:extLst>
          </p:cNvPr>
          <p:cNvSpPr>
            <a:spLocks noGrp="1"/>
          </p:cNvSpPr>
          <p:nvPr>
            <p:ph type="title"/>
          </p:nvPr>
        </p:nvSpPr>
        <p:spPr>
          <a:xfrm>
            <a:off x="838200" y="692783"/>
            <a:ext cx="10515600" cy="873127"/>
          </a:xfrm>
        </p:spPr>
        <p:txBody>
          <a:bodyPr/>
          <a:lstStyle/>
          <a:p>
            <a:r>
              <a:rPr lang="en-US" dirty="0"/>
              <a:t>Privacy Protection Considerations</a:t>
            </a:r>
          </a:p>
        </p:txBody>
      </p:sp>
      <p:sp>
        <p:nvSpPr>
          <p:cNvPr id="3" name="Content Placeholder 2">
            <a:extLst>
              <a:ext uri="{FF2B5EF4-FFF2-40B4-BE49-F238E27FC236}">
                <a16:creationId xmlns:a16="http://schemas.microsoft.com/office/drawing/2014/main" id="{9B6E503E-5E36-1140-B8EE-2BF165AA6A9F}"/>
              </a:ext>
            </a:extLst>
          </p:cNvPr>
          <p:cNvSpPr>
            <a:spLocks noGrp="1"/>
          </p:cNvSpPr>
          <p:nvPr>
            <p:ph idx="1"/>
          </p:nvPr>
        </p:nvSpPr>
        <p:spPr>
          <a:xfrm>
            <a:off x="838200" y="1837690"/>
            <a:ext cx="5395272" cy="4423746"/>
          </a:xfrm>
        </p:spPr>
        <p:txBody>
          <a:bodyPr>
            <a:normAutofit/>
          </a:bodyPr>
          <a:lstStyle/>
          <a:p>
            <a:r>
              <a:rPr lang="en-US" dirty="0"/>
              <a:t>Address confidentiality program (if your state has one) or getting a P.O. Box address</a:t>
            </a:r>
          </a:p>
          <a:p>
            <a:r>
              <a:rPr lang="en-US" dirty="0"/>
              <a:t>Block electronic access to your Social Security number</a:t>
            </a:r>
          </a:p>
          <a:p>
            <a:r>
              <a:rPr lang="en-US" dirty="0"/>
              <a:t>Place new or additional password or authentication on your accounts</a:t>
            </a:r>
          </a:p>
          <a:p>
            <a:r>
              <a:rPr lang="en-US" dirty="0"/>
              <a:t>Try to reduce the number of accounts in your name</a:t>
            </a:r>
          </a:p>
        </p:txBody>
      </p:sp>
    </p:spTree>
    <p:extLst>
      <p:ext uri="{BB962C8B-B14F-4D97-AF65-F5344CB8AC3E}">
        <p14:creationId xmlns:p14="http://schemas.microsoft.com/office/powerpoint/2010/main" val="10223104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8958DDE7-D613-49F9-859D-CB68855234F2}"/>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387254" y="1828800"/>
            <a:ext cx="4423746" cy="4423746"/>
          </a:xfrm>
          <a:prstGeom prst="rect">
            <a:avLst/>
          </a:prstGeom>
        </p:spPr>
      </p:pic>
      <p:sp>
        <p:nvSpPr>
          <p:cNvPr id="2" name="Title 1">
            <a:extLst>
              <a:ext uri="{FF2B5EF4-FFF2-40B4-BE49-F238E27FC236}">
                <a16:creationId xmlns:a16="http://schemas.microsoft.com/office/drawing/2014/main" id="{44F12D8C-048B-1246-B34F-BB06F53FE30D}"/>
              </a:ext>
            </a:extLst>
          </p:cNvPr>
          <p:cNvSpPr>
            <a:spLocks noGrp="1"/>
          </p:cNvSpPr>
          <p:nvPr>
            <p:ph type="title"/>
          </p:nvPr>
        </p:nvSpPr>
        <p:spPr>
          <a:xfrm>
            <a:off x="838200" y="685800"/>
            <a:ext cx="10515600" cy="873127"/>
          </a:xfrm>
        </p:spPr>
        <p:txBody>
          <a:bodyPr/>
          <a:lstStyle/>
          <a:p>
            <a:r>
              <a:rPr lang="en-US" dirty="0"/>
              <a:t>Identity Theft</a:t>
            </a:r>
          </a:p>
        </p:txBody>
      </p:sp>
      <p:sp>
        <p:nvSpPr>
          <p:cNvPr id="3" name="Content Placeholder 2">
            <a:extLst>
              <a:ext uri="{FF2B5EF4-FFF2-40B4-BE49-F238E27FC236}">
                <a16:creationId xmlns:a16="http://schemas.microsoft.com/office/drawing/2014/main" id="{9B6E503E-5E36-1140-B8EE-2BF165AA6A9F}"/>
              </a:ext>
            </a:extLst>
          </p:cNvPr>
          <p:cNvSpPr>
            <a:spLocks noGrp="1"/>
          </p:cNvSpPr>
          <p:nvPr>
            <p:ph idx="1"/>
          </p:nvPr>
        </p:nvSpPr>
        <p:spPr>
          <a:xfrm>
            <a:off x="838200" y="1844342"/>
            <a:ext cx="6259286" cy="4423746"/>
          </a:xfrm>
        </p:spPr>
        <p:txBody>
          <a:bodyPr>
            <a:normAutofit/>
          </a:bodyPr>
          <a:lstStyle/>
          <a:p>
            <a:r>
              <a:rPr lang="en-US" dirty="0"/>
              <a:t>Someone acquires and accesses existing account(s)</a:t>
            </a:r>
          </a:p>
          <a:p>
            <a:pPr lvl="1"/>
            <a:r>
              <a:rPr lang="en-US" dirty="0"/>
              <a:t>Example: steal existing credit or debit card to make purchases</a:t>
            </a:r>
          </a:p>
          <a:p>
            <a:r>
              <a:rPr lang="en-US" dirty="0"/>
              <a:t>Application Fraud</a:t>
            </a:r>
          </a:p>
          <a:p>
            <a:pPr lvl="1"/>
            <a:r>
              <a:rPr lang="en-US" dirty="0"/>
              <a:t>Someone uses your personal data to take out a new line of credit in your name</a:t>
            </a:r>
          </a:p>
          <a:p>
            <a:r>
              <a:rPr lang="en-US" dirty="0"/>
              <a:t>Abusers often commit identity theft to track and ruin survivors financially</a:t>
            </a:r>
          </a:p>
        </p:txBody>
      </p:sp>
    </p:spTree>
    <p:extLst>
      <p:ext uri="{BB962C8B-B14F-4D97-AF65-F5344CB8AC3E}">
        <p14:creationId xmlns:p14="http://schemas.microsoft.com/office/powerpoint/2010/main" val="27802874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12D8C-048B-1246-B34F-BB06F53FE30D}"/>
              </a:ext>
            </a:extLst>
          </p:cNvPr>
          <p:cNvSpPr>
            <a:spLocks noGrp="1"/>
          </p:cNvSpPr>
          <p:nvPr>
            <p:ph type="title"/>
          </p:nvPr>
        </p:nvSpPr>
        <p:spPr>
          <a:xfrm>
            <a:off x="838200" y="708325"/>
            <a:ext cx="10515600" cy="873127"/>
          </a:xfrm>
        </p:spPr>
        <p:txBody>
          <a:bodyPr/>
          <a:lstStyle/>
          <a:p>
            <a:r>
              <a:rPr lang="en-US" dirty="0"/>
              <a:t>Personal Data Vulnerabilities</a:t>
            </a:r>
          </a:p>
        </p:txBody>
      </p:sp>
      <p:sp>
        <p:nvSpPr>
          <p:cNvPr id="3" name="Content Placeholder 2">
            <a:extLst>
              <a:ext uri="{FF2B5EF4-FFF2-40B4-BE49-F238E27FC236}">
                <a16:creationId xmlns:a16="http://schemas.microsoft.com/office/drawing/2014/main" id="{9B6E503E-5E36-1140-B8EE-2BF165AA6A9F}"/>
              </a:ext>
            </a:extLst>
          </p:cNvPr>
          <p:cNvSpPr>
            <a:spLocks noGrp="1"/>
          </p:cNvSpPr>
          <p:nvPr>
            <p:ph idx="1"/>
          </p:nvPr>
        </p:nvSpPr>
        <p:spPr>
          <a:xfrm>
            <a:off x="838199" y="1821146"/>
            <a:ext cx="10961915" cy="5036853"/>
          </a:xfrm>
        </p:spPr>
        <p:txBody>
          <a:bodyPr>
            <a:normAutofit fontScale="92500" lnSpcReduction="10000"/>
          </a:bodyPr>
          <a:lstStyle/>
          <a:p>
            <a:r>
              <a:rPr lang="en-US" dirty="0"/>
              <a:t>Digging through trash bins for documents containing personal information </a:t>
            </a:r>
          </a:p>
          <a:p>
            <a:pPr lvl="1"/>
            <a:r>
              <a:rPr lang="en-US" dirty="0"/>
              <a:t>Date of Birth</a:t>
            </a:r>
          </a:p>
          <a:p>
            <a:pPr lvl="1"/>
            <a:r>
              <a:rPr lang="en-US" dirty="0"/>
              <a:t>Social Security Number (SSN)</a:t>
            </a:r>
          </a:p>
          <a:p>
            <a:r>
              <a:rPr lang="en-US" dirty="0"/>
              <a:t>Stealing mail</a:t>
            </a:r>
          </a:p>
          <a:p>
            <a:pPr lvl="1"/>
            <a:r>
              <a:rPr lang="en-US" dirty="0"/>
              <a:t>Newly issued credit cards</a:t>
            </a:r>
          </a:p>
          <a:p>
            <a:pPr lvl="1"/>
            <a:r>
              <a:rPr lang="en-US" dirty="0"/>
              <a:t>Pre-approved credit offers</a:t>
            </a:r>
          </a:p>
          <a:p>
            <a:pPr lvl="1"/>
            <a:r>
              <a:rPr lang="en-US" dirty="0"/>
              <a:t>Financial, insurance and benefits statements</a:t>
            </a:r>
          </a:p>
          <a:p>
            <a:pPr lvl="1"/>
            <a:r>
              <a:rPr lang="en-US" dirty="0"/>
              <a:t>Tax information</a:t>
            </a:r>
          </a:p>
          <a:p>
            <a:r>
              <a:rPr lang="en-US" dirty="0"/>
              <a:t>Accessing your credit report</a:t>
            </a:r>
          </a:p>
          <a:p>
            <a:pPr lvl="1"/>
            <a:r>
              <a:rPr lang="en-US" dirty="0"/>
              <a:t>Posing as you, an employer, loan officer or landlord</a:t>
            </a:r>
          </a:p>
          <a:p>
            <a:r>
              <a:rPr lang="en-US" dirty="0"/>
              <a:t>Using the internet or paying an information broker</a:t>
            </a:r>
          </a:p>
          <a:p>
            <a:pPr lvl="1"/>
            <a:r>
              <a:rPr lang="en-US" dirty="0"/>
              <a:t>Can access date of birth, information about family members, phone numbers and your last known address</a:t>
            </a:r>
          </a:p>
        </p:txBody>
      </p:sp>
    </p:spTree>
    <p:extLst>
      <p:ext uri="{BB962C8B-B14F-4D97-AF65-F5344CB8AC3E}">
        <p14:creationId xmlns:p14="http://schemas.microsoft.com/office/powerpoint/2010/main" val="1973238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12D8C-048B-1246-B34F-BB06F53FE30D}"/>
              </a:ext>
            </a:extLst>
          </p:cNvPr>
          <p:cNvSpPr>
            <a:spLocks noGrp="1"/>
          </p:cNvSpPr>
          <p:nvPr>
            <p:ph type="title"/>
          </p:nvPr>
        </p:nvSpPr>
        <p:spPr>
          <a:xfrm>
            <a:off x="838200" y="706436"/>
            <a:ext cx="10515600" cy="873127"/>
          </a:xfrm>
        </p:spPr>
        <p:txBody>
          <a:bodyPr/>
          <a:lstStyle/>
          <a:p>
            <a:r>
              <a:rPr lang="en-US" dirty="0"/>
              <a:t>Be Data Savvy</a:t>
            </a:r>
          </a:p>
        </p:txBody>
      </p:sp>
      <p:sp>
        <p:nvSpPr>
          <p:cNvPr id="3" name="Content Placeholder 2">
            <a:extLst>
              <a:ext uri="{FF2B5EF4-FFF2-40B4-BE49-F238E27FC236}">
                <a16:creationId xmlns:a16="http://schemas.microsoft.com/office/drawing/2014/main" id="{9B6E503E-5E36-1140-B8EE-2BF165AA6A9F}"/>
              </a:ext>
            </a:extLst>
          </p:cNvPr>
          <p:cNvSpPr>
            <a:spLocks noGrp="1"/>
          </p:cNvSpPr>
          <p:nvPr>
            <p:ph idx="1"/>
          </p:nvPr>
        </p:nvSpPr>
        <p:spPr>
          <a:xfrm>
            <a:off x="838200" y="1828800"/>
            <a:ext cx="9596120" cy="5038425"/>
          </a:xfrm>
        </p:spPr>
        <p:txBody>
          <a:bodyPr>
            <a:normAutofit lnSpcReduction="10000"/>
          </a:bodyPr>
          <a:lstStyle/>
          <a:p>
            <a:r>
              <a:rPr lang="en-US" dirty="0"/>
              <a:t>Don’t provide you SSN, address, email or phone number unless you know it’s absolutely necessary</a:t>
            </a:r>
          </a:p>
          <a:p>
            <a:r>
              <a:rPr lang="en-US" dirty="0"/>
              <a:t>Learn what information about you is already available publicly</a:t>
            </a:r>
          </a:p>
          <a:p>
            <a:pPr lvl="1"/>
            <a:r>
              <a:rPr lang="en-US" dirty="0"/>
              <a:t>Google search</a:t>
            </a:r>
          </a:p>
          <a:p>
            <a:r>
              <a:rPr lang="en-US" dirty="0"/>
              <a:t>Limit the information your share on the internet and social media</a:t>
            </a:r>
          </a:p>
          <a:p>
            <a:r>
              <a:rPr lang="en-US" dirty="0"/>
              <a:t>Shred everything!</a:t>
            </a:r>
          </a:p>
          <a:p>
            <a:r>
              <a:rPr lang="en-US" dirty="0"/>
              <a:t>Opt-In to Opt-Out</a:t>
            </a:r>
          </a:p>
          <a:p>
            <a:r>
              <a:rPr lang="en-US" dirty="0"/>
              <a:t>Beware of requests for personal information or ‘phishing’</a:t>
            </a:r>
          </a:p>
          <a:p>
            <a:r>
              <a:rPr lang="en-US" dirty="0"/>
              <a:t>Change password and PINs </a:t>
            </a:r>
          </a:p>
          <a:p>
            <a:pPr lvl="1"/>
            <a:r>
              <a:rPr lang="en-US" dirty="0"/>
              <a:t>Include number and symbols</a:t>
            </a:r>
          </a:p>
        </p:txBody>
      </p:sp>
    </p:spTree>
    <p:extLst>
      <p:ext uri="{BB962C8B-B14F-4D97-AF65-F5344CB8AC3E}">
        <p14:creationId xmlns:p14="http://schemas.microsoft.com/office/powerpoint/2010/main" val="9559605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Picture Placeholder 18">
            <a:extLst>
              <a:ext uri="{FF2B5EF4-FFF2-40B4-BE49-F238E27FC236}">
                <a16:creationId xmlns:a16="http://schemas.microsoft.com/office/drawing/2014/main" id="{FA9F27C1-C57F-FA45-8F50-AB618CC9AACF}"/>
              </a:ext>
            </a:extLst>
          </p:cNvPr>
          <p:cNvSpPr>
            <a:spLocks noGrp="1"/>
          </p:cNvSpPr>
          <p:nvPr>
            <p:ph type="pic" sz="quarter" idx="13"/>
          </p:nvPr>
        </p:nvSpPr>
        <p:spPr>
          <a:xfrm>
            <a:off x="6096000" y="911219"/>
            <a:ext cx="6096000" cy="5946780"/>
          </a:xfrm>
        </p:spPr>
      </p:sp>
      <p:sp>
        <p:nvSpPr>
          <p:cNvPr id="11" name="Text Placeholder 10">
            <a:extLst>
              <a:ext uri="{FF2B5EF4-FFF2-40B4-BE49-F238E27FC236}">
                <a16:creationId xmlns:a16="http://schemas.microsoft.com/office/drawing/2014/main" id="{EBB9E4F3-44D0-DB48-BD3F-551F2BA6EB4E}"/>
              </a:ext>
            </a:extLst>
          </p:cNvPr>
          <p:cNvSpPr>
            <a:spLocks noGrp="1"/>
          </p:cNvSpPr>
          <p:nvPr>
            <p:ph type="body" idx="1"/>
          </p:nvPr>
        </p:nvSpPr>
        <p:spPr>
          <a:xfrm>
            <a:off x="314461" y="3095673"/>
            <a:ext cx="5318375" cy="966981"/>
          </a:xfrm>
        </p:spPr>
        <p:txBody>
          <a:bodyPr/>
          <a:lstStyle/>
          <a:p>
            <a:r>
              <a:rPr lang="en-US" dirty="0"/>
              <a:t>Financially Abusive Relationships</a:t>
            </a:r>
          </a:p>
        </p:txBody>
      </p:sp>
      <p:sp>
        <p:nvSpPr>
          <p:cNvPr id="10" name="Title 9">
            <a:extLst>
              <a:ext uri="{FF2B5EF4-FFF2-40B4-BE49-F238E27FC236}">
                <a16:creationId xmlns:a16="http://schemas.microsoft.com/office/drawing/2014/main" id="{1BE5DBCA-60B0-D64E-B604-36FAC5082007}"/>
              </a:ext>
            </a:extLst>
          </p:cNvPr>
          <p:cNvSpPr>
            <a:spLocks noGrp="1"/>
          </p:cNvSpPr>
          <p:nvPr>
            <p:ph type="title"/>
          </p:nvPr>
        </p:nvSpPr>
        <p:spPr/>
        <p:txBody>
          <a:bodyPr/>
          <a:lstStyle/>
          <a:p>
            <a:r>
              <a:rPr lang="en-US" dirty="0"/>
              <a:t>MODULE 1</a:t>
            </a:r>
          </a:p>
        </p:txBody>
      </p:sp>
      <p:pic>
        <p:nvPicPr>
          <p:cNvPr id="17" name="Picture 16">
            <a:extLst>
              <a:ext uri="{FF2B5EF4-FFF2-40B4-BE49-F238E27FC236}">
                <a16:creationId xmlns:a16="http://schemas.microsoft.com/office/drawing/2014/main" id="{D3D930F3-EB80-3745-8D35-3699A1EEEED4}"/>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6096000" y="911219"/>
            <a:ext cx="6096000" cy="5946781"/>
          </a:xfrm>
          <a:prstGeom prst="rect">
            <a:avLst/>
          </a:prstGeom>
        </p:spPr>
      </p:pic>
    </p:spTree>
    <p:extLst>
      <p:ext uri="{BB962C8B-B14F-4D97-AF65-F5344CB8AC3E}">
        <p14:creationId xmlns:p14="http://schemas.microsoft.com/office/powerpoint/2010/main" val="27681173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3FAA181-7627-2543-8BEA-210ECCFCA2E9}"/>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6060504" y="0"/>
            <a:ext cx="6131496" cy="6858000"/>
          </a:xfrm>
          <a:prstGeom prst="rect">
            <a:avLst/>
          </a:prstGeom>
        </p:spPr>
      </p:pic>
      <p:sp>
        <p:nvSpPr>
          <p:cNvPr id="2" name="Title 1">
            <a:extLst>
              <a:ext uri="{FF2B5EF4-FFF2-40B4-BE49-F238E27FC236}">
                <a16:creationId xmlns:a16="http://schemas.microsoft.com/office/drawing/2014/main" id="{8974C88A-04DD-C044-8D66-22BF6554C627}"/>
              </a:ext>
            </a:extLst>
          </p:cNvPr>
          <p:cNvSpPr>
            <a:spLocks noGrp="1"/>
          </p:cNvSpPr>
          <p:nvPr>
            <p:ph type="ctrTitle"/>
          </p:nvPr>
        </p:nvSpPr>
        <p:spPr>
          <a:xfrm>
            <a:off x="354774" y="1122363"/>
            <a:ext cx="6436903" cy="2387600"/>
          </a:xfrm>
        </p:spPr>
        <p:txBody>
          <a:bodyPr>
            <a:normAutofit/>
          </a:bodyPr>
          <a:lstStyle/>
          <a:p>
            <a:pPr algn="l"/>
            <a:r>
              <a:rPr lang="en-US" sz="4100" b="1" dirty="0"/>
              <a:t>The Allstate Foundation Moving Ahead Curriculum</a:t>
            </a:r>
          </a:p>
        </p:txBody>
      </p:sp>
      <p:sp>
        <p:nvSpPr>
          <p:cNvPr id="3" name="Subtitle 2">
            <a:extLst>
              <a:ext uri="{FF2B5EF4-FFF2-40B4-BE49-F238E27FC236}">
                <a16:creationId xmlns:a16="http://schemas.microsoft.com/office/drawing/2014/main" id="{1488A78A-E928-6748-BA4C-AAF0B5BBC482}"/>
              </a:ext>
            </a:extLst>
          </p:cNvPr>
          <p:cNvSpPr>
            <a:spLocks noGrp="1"/>
          </p:cNvSpPr>
          <p:nvPr>
            <p:ph type="subTitle" idx="1"/>
          </p:nvPr>
        </p:nvSpPr>
        <p:spPr>
          <a:xfrm>
            <a:off x="354774" y="3602038"/>
            <a:ext cx="5741226" cy="1655762"/>
          </a:xfrm>
        </p:spPr>
        <p:txBody>
          <a:bodyPr/>
          <a:lstStyle/>
          <a:p>
            <a:pPr algn="l"/>
            <a:r>
              <a:rPr lang="en-US" b="1" dirty="0"/>
              <a:t>A FINANCIAL EMPOWERMENT RESOURCE</a:t>
            </a:r>
            <a:endParaRPr lang="en-US" dirty="0"/>
          </a:p>
        </p:txBody>
      </p:sp>
      <p:pic>
        <p:nvPicPr>
          <p:cNvPr id="8" name="Picture 7">
            <a:extLst>
              <a:ext uri="{FF2B5EF4-FFF2-40B4-BE49-F238E27FC236}">
                <a16:creationId xmlns:a16="http://schemas.microsoft.com/office/drawing/2014/main" id="{F13989BD-8DDA-4048-B338-6F276B59E4B3}"/>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54774" y="6000749"/>
            <a:ext cx="2223986" cy="715588"/>
          </a:xfrm>
          <a:prstGeom prst="rect">
            <a:avLst/>
          </a:prstGeom>
        </p:spPr>
      </p:pic>
      <p:pic>
        <p:nvPicPr>
          <p:cNvPr id="9" name="Picture 8">
            <a:extLst>
              <a:ext uri="{FF2B5EF4-FFF2-40B4-BE49-F238E27FC236}">
                <a16:creationId xmlns:a16="http://schemas.microsoft.com/office/drawing/2014/main" id="{63866B23-E8FB-004D-AF9E-DABA6663B57C}"/>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784656" y="5917231"/>
            <a:ext cx="1755289" cy="818344"/>
          </a:xfrm>
          <a:prstGeom prst="rect">
            <a:avLst/>
          </a:prstGeom>
        </p:spPr>
      </p:pic>
    </p:spTree>
    <p:extLst>
      <p:ext uri="{BB962C8B-B14F-4D97-AF65-F5344CB8AC3E}">
        <p14:creationId xmlns:p14="http://schemas.microsoft.com/office/powerpoint/2010/main" val="30963865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12D8C-048B-1246-B34F-BB06F53FE30D}"/>
              </a:ext>
            </a:extLst>
          </p:cNvPr>
          <p:cNvSpPr>
            <a:spLocks noGrp="1"/>
          </p:cNvSpPr>
          <p:nvPr>
            <p:ph type="title"/>
          </p:nvPr>
        </p:nvSpPr>
        <p:spPr>
          <a:xfrm>
            <a:off x="838200" y="706436"/>
            <a:ext cx="10515600" cy="873127"/>
          </a:xfrm>
        </p:spPr>
        <p:txBody>
          <a:bodyPr/>
          <a:lstStyle/>
          <a:p>
            <a:r>
              <a:rPr lang="en-US" dirty="0"/>
              <a:t>Reflection</a:t>
            </a:r>
          </a:p>
        </p:txBody>
      </p:sp>
      <p:sp>
        <p:nvSpPr>
          <p:cNvPr id="3" name="Content Placeholder 2">
            <a:extLst>
              <a:ext uri="{FF2B5EF4-FFF2-40B4-BE49-F238E27FC236}">
                <a16:creationId xmlns:a16="http://schemas.microsoft.com/office/drawing/2014/main" id="{9B6E503E-5E36-1140-B8EE-2BF165AA6A9F}"/>
              </a:ext>
            </a:extLst>
          </p:cNvPr>
          <p:cNvSpPr>
            <a:spLocks noGrp="1"/>
          </p:cNvSpPr>
          <p:nvPr>
            <p:ph idx="1"/>
          </p:nvPr>
        </p:nvSpPr>
        <p:spPr>
          <a:xfrm>
            <a:off x="838200" y="1842797"/>
            <a:ext cx="10515600" cy="4423746"/>
          </a:xfrm>
        </p:spPr>
        <p:txBody>
          <a:bodyPr>
            <a:normAutofit/>
          </a:bodyPr>
          <a:lstStyle/>
          <a:p>
            <a:r>
              <a:rPr lang="en-US" dirty="0"/>
              <a:t>What did you learn about managing money?</a:t>
            </a:r>
          </a:p>
          <a:p>
            <a:r>
              <a:rPr lang="en-US" dirty="0"/>
              <a:t>What messages were you given; overtly or covertly, spoken or observed?</a:t>
            </a:r>
          </a:p>
          <a:p>
            <a:r>
              <a:rPr lang="en-US" dirty="0"/>
              <a:t>Were any of those messages specific to you, your gender, your culture, your faith?</a:t>
            </a:r>
          </a:p>
          <a:p>
            <a:r>
              <a:rPr lang="en-US" dirty="0"/>
              <a:t>How have those messages impacted you today?</a:t>
            </a:r>
          </a:p>
          <a:p>
            <a:r>
              <a:rPr lang="en-US" dirty="0"/>
              <a:t>What messages do you think survivors got from their abusive partners?</a:t>
            </a:r>
          </a:p>
        </p:txBody>
      </p:sp>
    </p:spTree>
    <p:extLst>
      <p:ext uri="{BB962C8B-B14F-4D97-AF65-F5344CB8AC3E}">
        <p14:creationId xmlns:p14="http://schemas.microsoft.com/office/powerpoint/2010/main" val="2908098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12D8C-048B-1246-B34F-BB06F53FE30D}"/>
              </a:ext>
            </a:extLst>
          </p:cNvPr>
          <p:cNvSpPr>
            <a:spLocks noGrp="1"/>
          </p:cNvSpPr>
          <p:nvPr>
            <p:ph type="title"/>
          </p:nvPr>
        </p:nvSpPr>
        <p:spPr>
          <a:xfrm>
            <a:off x="838200" y="685800"/>
            <a:ext cx="10515600" cy="873127"/>
          </a:xfrm>
        </p:spPr>
        <p:txBody>
          <a:bodyPr/>
          <a:lstStyle/>
          <a:p>
            <a:r>
              <a:rPr lang="en-US" dirty="0"/>
              <a:t>Elements of a Healthy Financial Relationship</a:t>
            </a:r>
          </a:p>
        </p:txBody>
      </p:sp>
      <p:sp>
        <p:nvSpPr>
          <p:cNvPr id="3" name="Content Placeholder 2">
            <a:extLst>
              <a:ext uri="{FF2B5EF4-FFF2-40B4-BE49-F238E27FC236}">
                <a16:creationId xmlns:a16="http://schemas.microsoft.com/office/drawing/2014/main" id="{9B6E503E-5E36-1140-B8EE-2BF165AA6A9F}"/>
              </a:ext>
            </a:extLst>
          </p:cNvPr>
          <p:cNvSpPr>
            <a:spLocks noGrp="1"/>
          </p:cNvSpPr>
          <p:nvPr>
            <p:ph idx="1"/>
          </p:nvPr>
        </p:nvSpPr>
        <p:spPr>
          <a:xfrm>
            <a:off x="838200" y="1828800"/>
            <a:ext cx="10515600" cy="4423746"/>
          </a:xfrm>
        </p:spPr>
        <p:txBody>
          <a:bodyPr>
            <a:normAutofit lnSpcReduction="10000"/>
          </a:bodyPr>
          <a:lstStyle/>
          <a:p>
            <a:r>
              <a:rPr lang="en-US" dirty="0"/>
              <a:t>Both partners have access to financial information</a:t>
            </a:r>
          </a:p>
          <a:p>
            <a:pPr lvl="1"/>
            <a:r>
              <a:rPr lang="en-US" dirty="0"/>
              <a:t>Although one may mange the day-to-day</a:t>
            </a:r>
          </a:p>
          <a:p>
            <a:r>
              <a:rPr lang="en-US" dirty="0"/>
              <a:t>Negotiate to form joint financial goal</a:t>
            </a:r>
          </a:p>
          <a:p>
            <a:pPr lvl="1"/>
            <a:r>
              <a:rPr lang="en-US" dirty="0"/>
              <a:t>Although they may have different  values around money</a:t>
            </a:r>
          </a:p>
          <a:p>
            <a:r>
              <a:rPr lang="en-US" dirty="0"/>
              <a:t>Both understand and respect that decision-making is equal</a:t>
            </a:r>
          </a:p>
          <a:p>
            <a:pPr lvl="1"/>
            <a:r>
              <a:rPr lang="en-US" dirty="0"/>
              <a:t>Although one partner may earn more income or none at all</a:t>
            </a:r>
          </a:p>
          <a:p>
            <a:r>
              <a:rPr lang="en-US" dirty="0"/>
              <a:t>Both partners have access to their money</a:t>
            </a:r>
          </a:p>
          <a:p>
            <a:pPr lvl="1"/>
            <a:r>
              <a:rPr lang="en-US" dirty="0"/>
              <a:t>Without needing to ask permission or hide their spending</a:t>
            </a:r>
          </a:p>
          <a:p>
            <a:r>
              <a:rPr lang="en-US" dirty="0"/>
              <a:t>Large or long-term financial decisions are made jointly</a:t>
            </a:r>
          </a:p>
          <a:p>
            <a:r>
              <a:rPr lang="en-US" dirty="0"/>
              <a:t>Both have access to money and know where and how money is spent</a:t>
            </a:r>
          </a:p>
        </p:txBody>
      </p:sp>
    </p:spTree>
    <p:extLst>
      <p:ext uri="{BB962C8B-B14F-4D97-AF65-F5344CB8AC3E}">
        <p14:creationId xmlns:p14="http://schemas.microsoft.com/office/powerpoint/2010/main" val="3479441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Isosceles Triangle 51">
            <a:extLst>
              <a:ext uri="{FF2B5EF4-FFF2-40B4-BE49-F238E27FC236}">
                <a16:creationId xmlns:a16="http://schemas.microsoft.com/office/drawing/2014/main" id="{6E2B346B-F976-4336-9599-6D9E72DF699D}"/>
              </a:ext>
            </a:extLst>
          </p:cNvPr>
          <p:cNvSpPr/>
          <p:nvPr/>
        </p:nvSpPr>
        <p:spPr>
          <a:xfrm rot="4251288">
            <a:off x="7618027" y="2957855"/>
            <a:ext cx="1827400" cy="2044076"/>
          </a:xfrm>
          <a:prstGeom prst="triangle">
            <a:avLst>
              <a:gd name="adj" fmla="val 40687"/>
            </a:avLst>
          </a:prstGeom>
          <a:solidFill>
            <a:srgbClr val="51C2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4F12D8C-048B-1246-B34F-BB06F53FE30D}"/>
              </a:ext>
            </a:extLst>
          </p:cNvPr>
          <p:cNvSpPr>
            <a:spLocks noGrp="1"/>
          </p:cNvSpPr>
          <p:nvPr>
            <p:ph type="title"/>
          </p:nvPr>
        </p:nvSpPr>
        <p:spPr>
          <a:xfrm>
            <a:off x="838200" y="696758"/>
            <a:ext cx="10515600" cy="873127"/>
          </a:xfrm>
        </p:spPr>
        <p:txBody>
          <a:bodyPr/>
          <a:lstStyle/>
          <a:p>
            <a:r>
              <a:rPr lang="en-US" dirty="0"/>
              <a:t>What is Financial Abuse?</a:t>
            </a:r>
          </a:p>
        </p:txBody>
      </p:sp>
      <p:sp>
        <p:nvSpPr>
          <p:cNvPr id="3" name="Content Placeholder 2">
            <a:extLst>
              <a:ext uri="{FF2B5EF4-FFF2-40B4-BE49-F238E27FC236}">
                <a16:creationId xmlns:a16="http://schemas.microsoft.com/office/drawing/2014/main" id="{9B6E503E-5E36-1140-B8EE-2BF165AA6A9F}"/>
              </a:ext>
            </a:extLst>
          </p:cNvPr>
          <p:cNvSpPr>
            <a:spLocks noGrp="1"/>
          </p:cNvSpPr>
          <p:nvPr>
            <p:ph idx="1"/>
          </p:nvPr>
        </p:nvSpPr>
        <p:spPr>
          <a:xfrm>
            <a:off x="838200" y="1828800"/>
            <a:ext cx="6273800" cy="4423746"/>
          </a:xfrm>
        </p:spPr>
        <p:txBody>
          <a:bodyPr>
            <a:normAutofit/>
          </a:bodyPr>
          <a:lstStyle/>
          <a:p>
            <a:pPr marL="285750" indent="-285750"/>
            <a:r>
              <a:rPr lang="en-US" dirty="0"/>
              <a:t>It’s a form of Domestic Violence</a:t>
            </a:r>
          </a:p>
          <a:p>
            <a:pPr marL="285750" indent="-285750"/>
            <a:r>
              <a:rPr lang="en-US" dirty="0"/>
              <a:t>Often begins subtly and progresses over time</a:t>
            </a:r>
          </a:p>
          <a:p>
            <a:pPr marL="285750" indent="-285750"/>
            <a:r>
              <a:rPr lang="en-US" dirty="0"/>
              <a:t>Part of a pattern of abusive behavior, used to gain and maintain power &amp; control within the relationship</a:t>
            </a:r>
          </a:p>
          <a:p>
            <a:pPr marL="285750" indent="-285750"/>
            <a:r>
              <a:rPr lang="en-US" dirty="0"/>
              <a:t>Often traps survivors</a:t>
            </a:r>
          </a:p>
          <a:p>
            <a:pPr marL="285750" indent="-285750"/>
            <a:r>
              <a:rPr lang="en-US" dirty="0"/>
              <a:t>99% of survivors report experiencing some form of financial abuse</a:t>
            </a:r>
          </a:p>
        </p:txBody>
      </p:sp>
      <p:grpSp>
        <p:nvGrpSpPr>
          <p:cNvPr id="29" name="Group 28">
            <a:extLst>
              <a:ext uri="{FF2B5EF4-FFF2-40B4-BE49-F238E27FC236}">
                <a16:creationId xmlns:a16="http://schemas.microsoft.com/office/drawing/2014/main" id="{B62BEB08-971A-4BA8-8D94-C6A122C75AC4}"/>
              </a:ext>
            </a:extLst>
          </p:cNvPr>
          <p:cNvGrpSpPr/>
          <p:nvPr/>
        </p:nvGrpSpPr>
        <p:grpSpPr>
          <a:xfrm>
            <a:off x="7223349" y="948681"/>
            <a:ext cx="5062902" cy="4987664"/>
            <a:chOff x="2373394" y="948680"/>
            <a:chExt cx="5875716" cy="5788399"/>
          </a:xfrm>
        </p:grpSpPr>
        <p:sp>
          <p:nvSpPr>
            <p:cNvPr id="30" name="TextBox 29">
              <a:extLst>
                <a:ext uri="{FF2B5EF4-FFF2-40B4-BE49-F238E27FC236}">
                  <a16:creationId xmlns:a16="http://schemas.microsoft.com/office/drawing/2014/main" id="{3A3CFEF3-CD06-4065-A810-081EBFBD86D5}"/>
                </a:ext>
              </a:extLst>
            </p:cNvPr>
            <p:cNvSpPr txBox="1"/>
            <p:nvPr/>
          </p:nvSpPr>
          <p:spPr>
            <a:xfrm rot="1454944">
              <a:off x="5253788" y="2157483"/>
              <a:ext cx="2282200" cy="418566"/>
            </a:xfrm>
            <a:prstGeom prst="rect">
              <a:avLst/>
            </a:prstGeom>
            <a:noFill/>
          </p:spPr>
          <p:txBody>
            <a:bodyPr wrap="square" rtlCol="0">
              <a:spAutoFit/>
            </a:bodyPr>
            <a:lstStyle/>
            <a:p>
              <a:r>
                <a:rPr lang="en-US" dirty="0">
                  <a:solidFill>
                    <a:schemeClr val="bg1"/>
                  </a:solidFill>
                </a:rPr>
                <a:t>Physical</a:t>
              </a:r>
            </a:p>
          </p:txBody>
        </p:sp>
        <p:sp>
          <p:nvSpPr>
            <p:cNvPr id="31" name="Oval 30">
              <a:extLst>
                <a:ext uri="{FF2B5EF4-FFF2-40B4-BE49-F238E27FC236}">
                  <a16:creationId xmlns:a16="http://schemas.microsoft.com/office/drawing/2014/main" id="{386000C7-4FFA-4A31-AF57-C8CD31EE7A43}"/>
                </a:ext>
              </a:extLst>
            </p:cNvPr>
            <p:cNvSpPr/>
            <p:nvPr/>
          </p:nvSpPr>
          <p:spPr>
            <a:xfrm>
              <a:off x="2373394" y="1171899"/>
              <a:ext cx="5397472" cy="5397472"/>
            </a:xfrm>
            <a:prstGeom prst="ellipse">
              <a:avLst/>
            </a:prstGeom>
            <a:noFill/>
            <a:ln w="4762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extBox 31">
              <a:extLst>
                <a:ext uri="{FF2B5EF4-FFF2-40B4-BE49-F238E27FC236}">
                  <a16:creationId xmlns:a16="http://schemas.microsoft.com/office/drawing/2014/main" id="{B59C8865-BBFC-4CD8-AC90-120863679E62}"/>
                </a:ext>
              </a:extLst>
            </p:cNvPr>
            <p:cNvSpPr txBox="1"/>
            <p:nvPr/>
          </p:nvSpPr>
          <p:spPr>
            <a:xfrm rot="1894711">
              <a:off x="6170354" y="1840729"/>
              <a:ext cx="2078756" cy="369332"/>
            </a:xfrm>
            <a:prstGeom prst="rect">
              <a:avLst/>
            </a:prstGeom>
            <a:noFill/>
          </p:spPr>
          <p:txBody>
            <a:bodyPr wrap="square" rtlCol="0">
              <a:spAutoFit/>
            </a:bodyPr>
            <a:lstStyle/>
            <a:p>
              <a:r>
                <a:rPr lang="en-US" dirty="0">
                  <a:solidFill>
                    <a:schemeClr val="bg1"/>
                  </a:solidFill>
                </a:rPr>
                <a:t>Sexual</a:t>
              </a:r>
            </a:p>
          </p:txBody>
        </p:sp>
        <p:sp>
          <p:nvSpPr>
            <p:cNvPr id="33" name="TextBox 32">
              <a:extLst>
                <a:ext uri="{FF2B5EF4-FFF2-40B4-BE49-F238E27FC236}">
                  <a16:creationId xmlns:a16="http://schemas.microsoft.com/office/drawing/2014/main" id="{6779BF08-8A41-4BE6-BB8C-CDD43A20E5BE}"/>
                </a:ext>
              </a:extLst>
            </p:cNvPr>
            <p:cNvSpPr txBox="1"/>
            <p:nvPr/>
          </p:nvSpPr>
          <p:spPr>
            <a:xfrm>
              <a:off x="4372800" y="948680"/>
              <a:ext cx="1862160" cy="461665"/>
            </a:xfrm>
            <a:prstGeom prst="rect">
              <a:avLst/>
            </a:prstGeom>
            <a:noFill/>
          </p:spPr>
          <p:txBody>
            <a:bodyPr wrap="square" rtlCol="0">
              <a:spAutoFit/>
            </a:bodyPr>
            <a:lstStyle/>
            <a:p>
              <a:r>
                <a:rPr lang="en-US" sz="2400" b="1" dirty="0">
                  <a:solidFill>
                    <a:schemeClr val="bg1"/>
                  </a:solidFill>
                </a:rPr>
                <a:t>VIOLENCE</a:t>
              </a:r>
            </a:p>
          </p:txBody>
        </p:sp>
        <p:sp>
          <p:nvSpPr>
            <p:cNvPr id="34" name="TextBox 33">
              <a:extLst>
                <a:ext uri="{FF2B5EF4-FFF2-40B4-BE49-F238E27FC236}">
                  <a16:creationId xmlns:a16="http://schemas.microsoft.com/office/drawing/2014/main" id="{3AAB4B9F-DDD3-443D-BE70-36C36E8FCD31}"/>
                </a:ext>
              </a:extLst>
            </p:cNvPr>
            <p:cNvSpPr txBox="1"/>
            <p:nvPr/>
          </p:nvSpPr>
          <p:spPr>
            <a:xfrm rot="20235538">
              <a:off x="3027764" y="1315809"/>
              <a:ext cx="2078756" cy="369332"/>
            </a:xfrm>
            <a:prstGeom prst="rect">
              <a:avLst/>
            </a:prstGeom>
            <a:noFill/>
          </p:spPr>
          <p:txBody>
            <a:bodyPr wrap="square" rtlCol="0">
              <a:spAutoFit/>
            </a:bodyPr>
            <a:lstStyle/>
            <a:p>
              <a:r>
                <a:rPr lang="en-US" dirty="0">
                  <a:solidFill>
                    <a:schemeClr val="bg1"/>
                  </a:solidFill>
                </a:rPr>
                <a:t>Physical</a:t>
              </a:r>
            </a:p>
          </p:txBody>
        </p:sp>
        <p:sp>
          <p:nvSpPr>
            <p:cNvPr id="35" name="TextBox 34">
              <a:extLst>
                <a:ext uri="{FF2B5EF4-FFF2-40B4-BE49-F238E27FC236}">
                  <a16:creationId xmlns:a16="http://schemas.microsoft.com/office/drawing/2014/main" id="{30F20253-2131-4333-A8E1-10B8CFEA0166}"/>
                </a:ext>
              </a:extLst>
            </p:cNvPr>
            <p:cNvSpPr txBox="1"/>
            <p:nvPr/>
          </p:nvSpPr>
          <p:spPr>
            <a:xfrm>
              <a:off x="6051282" y="2956152"/>
              <a:ext cx="1298418" cy="523220"/>
            </a:xfrm>
            <a:prstGeom prst="rect">
              <a:avLst/>
            </a:prstGeom>
            <a:noFill/>
          </p:spPr>
          <p:txBody>
            <a:bodyPr wrap="square" rtlCol="0">
              <a:spAutoFit/>
            </a:bodyPr>
            <a:lstStyle/>
            <a:p>
              <a:pPr algn="ctr"/>
              <a:r>
                <a:rPr lang="en-US" sz="1400" b="1" dirty="0"/>
                <a:t>EMOTIONAL ABUSE</a:t>
              </a:r>
            </a:p>
          </p:txBody>
        </p:sp>
        <p:cxnSp>
          <p:nvCxnSpPr>
            <p:cNvPr id="36" name="Straight Connector 35">
              <a:extLst>
                <a:ext uri="{FF2B5EF4-FFF2-40B4-BE49-F238E27FC236}">
                  <a16:creationId xmlns:a16="http://schemas.microsoft.com/office/drawing/2014/main" id="{3C7A81D1-B883-4627-BBE3-179A39702D8F}"/>
                </a:ext>
              </a:extLst>
            </p:cNvPr>
            <p:cNvCxnSpPr/>
            <p:nvPr/>
          </p:nvCxnSpPr>
          <p:spPr>
            <a:xfrm>
              <a:off x="3327963" y="2130788"/>
              <a:ext cx="3488333" cy="348833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693826F7-F0EA-4945-9FD7-8419A351A047}"/>
                </a:ext>
              </a:extLst>
            </p:cNvPr>
            <p:cNvCxnSpPr/>
            <p:nvPr/>
          </p:nvCxnSpPr>
          <p:spPr>
            <a:xfrm>
              <a:off x="5064981" y="1342131"/>
              <a:ext cx="0" cy="518554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B4CBF922-1D2C-4B9E-9184-73D47DF6903D}"/>
                </a:ext>
              </a:extLst>
            </p:cNvPr>
            <p:cNvCxnSpPr/>
            <p:nvPr/>
          </p:nvCxnSpPr>
          <p:spPr>
            <a:xfrm flipV="1">
              <a:off x="2399196" y="3824577"/>
              <a:ext cx="5331569" cy="4605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9BDB5406-FD70-4C59-9AAB-4A77DFE6BD88}"/>
                </a:ext>
              </a:extLst>
            </p:cNvPr>
            <p:cNvCxnSpPr/>
            <p:nvPr/>
          </p:nvCxnSpPr>
          <p:spPr>
            <a:xfrm flipV="1">
              <a:off x="3315475" y="2101681"/>
              <a:ext cx="3488333" cy="348833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0" name="Oval 39">
              <a:extLst>
                <a:ext uri="{FF2B5EF4-FFF2-40B4-BE49-F238E27FC236}">
                  <a16:creationId xmlns:a16="http://schemas.microsoft.com/office/drawing/2014/main" id="{D54C8369-3B00-4990-A6F3-813D2D22FCD4}"/>
                </a:ext>
              </a:extLst>
            </p:cNvPr>
            <p:cNvSpPr/>
            <p:nvPr/>
          </p:nvSpPr>
          <p:spPr>
            <a:xfrm>
              <a:off x="4035324" y="2780601"/>
              <a:ext cx="2088970" cy="2088970"/>
            </a:xfrm>
            <a:prstGeom prst="ellipse">
              <a:avLst/>
            </a:prstGeom>
            <a:solidFill>
              <a:srgbClr val="213F98"/>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extBox 40">
              <a:extLst>
                <a:ext uri="{FF2B5EF4-FFF2-40B4-BE49-F238E27FC236}">
                  <a16:creationId xmlns:a16="http://schemas.microsoft.com/office/drawing/2014/main" id="{FCEB50C0-7C2B-45AF-BCF9-A2E2E193D130}"/>
                </a:ext>
              </a:extLst>
            </p:cNvPr>
            <p:cNvSpPr txBox="1"/>
            <p:nvPr/>
          </p:nvSpPr>
          <p:spPr>
            <a:xfrm>
              <a:off x="4324652" y="3292908"/>
              <a:ext cx="1493658" cy="1071564"/>
            </a:xfrm>
            <a:prstGeom prst="rect">
              <a:avLst/>
            </a:prstGeom>
            <a:noFill/>
          </p:spPr>
          <p:txBody>
            <a:bodyPr wrap="square" rtlCol="0">
              <a:spAutoFit/>
            </a:bodyPr>
            <a:lstStyle/>
            <a:p>
              <a:pPr algn="ctr"/>
              <a:r>
                <a:rPr lang="en-US" b="1" dirty="0">
                  <a:solidFill>
                    <a:schemeClr val="bg1"/>
                  </a:solidFill>
                </a:rPr>
                <a:t>POWER </a:t>
              </a:r>
              <a:br>
                <a:rPr lang="en-US" b="1" dirty="0">
                  <a:solidFill>
                    <a:schemeClr val="bg1"/>
                  </a:solidFill>
                </a:rPr>
              </a:br>
              <a:r>
                <a:rPr lang="en-US" b="1" dirty="0">
                  <a:solidFill>
                    <a:schemeClr val="bg1"/>
                  </a:solidFill>
                </a:rPr>
                <a:t>AND CONTROL</a:t>
              </a:r>
            </a:p>
          </p:txBody>
        </p:sp>
        <p:sp>
          <p:nvSpPr>
            <p:cNvPr id="42" name="TextBox 41">
              <a:extLst>
                <a:ext uri="{FF2B5EF4-FFF2-40B4-BE49-F238E27FC236}">
                  <a16:creationId xmlns:a16="http://schemas.microsoft.com/office/drawing/2014/main" id="{CA105B2A-7D0A-4CED-B877-2DCBCC993E98}"/>
                </a:ext>
              </a:extLst>
            </p:cNvPr>
            <p:cNvSpPr txBox="1"/>
            <p:nvPr/>
          </p:nvSpPr>
          <p:spPr>
            <a:xfrm>
              <a:off x="3884869" y="1864419"/>
              <a:ext cx="1167624" cy="857251"/>
            </a:xfrm>
            <a:prstGeom prst="rect">
              <a:avLst/>
            </a:prstGeom>
            <a:noFill/>
          </p:spPr>
          <p:txBody>
            <a:bodyPr wrap="square" rtlCol="0">
              <a:spAutoFit/>
            </a:bodyPr>
            <a:lstStyle/>
            <a:p>
              <a:pPr algn="ctr"/>
              <a:r>
                <a:rPr lang="en-US" sz="1400" b="1" dirty="0"/>
                <a:t>COERCION AND THREATS</a:t>
              </a:r>
            </a:p>
          </p:txBody>
        </p:sp>
        <p:sp>
          <p:nvSpPr>
            <p:cNvPr id="43" name="TextBox 42">
              <a:extLst>
                <a:ext uri="{FF2B5EF4-FFF2-40B4-BE49-F238E27FC236}">
                  <a16:creationId xmlns:a16="http://schemas.microsoft.com/office/drawing/2014/main" id="{E66E440A-17E9-4478-8E56-5489DF0F9C12}"/>
                </a:ext>
              </a:extLst>
            </p:cNvPr>
            <p:cNvSpPr txBox="1"/>
            <p:nvPr/>
          </p:nvSpPr>
          <p:spPr>
            <a:xfrm>
              <a:off x="5157211" y="2016370"/>
              <a:ext cx="1471504" cy="307777"/>
            </a:xfrm>
            <a:prstGeom prst="rect">
              <a:avLst/>
            </a:prstGeom>
            <a:noFill/>
          </p:spPr>
          <p:txBody>
            <a:bodyPr wrap="square" rtlCol="0">
              <a:spAutoFit/>
            </a:bodyPr>
            <a:lstStyle/>
            <a:p>
              <a:r>
                <a:rPr lang="en-US" sz="1400" b="1" dirty="0"/>
                <a:t>INTIMDATION</a:t>
              </a:r>
            </a:p>
          </p:txBody>
        </p:sp>
        <p:sp>
          <p:nvSpPr>
            <p:cNvPr id="44" name="TextBox 43">
              <a:extLst>
                <a:ext uri="{FF2B5EF4-FFF2-40B4-BE49-F238E27FC236}">
                  <a16:creationId xmlns:a16="http://schemas.microsoft.com/office/drawing/2014/main" id="{A8BD04B1-9405-4D6B-8CBA-1751CB6BB0BD}"/>
                </a:ext>
              </a:extLst>
            </p:cNvPr>
            <p:cNvSpPr txBox="1"/>
            <p:nvPr/>
          </p:nvSpPr>
          <p:spPr>
            <a:xfrm>
              <a:off x="6234960" y="4281899"/>
              <a:ext cx="1471504" cy="307777"/>
            </a:xfrm>
            <a:prstGeom prst="rect">
              <a:avLst/>
            </a:prstGeom>
            <a:noFill/>
          </p:spPr>
          <p:txBody>
            <a:bodyPr wrap="square" rtlCol="0">
              <a:spAutoFit/>
            </a:bodyPr>
            <a:lstStyle/>
            <a:p>
              <a:r>
                <a:rPr lang="en-US" sz="1400" b="1" dirty="0"/>
                <a:t>ISOLATION</a:t>
              </a:r>
            </a:p>
          </p:txBody>
        </p:sp>
        <p:sp>
          <p:nvSpPr>
            <p:cNvPr id="45" name="TextBox 44">
              <a:extLst>
                <a:ext uri="{FF2B5EF4-FFF2-40B4-BE49-F238E27FC236}">
                  <a16:creationId xmlns:a16="http://schemas.microsoft.com/office/drawing/2014/main" id="{56B338B7-336A-44B7-9EFE-B88C42102AA7}"/>
                </a:ext>
              </a:extLst>
            </p:cNvPr>
            <p:cNvSpPr txBox="1"/>
            <p:nvPr/>
          </p:nvSpPr>
          <p:spPr>
            <a:xfrm>
              <a:off x="5082559" y="5086689"/>
              <a:ext cx="1471504" cy="738664"/>
            </a:xfrm>
            <a:prstGeom prst="rect">
              <a:avLst/>
            </a:prstGeom>
            <a:noFill/>
          </p:spPr>
          <p:txBody>
            <a:bodyPr wrap="square" rtlCol="0">
              <a:spAutoFit/>
            </a:bodyPr>
            <a:lstStyle/>
            <a:p>
              <a:pPr algn="ctr"/>
              <a:r>
                <a:rPr lang="en-US" sz="1400" b="1" dirty="0"/>
                <a:t>MINIMIZING, DENYING AND BLAMING</a:t>
              </a:r>
            </a:p>
          </p:txBody>
        </p:sp>
        <p:sp>
          <p:nvSpPr>
            <p:cNvPr id="46" name="TextBox 45">
              <a:extLst>
                <a:ext uri="{FF2B5EF4-FFF2-40B4-BE49-F238E27FC236}">
                  <a16:creationId xmlns:a16="http://schemas.microsoft.com/office/drawing/2014/main" id="{A4F41BB2-26EA-43D7-9579-AF0F681D45A3}"/>
                </a:ext>
              </a:extLst>
            </p:cNvPr>
            <p:cNvSpPr txBox="1"/>
            <p:nvPr/>
          </p:nvSpPr>
          <p:spPr>
            <a:xfrm>
              <a:off x="3814176" y="5142176"/>
              <a:ext cx="1144725" cy="607219"/>
            </a:xfrm>
            <a:prstGeom prst="rect">
              <a:avLst/>
            </a:prstGeom>
            <a:noFill/>
          </p:spPr>
          <p:txBody>
            <a:bodyPr wrap="square" rtlCol="0">
              <a:spAutoFit/>
            </a:bodyPr>
            <a:lstStyle/>
            <a:p>
              <a:pPr algn="ctr"/>
              <a:r>
                <a:rPr lang="en-US" sz="1400" b="1" dirty="0"/>
                <a:t>USING CHILDREN</a:t>
              </a:r>
            </a:p>
          </p:txBody>
        </p:sp>
        <p:sp>
          <p:nvSpPr>
            <p:cNvPr id="47" name="TextBox 46">
              <a:extLst>
                <a:ext uri="{FF2B5EF4-FFF2-40B4-BE49-F238E27FC236}">
                  <a16:creationId xmlns:a16="http://schemas.microsoft.com/office/drawing/2014/main" id="{E46A4E41-8435-471A-B216-FF52966C28A1}"/>
                </a:ext>
              </a:extLst>
            </p:cNvPr>
            <p:cNvSpPr txBox="1"/>
            <p:nvPr/>
          </p:nvSpPr>
          <p:spPr>
            <a:xfrm>
              <a:off x="2690821" y="4182376"/>
              <a:ext cx="1471504" cy="523220"/>
            </a:xfrm>
            <a:prstGeom prst="rect">
              <a:avLst/>
            </a:prstGeom>
            <a:noFill/>
          </p:spPr>
          <p:txBody>
            <a:bodyPr wrap="square" rtlCol="0">
              <a:spAutoFit/>
            </a:bodyPr>
            <a:lstStyle/>
            <a:p>
              <a:pPr algn="ctr"/>
              <a:r>
                <a:rPr lang="en-US" sz="1400" b="1" dirty="0"/>
                <a:t>ECONOMIC ABUSE</a:t>
              </a:r>
            </a:p>
          </p:txBody>
        </p:sp>
        <p:sp>
          <p:nvSpPr>
            <p:cNvPr id="48" name="TextBox 47">
              <a:extLst>
                <a:ext uri="{FF2B5EF4-FFF2-40B4-BE49-F238E27FC236}">
                  <a16:creationId xmlns:a16="http://schemas.microsoft.com/office/drawing/2014/main" id="{C99A3410-9F9E-4835-B8BE-09A8C50DEBF2}"/>
                </a:ext>
              </a:extLst>
            </p:cNvPr>
            <p:cNvSpPr txBox="1"/>
            <p:nvPr/>
          </p:nvSpPr>
          <p:spPr>
            <a:xfrm>
              <a:off x="2880788" y="2938692"/>
              <a:ext cx="1243672" cy="607219"/>
            </a:xfrm>
            <a:prstGeom prst="rect">
              <a:avLst/>
            </a:prstGeom>
            <a:noFill/>
          </p:spPr>
          <p:txBody>
            <a:bodyPr wrap="square" rtlCol="0">
              <a:spAutoFit/>
            </a:bodyPr>
            <a:lstStyle/>
            <a:p>
              <a:pPr algn="ctr"/>
              <a:r>
                <a:rPr lang="en-US" sz="1400" b="1" dirty="0"/>
                <a:t>MALE PRIVILEGE</a:t>
              </a:r>
            </a:p>
          </p:txBody>
        </p:sp>
        <p:sp>
          <p:nvSpPr>
            <p:cNvPr id="49" name="TextBox 48">
              <a:extLst>
                <a:ext uri="{FF2B5EF4-FFF2-40B4-BE49-F238E27FC236}">
                  <a16:creationId xmlns:a16="http://schemas.microsoft.com/office/drawing/2014/main" id="{31C8CF8B-51AD-4831-B309-6CE1532FAF63}"/>
                </a:ext>
              </a:extLst>
            </p:cNvPr>
            <p:cNvSpPr txBox="1"/>
            <p:nvPr/>
          </p:nvSpPr>
          <p:spPr>
            <a:xfrm>
              <a:off x="4314022" y="6275414"/>
              <a:ext cx="1862160" cy="461665"/>
            </a:xfrm>
            <a:prstGeom prst="rect">
              <a:avLst/>
            </a:prstGeom>
            <a:noFill/>
          </p:spPr>
          <p:txBody>
            <a:bodyPr wrap="square" rtlCol="0">
              <a:spAutoFit/>
            </a:bodyPr>
            <a:lstStyle/>
            <a:p>
              <a:r>
                <a:rPr lang="en-US" sz="2400" b="1" dirty="0">
                  <a:solidFill>
                    <a:schemeClr val="bg1"/>
                  </a:solidFill>
                </a:rPr>
                <a:t>VIOLENCE</a:t>
              </a:r>
            </a:p>
          </p:txBody>
        </p:sp>
        <p:sp>
          <p:nvSpPr>
            <p:cNvPr id="50" name="TextBox 49">
              <a:extLst>
                <a:ext uri="{FF2B5EF4-FFF2-40B4-BE49-F238E27FC236}">
                  <a16:creationId xmlns:a16="http://schemas.microsoft.com/office/drawing/2014/main" id="{786BDD5E-AB58-40E7-B78F-09C9B1615C6B}"/>
                </a:ext>
              </a:extLst>
            </p:cNvPr>
            <p:cNvSpPr txBox="1"/>
            <p:nvPr/>
          </p:nvSpPr>
          <p:spPr>
            <a:xfrm rot="20048660">
              <a:off x="6164796" y="5590756"/>
              <a:ext cx="2078756" cy="369332"/>
            </a:xfrm>
            <a:prstGeom prst="rect">
              <a:avLst/>
            </a:prstGeom>
            <a:noFill/>
          </p:spPr>
          <p:txBody>
            <a:bodyPr wrap="square" rtlCol="0">
              <a:spAutoFit/>
            </a:bodyPr>
            <a:lstStyle/>
            <a:p>
              <a:r>
                <a:rPr lang="en-US" dirty="0">
                  <a:solidFill>
                    <a:schemeClr val="bg1"/>
                  </a:solidFill>
                </a:rPr>
                <a:t>Sexual</a:t>
              </a:r>
            </a:p>
          </p:txBody>
        </p:sp>
        <p:sp>
          <p:nvSpPr>
            <p:cNvPr id="51" name="TextBox 50">
              <a:extLst>
                <a:ext uri="{FF2B5EF4-FFF2-40B4-BE49-F238E27FC236}">
                  <a16:creationId xmlns:a16="http://schemas.microsoft.com/office/drawing/2014/main" id="{3E12D5C7-CEAB-4EB0-B9F5-8B0D46C23382}"/>
                </a:ext>
              </a:extLst>
            </p:cNvPr>
            <p:cNvSpPr txBox="1"/>
            <p:nvPr/>
          </p:nvSpPr>
          <p:spPr>
            <a:xfrm rot="1769235">
              <a:off x="2972652" y="6111464"/>
              <a:ext cx="2078756" cy="369332"/>
            </a:xfrm>
            <a:prstGeom prst="rect">
              <a:avLst/>
            </a:prstGeom>
            <a:noFill/>
          </p:spPr>
          <p:txBody>
            <a:bodyPr wrap="square" rtlCol="0">
              <a:spAutoFit/>
            </a:bodyPr>
            <a:lstStyle/>
            <a:p>
              <a:r>
                <a:rPr lang="en-US" dirty="0">
                  <a:solidFill>
                    <a:schemeClr val="bg1"/>
                  </a:solidFill>
                </a:rPr>
                <a:t>Physical</a:t>
              </a:r>
            </a:p>
          </p:txBody>
        </p:sp>
      </p:grpSp>
    </p:spTree>
    <p:extLst>
      <p:ext uri="{BB962C8B-B14F-4D97-AF65-F5344CB8AC3E}">
        <p14:creationId xmlns:p14="http://schemas.microsoft.com/office/powerpoint/2010/main" val="33014040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12D8C-048B-1246-B34F-BB06F53FE30D}"/>
              </a:ext>
            </a:extLst>
          </p:cNvPr>
          <p:cNvSpPr>
            <a:spLocks noGrp="1"/>
          </p:cNvSpPr>
          <p:nvPr>
            <p:ph type="title"/>
          </p:nvPr>
        </p:nvSpPr>
        <p:spPr>
          <a:xfrm>
            <a:off x="838200" y="685501"/>
            <a:ext cx="10515600" cy="873127"/>
          </a:xfrm>
        </p:spPr>
        <p:txBody>
          <a:bodyPr/>
          <a:lstStyle/>
          <a:p>
            <a:r>
              <a:rPr lang="en-US" dirty="0"/>
              <a:t>Tactics of Financial Abuse</a:t>
            </a:r>
          </a:p>
        </p:txBody>
      </p:sp>
      <p:sp>
        <p:nvSpPr>
          <p:cNvPr id="3" name="Content Placeholder 2">
            <a:extLst>
              <a:ext uri="{FF2B5EF4-FFF2-40B4-BE49-F238E27FC236}">
                <a16:creationId xmlns:a16="http://schemas.microsoft.com/office/drawing/2014/main" id="{9B6E503E-5E36-1140-B8EE-2BF165AA6A9F}"/>
              </a:ext>
            </a:extLst>
          </p:cNvPr>
          <p:cNvSpPr>
            <a:spLocks noGrp="1"/>
          </p:cNvSpPr>
          <p:nvPr>
            <p:ph idx="1"/>
          </p:nvPr>
        </p:nvSpPr>
        <p:spPr>
          <a:xfrm>
            <a:off x="838200" y="1839895"/>
            <a:ext cx="10515600" cy="4423746"/>
          </a:xfrm>
        </p:spPr>
        <p:txBody>
          <a:bodyPr>
            <a:normAutofit fontScale="92500" lnSpcReduction="20000"/>
          </a:bodyPr>
          <a:lstStyle/>
          <a:p>
            <a:r>
              <a:rPr lang="en-US" dirty="0"/>
              <a:t>Steal money from you or your family</a:t>
            </a:r>
          </a:p>
          <a:p>
            <a:pPr lvl="1"/>
            <a:r>
              <a:rPr lang="en-US" dirty="0"/>
              <a:t>Force you to give access to your money or financial accounts</a:t>
            </a:r>
          </a:p>
          <a:p>
            <a:r>
              <a:rPr lang="en-US" dirty="0"/>
              <a:t>Make all the household or financial decisions without consulting or including you</a:t>
            </a:r>
          </a:p>
          <a:p>
            <a:r>
              <a:rPr lang="en-US" dirty="0"/>
              <a:t>Forbid you to work or attend educational opportunities</a:t>
            </a:r>
          </a:p>
          <a:p>
            <a:r>
              <a:rPr lang="en-US" dirty="0"/>
              <a:t>Overuse credit cards or other lines of credit</a:t>
            </a:r>
          </a:p>
          <a:p>
            <a:r>
              <a:rPr lang="en-US" dirty="0"/>
              <a:t>Refuse to pay bills or help support the family</a:t>
            </a:r>
          </a:p>
          <a:p>
            <a:r>
              <a:rPr lang="en-US" dirty="0"/>
              <a:t>Prevent you from obtaining or using credit cards</a:t>
            </a:r>
          </a:p>
          <a:p>
            <a:r>
              <a:rPr lang="en-US" dirty="0"/>
              <a:t>Withhold physical resources (Food, clothing, medications)</a:t>
            </a:r>
          </a:p>
          <a:p>
            <a:r>
              <a:rPr lang="en-US" dirty="0"/>
              <a:t>Interfere with performance at work</a:t>
            </a:r>
          </a:p>
          <a:p>
            <a:pPr lvl="1"/>
            <a:r>
              <a:rPr lang="en-US" dirty="0"/>
              <a:t>Frequent phone calls, emails, texts or visits</a:t>
            </a:r>
          </a:p>
        </p:txBody>
      </p:sp>
    </p:spTree>
    <p:extLst>
      <p:ext uri="{BB962C8B-B14F-4D97-AF65-F5344CB8AC3E}">
        <p14:creationId xmlns:p14="http://schemas.microsoft.com/office/powerpoint/2010/main" val="37590485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Picture Placeholder 18">
            <a:extLst>
              <a:ext uri="{FF2B5EF4-FFF2-40B4-BE49-F238E27FC236}">
                <a16:creationId xmlns:a16="http://schemas.microsoft.com/office/drawing/2014/main" id="{FA9F27C1-C57F-FA45-8F50-AB618CC9AACF}"/>
              </a:ext>
            </a:extLst>
          </p:cNvPr>
          <p:cNvSpPr>
            <a:spLocks noGrp="1"/>
          </p:cNvSpPr>
          <p:nvPr>
            <p:ph type="pic" sz="quarter" idx="13"/>
          </p:nvPr>
        </p:nvSpPr>
        <p:spPr>
          <a:xfrm>
            <a:off x="6096000" y="911219"/>
            <a:ext cx="6096000" cy="5946780"/>
          </a:xfrm>
        </p:spPr>
      </p:sp>
      <p:sp>
        <p:nvSpPr>
          <p:cNvPr id="11" name="Text Placeholder 10">
            <a:extLst>
              <a:ext uri="{FF2B5EF4-FFF2-40B4-BE49-F238E27FC236}">
                <a16:creationId xmlns:a16="http://schemas.microsoft.com/office/drawing/2014/main" id="{EBB9E4F3-44D0-DB48-BD3F-551F2BA6EB4E}"/>
              </a:ext>
            </a:extLst>
          </p:cNvPr>
          <p:cNvSpPr>
            <a:spLocks noGrp="1"/>
          </p:cNvSpPr>
          <p:nvPr>
            <p:ph type="body" idx="1"/>
          </p:nvPr>
        </p:nvSpPr>
        <p:spPr>
          <a:xfrm>
            <a:off x="314461" y="3095673"/>
            <a:ext cx="5318375" cy="966981"/>
          </a:xfrm>
        </p:spPr>
        <p:txBody>
          <a:bodyPr/>
          <a:lstStyle/>
          <a:p>
            <a:pPr algn="ctr"/>
            <a:r>
              <a:rPr lang="en-US" dirty="0"/>
              <a:t>Financial Safety Planning</a:t>
            </a:r>
          </a:p>
        </p:txBody>
      </p:sp>
      <p:sp>
        <p:nvSpPr>
          <p:cNvPr id="10" name="Title 9">
            <a:extLst>
              <a:ext uri="{FF2B5EF4-FFF2-40B4-BE49-F238E27FC236}">
                <a16:creationId xmlns:a16="http://schemas.microsoft.com/office/drawing/2014/main" id="{1BE5DBCA-60B0-D64E-B604-36FAC5082007}"/>
              </a:ext>
            </a:extLst>
          </p:cNvPr>
          <p:cNvSpPr>
            <a:spLocks noGrp="1"/>
          </p:cNvSpPr>
          <p:nvPr>
            <p:ph type="title"/>
          </p:nvPr>
        </p:nvSpPr>
        <p:spPr/>
        <p:txBody>
          <a:bodyPr/>
          <a:lstStyle/>
          <a:p>
            <a:r>
              <a:rPr lang="en-US" dirty="0"/>
              <a:t>MODULE 1</a:t>
            </a:r>
          </a:p>
        </p:txBody>
      </p:sp>
      <p:pic>
        <p:nvPicPr>
          <p:cNvPr id="17" name="Picture 16">
            <a:extLst>
              <a:ext uri="{FF2B5EF4-FFF2-40B4-BE49-F238E27FC236}">
                <a16:creationId xmlns:a16="http://schemas.microsoft.com/office/drawing/2014/main" id="{D3D930F3-EB80-3745-8D35-3699A1EEEED4}"/>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6096000" y="911219"/>
            <a:ext cx="6096000" cy="5946781"/>
          </a:xfrm>
          <a:prstGeom prst="rect">
            <a:avLst/>
          </a:prstGeom>
        </p:spPr>
      </p:pic>
    </p:spTree>
    <p:extLst>
      <p:ext uri="{BB962C8B-B14F-4D97-AF65-F5344CB8AC3E}">
        <p14:creationId xmlns:p14="http://schemas.microsoft.com/office/powerpoint/2010/main" val="34355042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12D8C-048B-1246-B34F-BB06F53FE30D}"/>
              </a:ext>
            </a:extLst>
          </p:cNvPr>
          <p:cNvSpPr>
            <a:spLocks noGrp="1"/>
          </p:cNvSpPr>
          <p:nvPr>
            <p:ph type="title"/>
          </p:nvPr>
        </p:nvSpPr>
        <p:spPr>
          <a:xfrm>
            <a:off x="894080" y="685800"/>
            <a:ext cx="10515600" cy="873127"/>
          </a:xfrm>
        </p:spPr>
        <p:txBody>
          <a:bodyPr/>
          <a:lstStyle/>
          <a:p>
            <a:r>
              <a:rPr lang="en-US" dirty="0"/>
              <a:t>Financial Safety Planning</a:t>
            </a:r>
          </a:p>
        </p:txBody>
      </p:sp>
      <p:grpSp>
        <p:nvGrpSpPr>
          <p:cNvPr id="14" name="Group 13">
            <a:extLst>
              <a:ext uri="{FF2B5EF4-FFF2-40B4-BE49-F238E27FC236}">
                <a16:creationId xmlns:a16="http://schemas.microsoft.com/office/drawing/2014/main" id="{50899077-56E5-42E4-872D-860FF13B6FAD}"/>
              </a:ext>
            </a:extLst>
          </p:cNvPr>
          <p:cNvGrpSpPr/>
          <p:nvPr/>
        </p:nvGrpSpPr>
        <p:grpSpPr>
          <a:xfrm>
            <a:off x="838200" y="1712688"/>
            <a:ext cx="2631440" cy="1540453"/>
            <a:chOff x="609600" y="2203508"/>
            <a:chExt cx="2631440" cy="1540453"/>
          </a:xfrm>
        </p:grpSpPr>
        <p:sp>
          <p:nvSpPr>
            <p:cNvPr id="4" name="Rectangle: Rounded Corners 3">
              <a:extLst>
                <a:ext uri="{FF2B5EF4-FFF2-40B4-BE49-F238E27FC236}">
                  <a16:creationId xmlns:a16="http://schemas.microsoft.com/office/drawing/2014/main" id="{000B5DB8-CCA2-461B-BC8D-23B4B30BC9F5}"/>
                </a:ext>
              </a:extLst>
            </p:cNvPr>
            <p:cNvSpPr/>
            <p:nvPr/>
          </p:nvSpPr>
          <p:spPr>
            <a:xfrm>
              <a:off x="609600" y="2687321"/>
              <a:ext cx="2631440" cy="1056640"/>
            </a:xfrm>
            <a:prstGeom prst="roundRect">
              <a:avLst/>
            </a:prstGeom>
            <a:solidFill>
              <a:srgbClr val="213F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Think about your confidence level regarding finances</a:t>
              </a:r>
            </a:p>
          </p:txBody>
        </p:sp>
        <p:sp>
          <p:nvSpPr>
            <p:cNvPr id="5" name="Rectangle 4">
              <a:extLst>
                <a:ext uri="{FF2B5EF4-FFF2-40B4-BE49-F238E27FC236}">
                  <a16:creationId xmlns:a16="http://schemas.microsoft.com/office/drawing/2014/main" id="{4B3FF52C-9DAF-4211-AA4A-2F523B0C6839}"/>
                </a:ext>
              </a:extLst>
            </p:cNvPr>
            <p:cNvSpPr/>
            <p:nvPr/>
          </p:nvSpPr>
          <p:spPr>
            <a:xfrm>
              <a:off x="609600" y="2203508"/>
              <a:ext cx="2529840" cy="523220"/>
            </a:xfrm>
            <a:prstGeom prst="rect">
              <a:avLst/>
            </a:prstGeom>
          </p:spPr>
          <p:txBody>
            <a:bodyPr wrap="square">
              <a:spAutoFit/>
            </a:bodyPr>
            <a:lstStyle/>
            <a:p>
              <a:pPr algn="ctr"/>
              <a:r>
                <a:rPr lang="en-US" sz="2800" b="1" dirty="0"/>
                <a:t>Step One</a:t>
              </a:r>
              <a:r>
                <a:rPr lang="en-US" sz="2800" dirty="0"/>
                <a:t>: </a:t>
              </a:r>
            </a:p>
          </p:txBody>
        </p:sp>
      </p:grpSp>
      <p:grpSp>
        <p:nvGrpSpPr>
          <p:cNvPr id="15" name="Group 14">
            <a:extLst>
              <a:ext uri="{FF2B5EF4-FFF2-40B4-BE49-F238E27FC236}">
                <a16:creationId xmlns:a16="http://schemas.microsoft.com/office/drawing/2014/main" id="{01EC6CE7-89CD-4FD1-A9FF-2DECCBE51998}"/>
              </a:ext>
            </a:extLst>
          </p:cNvPr>
          <p:cNvGrpSpPr/>
          <p:nvPr/>
        </p:nvGrpSpPr>
        <p:grpSpPr>
          <a:xfrm>
            <a:off x="3622040" y="1712688"/>
            <a:ext cx="2631440" cy="1540453"/>
            <a:chOff x="3393440" y="2203508"/>
            <a:chExt cx="2631440" cy="1540453"/>
          </a:xfrm>
        </p:grpSpPr>
        <p:sp>
          <p:nvSpPr>
            <p:cNvPr id="6" name="Rectangle: Rounded Corners 5">
              <a:extLst>
                <a:ext uri="{FF2B5EF4-FFF2-40B4-BE49-F238E27FC236}">
                  <a16:creationId xmlns:a16="http://schemas.microsoft.com/office/drawing/2014/main" id="{1421CEC1-3BAA-459D-A7E0-683EE41ED95F}"/>
                </a:ext>
              </a:extLst>
            </p:cNvPr>
            <p:cNvSpPr/>
            <p:nvPr/>
          </p:nvSpPr>
          <p:spPr>
            <a:xfrm>
              <a:off x="3393440" y="2687321"/>
              <a:ext cx="2631440" cy="1056640"/>
            </a:xfrm>
            <a:prstGeom prst="roundRect">
              <a:avLst/>
            </a:prstGeom>
            <a:solidFill>
              <a:srgbClr val="213F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Gain information about your current assets and liabilities</a:t>
              </a:r>
            </a:p>
          </p:txBody>
        </p:sp>
        <p:sp>
          <p:nvSpPr>
            <p:cNvPr id="7" name="Rectangle 6">
              <a:extLst>
                <a:ext uri="{FF2B5EF4-FFF2-40B4-BE49-F238E27FC236}">
                  <a16:creationId xmlns:a16="http://schemas.microsoft.com/office/drawing/2014/main" id="{26017CB3-36B6-4F2D-B0D4-FBD8D3891152}"/>
                </a:ext>
              </a:extLst>
            </p:cNvPr>
            <p:cNvSpPr/>
            <p:nvPr/>
          </p:nvSpPr>
          <p:spPr>
            <a:xfrm>
              <a:off x="3393440" y="2203508"/>
              <a:ext cx="2529840" cy="523220"/>
            </a:xfrm>
            <a:prstGeom prst="rect">
              <a:avLst/>
            </a:prstGeom>
          </p:spPr>
          <p:txBody>
            <a:bodyPr wrap="square">
              <a:spAutoFit/>
            </a:bodyPr>
            <a:lstStyle/>
            <a:p>
              <a:pPr algn="ctr"/>
              <a:r>
                <a:rPr lang="en-US" sz="2800" b="1" dirty="0"/>
                <a:t>Step Two</a:t>
              </a:r>
              <a:r>
                <a:rPr lang="en-US" sz="2800" dirty="0"/>
                <a:t>: </a:t>
              </a:r>
            </a:p>
          </p:txBody>
        </p:sp>
      </p:grpSp>
      <p:grpSp>
        <p:nvGrpSpPr>
          <p:cNvPr id="16" name="Group 15">
            <a:extLst>
              <a:ext uri="{FF2B5EF4-FFF2-40B4-BE49-F238E27FC236}">
                <a16:creationId xmlns:a16="http://schemas.microsoft.com/office/drawing/2014/main" id="{C0F92988-D339-4AC8-B60B-E8B091CB4949}"/>
              </a:ext>
            </a:extLst>
          </p:cNvPr>
          <p:cNvGrpSpPr/>
          <p:nvPr/>
        </p:nvGrpSpPr>
        <p:grpSpPr>
          <a:xfrm>
            <a:off x="6405880" y="1712688"/>
            <a:ext cx="2631440" cy="1540453"/>
            <a:chOff x="6177280" y="2203508"/>
            <a:chExt cx="2631440" cy="1540453"/>
          </a:xfrm>
        </p:grpSpPr>
        <p:sp>
          <p:nvSpPr>
            <p:cNvPr id="8" name="Rectangle: Rounded Corners 7">
              <a:extLst>
                <a:ext uri="{FF2B5EF4-FFF2-40B4-BE49-F238E27FC236}">
                  <a16:creationId xmlns:a16="http://schemas.microsoft.com/office/drawing/2014/main" id="{EF72D86C-8746-4D14-B8C2-AA0DC8B635A5}"/>
                </a:ext>
              </a:extLst>
            </p:cNvPr>
            <p:cNvSpPr/>
            <p:nvPr/>
          </p:nvSpPr>
          <p:spPr>
            <a:xfrm>
              <a:off x="6177280" y="2687321"/>
              <a:ext cx="2631440" cy="1056640"/>
            </a:xfrm>
            <a:prstGeom prst="roundRect">
              <a:avLst/>
            </a:prstGeom>
            <a:solidFill>
              <a:srgbClr val="213F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Begin saving money</a:t>
              </a:r>
            </a:p>
          </p:txBody>
        </p:sp>
        <p:sp>
          <p:nvSpPr>
            <p:cNvPr id="9" name="Rectangle 8">
              <a:extLst>
                <a:ext uri="{FF2B5EF4-FFF2-40B4-BE49-F238E27FC236}">
                  <a16:creationId xmlns:a16="http://schemas.microsoft.com/office/drawing/2014/main" id="{EA5D3942-E335-4875-BA5B-BEE068682120}"/>
                </a:ext>
              </a:extLst>
            </p:cNvPr>
            <p:cNvSpPr/>
            <p:nvPr/>
          </p:nvSpPr>
          <p:spPr>
            <a:xfrm>
              <a:off x="6177280" y="2203508"/>
              <a:ext cx="2529840" cy="523220"/>
            </a:xfrm>
            <a:prstGeom prst="rect">
              <a:avLst/>
            </a:prstGeom>
          </p:spPr>
          <p:txBody>
            <a:bodyPr wrap="square">
              <a:spAutoFit/>
            </a:bodyPr>
            <a:lstStyle/>
            <a:p>
              <a:pPr algn="ctr"/>
              <a:r>
                <a:rPr lang="en-US" sz="2800" b="1" dirty="0"/>
                <a:t>Step Three</a:t>
              </a:r>
              <a:r>
                <a:rPr lang="en-US" sz="2800" dirty="0"/>
                <a:t>: </a:t>
              </a:r>
            </a:p>
          </p:txBody>
        </p:sp>
      </p:grpSp>
      <p:grpSp>
        <p:nvGrpSpPr>
          <p:cNvPr id="17" name="Group 16">
            <a:extLst>
              <a:ext uri="{FF2B5EF4-FFF2-40B4-BE49-F238E27FC236}">
                <a16:creationId xmlns:a16="http://schemas.microsoft.com/office/drawing/2014/main" id="{09B2389E-E279-4EBD-B21F-D561887F000F}"/>
              </a:ext>
            </a:extLst>
          </p:cNvPr>
          <p:cNvGrpSpPr/>
          <p:nvPr/>
        </p:nvGrpSpPr>
        <p:grpSpPr>
          <a:xfrm>
            <a:off x="9189720" y="1712688"/>
            <a:ext cx="2631440" cy="1540453"/>
            <a:chOff x="8961120" y="2203508"/>
            <a:chExt cx="2631440" cy="1540453"/>
          </a:xfrm>
        </p:grpSpPr>
        <p:sp>
          <p:nvSpPr>
            <p:cNvPr id="10" name="Rectangle: Rounded Corners 9">
              <a:extLst>
                <a:ext uri="{FF2B5EF4-FFF2-40B4-BE49-F238E27FC236}">
                  <a16:creationId xmlns:a16="http://schemas.microsoft.com/office/drawing/2014/main" id="{A01BE87A-7AD9-4BAE-A87C-1B4AFDBA55C1}"/>
                </a:ext>
              </a:extLst>
            </p:cNvPr>
            <p:cNvSpPr/>
            <p:nvPr/>
          </p:nvSpPr>
          <p:spPr>
            <a:xfrm>
              <a:off x="8961120" y="2687321"/>
              <a:ext cx="2631440" cy="1056640"/>
            </a:xfrm>
            <a:prstGeom prst="roundRect">
              <a:avLst/>
            </a:prstGeom>
            <a:solidFill>
              <a:srgbClr val="213F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Seek financial independence</a:t>
              </a:r>
            </a:p>
          </p:txBody>
        </p:sp>
        <p:sp>
          <p:nvSpPr>
            <p:cNvPr id="11" name="Rectangle 10">
              <a:extLst>
                <a:ext uri="{FF2B5EF4-FFF2-40B4-BE49-F238E27FC236}">
                  <a16:creationId xmlns:a16="http://schemas.microsoft.com/office/drawing/2014/main" id="{8271C75A-8DF7-4B7C-BC3F-CE7B51E316C9}"/>
                </a:ext>
              </a:extLst>
            </p:cNvPr>
            <p:cNvSpPr/>
            <p:nvPr/>
          </p:nvSpPr>
          <p:spPr>
            <a:xfrm>
              <a:off x="8961120" y="2203508"/>
              <a:ext cx="2529840" cy="523220"/>
            </a:xfrm>
            <a:prstGeom prst="rect">
              <a:avLst/>
            </a:prstGeom>
          </p:spPr>
          <p:txBody>
            <a:bodyPr wrap="square">
              <a:spAutoFit/>
            </a:bodyPr>
            <a:lstStyle/>
            <a:p>
              <a:pPr algn="ctr"/>
              <a:r>
                <a:rPr lang="en-US" sz="2800" b="1" dirty="0"/>
                <a:t>Step Four</a:t>
              </a:r>
              <a:r>
                <a:rPr lang="en-US" sz="2800" dirty="0"/>
                <a:t>: </a:t>
              </a:r>
            </a:p>
          </p:txBody>
        </p:sp>
      </p:grpSp>
      <p:sp>
        <p:nvSpPr>
          <p:cNvPr id="12" name="Rectangle: Rounded Corners 11">
            <a:extLst>
              <a:ext uri="{FF2B5EF4-FFF2-40B4-BE49-F238E27FC236}">
                <a16:creationId xmlns:a16="http://schemas.microsoft.com/office/drawing/2014/main" id="{8ED5B143-ACE2-4C7C-894B-0D78EB67F583}"/>
              </a:ext>
            </a:extLst>
          </p:cNvPr>
          <p:cNvSpPr/>
          <p:nvPr/>
        </p:nvSpPr>
        <p:spPr>
          <a:xfrm>
            <a:off x="838200" y="3471754"/>
            <a:ext cx="2631440" cy="3242585"/>
          </a:xfrm>
          <a:prstGeom prst="round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lvl="1" algn="ctr"/>
            <a:r>
              <a:rPr lang="en-US" sz="2000" dirty="0">
                <a:solidFill>
                  <a:schemeClr val="tx1"/>
                </a:solidFill>
              </a:rPr>
              <a:t>Pay attention to the internal voices </a:t>
            </a:r>
          </a:p>
          <a:p>
            <a:pPr marL="0" lvl="1" algn="ctr"/>
            <a:r>
              <a:rPr lang="en-US" sz="2000" dirty="0">
                <a:solidFill>
                  <a:schemeClr val="tx1"/>
                </a:solidFill>
              </a:rPr>
              <a:t>and where you got them from</a:t>
            </a:r>
          </a:p>
        </p:txBody>
      </p:sp>
      <p:sp>
        <p:nvSpPr>
          <p:cNvPr id="19" name="Rectangle: Rounded Corners 18">
            <a:extLst>
              <a:ext uri="{FF2B5EF4-FFF2-40B4-BE49-F238E27FC236}">
                <a16:creationId xmlns:a16="http://schemas.microsoft.com/office/drawing/2014/main" id="{99195075-EBCD-45E2-8BFC-BB4D5886EA20}"/>
              </a:ext>
            </a:extLst>
          </p:cNvPr>
          <p:cNvSpPr/>
          <p:nvPr/>
        </p:nvSpPr>
        <p:spPr>
          <a:xfrm>
            <a:off x="3622040" y="3444204"/>
            <a:ext cx="2631440" cy="3297684"/>
          </a:xfrm>
          <a:prstGeom prst="round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dirty="0">
                <a:solidFill>
                  <a:schemeClr val="tx1"/>
                </a:solidFill>
              </a:rPr>
              <a:t>Assets – what you </a:t>
            </a:r>
            <a:r>
              <a:rPr lang="en-US" b="1" u="sng" dirty="0">
                <a:solidFill>
                  <a:schemeClr val="tx1"/>
                </a:solidFill>
              </a:rPr>
              <a:t>own</a:t>
            </a:r>
            <a:r>
              <a:rPr lang="en-US" dirty="0">
                <a:solidFill>
                  <a:schemeClr val="tx1"/>
                </a:solidFill>
              </a:rPr>
              <a:t> vs. Liabilities – what you </a:t>
            </a:r>
            <a:r>
              <a:rPr lang="en-US" b="1" u="sng" dirty="0">
                <a:solidFill>
                  <a:schemeClr val="tx1"/>
                </a:solidFill>
              </a:rPr>
              <a:t>owe</a:t>
            </a:r>
          </a:p>
          <a:p>
            <a:endParaRPr lang="en-US" dirty="0">
              <a:solidFill>
                <a:schemeClr val="tx1"/>
              </a:solidFill>
            </a:endParaRPr>
          </a:p>
          <a:p>
            <a:r>
              <a:rPr lang="en-US" dirty="0">
                <a:solidFill>
                  <a:schemeClr val="tx1"/>
                </a:solidFill>
              </a:rPr>
              <a:t>Take pictures or make copies of any/all financial documents. </a:t>
            </a:r>
            <a:r>
              <a:rPr lang="en-US" sz="1600" i="1" dirty="0">
                <a:solidFill>
                  <a:schemeClr val="tx1"/>
                </a:solidFill>
              </a:rPr>
              <a:t>Examples include: Marriage and birth certificates, bank and credit card statements, Social Security card</a:t>
            </a:r>
            <a:endParaRPr lang="en-US" i="1" dirty="0">
              <a:solidFill>
                <a:schemeClr val="tx1"/>
              </a:solidFill>
            </a:endParaRPr>
          </a:p>
        </p:txBody>
      </p:sp>
      <p:sp>
        <p:nvSpPr>
          <p:cNvPr id="20" name="Rectangle: Rounded Corners 19">
            <a:extLst>
              <a:ext uri="{FF2B5EF4-FFF2-40B4-BE49-F238E27FC236}">
                <a16:creationId xmlns:a16="http://schemas.microsoft.com/office/drawing/2014/main" id="{6C2514F1-0B72-434F-BD32-B0EC28B7F96C}"/>
              </a:ext>
            </a:extLst>
          </p:cNvPr>
          <p:cNvSpPr/>
          <p:nvPr/>
        </p:nvSpPr>
        <p:spPr>
          <a:xfrm>
            <a:off x="6405880" y="3471753"/>
            <a:ext cx="2631440" cy="3270135"/>
          </a:xfrm>
          <a:prstGeom prst="round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2000" dirty="0">
                <a:solidFill>
                  <a:schemeClr val="tx1"/>
                </a:solidFill>
              </a:rPr>
              <a:t>Save change from purchases</a:t>
            </a:r>
            <a:br>
              <a:rPr lang="en-US" sz="2000" dirty="0">
                <a:solidFill>
                  <a:schemeClr val="tx1"/>
                </a:solidFill>
              </a:rPr>
            </a:br>
            <a:endParaRPr lang="en-US" sz="2000" dirty="0">
              <a:solidFill>
                <a:schemeClr val="tx1"/>
              </a:solidFill>
            </a:endParaRPr>
          </a:p>
          <a:p>
            <a:pPr algn="ctr"/>
            <a:r>
              <a:rPr lang="en-US" sz="2000" dirty="0">
                <a:solidFill>
                  <a:schemeClr val="tx1"/>
                </a:solidFill>
              </a:rPr>
              <a:t>Open a separate bank account</a:t>
            </a:r>
            <a:br>
              <a:rPr lang="en-US" sz="2000" dirty="0">
                <a:solidFill>
                  <a:schemeClr val="tx1"/>
                </a:solidFill>
              </a:rPr>
            </a:br>
            <a:endParaRPr lang="en-US" sz="2000" dirty="0">
              <a:solidFill>
                <a:schemeClr val="tx1"/>
              </a:solidFill>
            </a:endParaRPr>
          </a:p>
          <a:p>
            <a:pPr algn="ctr"/>
            <a:r>
              <a:rPr lang="en-US" sz="2000" dirty="0">
                <a:solidFill>
                  <a:schemeClr val="tx1"/>
                </a:solidFill>
              </a:rPr>
              <a:t>Divert raises or bonuses</a:t>
            </a:r>
          </a:p>
        </p:txBody>
      </p:sp>
      <p:sp>
        <p:nvSpPr>
          <p:cNvPr id="21" name="Rectangle: Rounded Corners 20">
            <a:extLst>
              <a:ext uri="{FF2B5EF4-FFF2-40B4-BE49-F238E27FC236}">
                <a16:creationId xmlns:a16="http://schemas.microsoft.com/office/drawing/2014/main" id="{5BED829D-0DC4-475D-9AD1-E5E059E690D8}"/>
              </a:ext>
            </a:extLst>
          </p:cNvPr>
          <p:cNvSpPr/>
          <p:nvPr/>
        </p:nvSpPr>
        <p:spPr>
          <a:xfrm>
            <a:off x="9189720" y="3444204"/>
            <a:ext cx="2631440" cy="3270135"/>
          </a:xfrm>
          <a:prstGeom prst="round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000" dirty="0">
                <a:solidFill>
                  <a:schemeClr val="tx1"/>
                </a:solidFill>
              </a:rPr>
              <a:t>Open your own account or credit card</a:t>
            </a:r>
            <a:br>
              <a:rPr lang="en-US" sz="2000" dirty="0">
                <a:solidFill>
                  <a:schemeClr val="tx1"/>
                </a:solidFill>
              </a:rPr>
            </a:br>
            <a:endParaRPr lang="en-US" sz="2000" dirty="0">
              <a:solidFill>
                <a:schemeClr val="tx1"/>
              </a:solidFill>
            </a:endParaRPr>
          </a:p>
          <a:p>
            <a:pPr>
              <a:defRPr/>
            </a:pPr>
            <a:r>
              <a:rPr lang="en-US" sz="2000" dirty="0">
                <a:solidFill>
                  <a:schemeClr val="tx1"/>
                </a:solidFill>
              </a:rPr>
              <a:t>Consider taking at least half of money in any jointly held accounts; track how funds were spent</a:t>
            </a:r>
            <a:endParaRPr lang="en-US" sz="2400" dirty="0">
              <a:solidFill>
                <a:schemeClr val="tx1"/>
              </a:solidFill>
            </a:endParaRPr>
          </a:p>
        </p:txBody>
      </p:sp>
    </p:spTree>
    <p:extLst>
      <p:ext uri="{BB962C8B-B14F-4D97-AF65-F5344CB8AC3E}">
        <p14:creationId xmlns:p14="http://schemas.microsoft.com/office/powerpoint/2010/main" val="2267166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9" grpId="0" animBg="1"/>
      <p:bldP spid="20" grpId="0" animBg="1"/>
      <p:bldP spid="21"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1605</TotalTime>
  <Words>2065</Words>
  <Application>Microsoft Office PowerPoint</Application>
  <PresentationFormat>Widescreen</PresentationFormat>
  <Paragraphs>304</Paragraphs>
  <Slides>30</Slides>
  <Notes>24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Arial</vt:lpstr>
      <vt:lpstr>Calibri</vt:lpstr>
      <vt:lpstr>Calibri Light</vt:lpstr>
      <vt:lpstr>System Font Regular</vt:lpstr>
      <vt:lpstr>Wingdings</vt:lpstr>
      <vt:lpstr>Office Theme</vt:lpstr>
      <vt:lpstr>The Allstate Foundation Moving Ahead Curriculum</vt:lpstr>
      <vt:lpstr>MODULE 1</vt:lpstr>
      <vt:lpstr>MODULE 1</vt:lpstr>
      <vt:lpstr>Reflection</vt:lpstr>
      <vt:lpstr>Elements of a Healthy Financial Relationship</vt:lpstr>
      <vt:lpstr>What is Financial Abuse?</vt:lpstr>
      <vt:lpstr>Tactics of Financial Abuse</vt:lpstr>
      <vt:lpstr>MODULE 1</vt:lpstr>
      <vt:lpstr>Financial Safety Planning</vt:lpstr>
      <vt:lpstr>Orders of Protection</vt:lpstr>
      <vt:lpstr>Orders of Protection</vt:lpstr>
      <vt:lpstr>Safety Planning</vt:lpstr>
      <vt:lpstr>Safety Planning</vt:lpstr>
      <vt:lpstr>MODULE 1</vt:lpstr>
      <vt:lpstr>Separation, Divorce and Child Support</vt:lpstr>
      <vt:lpstr>Before Meeting with an Attorney</vt:lpstr>
      <vt:lpstr>Pro Se Divorce</vt:lpstr>
      <vt:lpstr>Finding an Attorney</vt:lpstr>
      <vt:lpstr>Paying for an Attorney</vt:lpstr>
      <vt:lpstr>Paying for an Attorney</vt:lpstr>
      <vt:lpstr>Child Support</vt:lpstr>
      <vt:lpstr>Child Support</vt:lpstr>
      <vt:lpstr>Public Assistance &amp; Child Support</vt:lpstr>
      <vt:lpstr>MODULE 1</vt:lpstr>
      <vt:lpstr>Disclosing Abuse</vt:lpstr>
      <vt:lpstr>Privacy Protection Considerations</vt:lpstr>
      <vt:lpstr>Identity Theft</vt:lpstr>
      <vt:lpstr>Personal Data Vulnerabilities</vt:lpstr>
      <vt:lpstr>Be Data Savvy</vt:lpstr>
      <vt:lpstr>The Allstate Foundation Moving Ahead Curriculum</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Allstate Foundation Moving Ahead Curriculum</dc:title>
  <dc:subject>A Financial Empowerment Resource</dc:subject>
  <dc:creator>Chevere, Zulma</dc:creator>
  <cp:keywords/>
  <dc:description/>
  <cp:lastModifiedBy>Kim Pentico</cp:lastModifiedBy>
  <cp:revision>92</cp:revision>
  <cp:lastPrinted>2019-08-22T00:14:38Z</cp:lastPrinted>
  <dcterms:created xsi:type="dcterms:W3CDTF">2019-08-20T21:27:41Z</dcterms:created>
  <dcterms:modified xsi:type="dcterms:W3CDTF">2021-04-13T17:46:57Z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41f8fdad-6f51-40b7-9ecc-e69d40f2075f_Enabled">
    <vt:lpwstr>True</vt:lpwstr>
  </property>
  <property fmtid="{D5CDD505-2E9C-101B-9397-08002B2CF9AE}" pid="3" name="MSIP_Label_41f8fdad-6f51-40b7-9ecc-e69d40f2075f_SiteId">
    <vt:lpwstr>88b431e7-cf2a-43a9-bd00-81441f5c2d3c</vt:lpwstr>
  </property>
  <property fmtid="{D5CDD505-2E9C-101B-9397-08002B2CF9AE}" pid="4" name="MSIP_Label_41f8fdad-6f51-40b7-9ecc-e69d40f2075f_Owner">
    <vt:lpwstr>Madeline.Gregory@allstate.com</vt:lpwstr>
  </property>
  <property fmtid="{D5CDD505-2E9C-101B-9397-08002B2CF9AE}" pid="5" name="MSIP_Label_41f8fdad-6f51-40b7-9ecc-e69d40f2075f_SetDate">
    <vt:lpwstr>2019-10-29T17:33:53.3284647Z</vt:lpwstr>
  </property>
  <property fmtid="{D5CDD505-2E9C-101B-9397-08002B2CF9AE}" pid="6" name="MSIP_Label_41f8fdad-6f51-40b7-9ecc-e69d40f2075f_Name">
    <vt:lpwstr>Public</vt:lpwstr>
  </property>
  <property fmtid="{D5CDD505-2E9C-101B-9397-08002B2CF9AE}" pid="7" name="MSIP_Label_41f8fdad-6f51-40b7-9ecc-e69d40f2075f_Application">
    <vt:lpwstr>Microsoft Azure Information Protection</vt:lpwstr>
  </property>
  <property fmtid="{D5CDD505-2E9C-101B-9397-08002B2CF9AE}" pid="8" name="MSIP_Label_41f8fdad-6f51-40b7-9ecc-e69d40f2075f_Extended_MSFT_Method">
    <vt:lpwstr>Manual</vt:lpwstr>
  </property>
  <property fmtid="{D5CDD505-2E9C-101B-9397-08002B2CF9AE}" pid="9" name="MSIP_Label_445c619a-9034-48db-9481-4818c431fc3f_Enabled">
    <vt:lpwstr>True</vt:lpwstr>
  </property>
  <property fmtid="{D5CDD505-2E9C-101B-9397-08002B2CF9AE}" pid="10" name="MSIP_Label_445c619a-9034-48db-9481-4818c431fc3f_SiteId">
    <vt:lpwstr>88b431e7-cf2a-43a9-bd00-81441f5c2d3c</vt:lpwstr>
  </property>
  <property fmtid="{D5CDD505-2E9C-101B-9397-08002B2CF9AE}" pid="11" name="MSIP_Label_445c619a-9034-48db-9481-4818c431fc3f_Owner">
    <vt:lpwstr>Madeline.Gregory@allstate.com</vt:lpwstr>
  </property>
  <property fmtid="{D5CDD505-2E9C-101B-9397-08002B2CF9AE}" pid="12" name="MSIP_Label_445c619a-9034-48db-9481-4818c431fc3f_SetDate">
    <vt:lpwstr>2019-10-29T17:33:53.3284647Z</vt:lpwstr>
  </property>
  <property fmtid="{D5CDD505-2E9C-101B-9397-08002B2CF9AE}" pid="13" name="MSIP_Label_445c619a-9034-48db-9481-4818c431fc3f_Name">
    <vt:lpwstr>No Watermark</vt:lpwstr>
  </property>
  <property fmtid="{D5CDD505-2E9C-101B-9397-08002B2CF9AE}" pid="14" name="MSIP_Label_445c619a-9034-48db-9481-4818c431fc3f_Application">
    <vt:lpwstr>Microsoft Azure Information Protection</vt:lpwstr>
  </property>
  <property fmtid="{D5CDD505-2E9C-101B-9397-08002B2CF9AE}" pid="15" name="MSIP_Label_445c619a-9034-48db-9481-4818c431fc3f_Parent">
    <vt:lpwstr>41f8fdad-6f51-40b7-9ecc-e69d40f2075f</vt:lpwstr>
  </property>
  <property fmtid="{D5CDD505-2E9C-101B-9397-08002B2CF9AE}" pid="16" name="MSIP_Label_445c619a-9034-48db-9481-4818c431fc3f_Extended_MSFT_Method">
    <vt:lpwstr>Manual</vt:lpwstr>
  </property>
  <property fmtid="{D5CDD505-2E9C-101B-9397-08002B2CF9AE}" pid="17" name="Sensitivity">
    <vt:lpwstr>Public No Watermark</vt:lpwstr>
  </property>
</Properties>
</file>