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2.xml" ContentType="application/vnd.openxmlformats-officedocument.presentationml.slideMaster+xml"/>
  <Override PartName="/ppt/notesSlides/notesSlide8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4" r:id="rId2"/>
  </p:sldMasterIdLst>
  <p:notesMasterIdLst>
    <p:notesMasterId r:id="rId28"/>
  </p:notesMasterIdLst>
  <p:handoutMasterIdLst>
    <p:handoutMasterId r:id="rId29"/>
  </p:handoutMasterIdLst>
  <p:sldIdLst>
    <p:sldId id="256" r:id="rId3"/>
    <p:sldId id="261" r:id="rId4"/>
    <p:sldId id="257" r:id="rId5"/>
    <p:sldId id="265" r:id="rId6"/>
    <p:sldId id="303" r:id="rId7"/>
    <p:sldId id="344" r:id="rId8"/>
    <p:sldId id="348" r:id="rId9"/>
    <p:sldId id="349" r:id="rId10"/>
    <p:sldId id="350" r:id="rId11"/>
    <p:sldId id="351" r:id="rId12"/>
    <p:sldId id="352" r:id="rId13"/>
    <p:sldId id="345" r:id="rId14"/>
    <p:sldId id="353" r:id="rId15"/>
    <p:sldId id="363" r:id="rId16"/>
    <p:sldId id="355" r:id="rId17"/>
    <p:sldId id="356" r:id="rId18"/>
    <p:sldId id="357" r:id="rId19"/>
    <p:sldId id="358" r:id="rId20"/>
    <p:sldId id="359" r:id="rId21"/>
    <p:sldId id="346" r:id="rId22"/>
    <p:sldId id="360" r:id="rId23"/>
    <p:sldId id="347" r:id="rId24"/>
    <p:sldId id="361" r:id="rId25"/>
    <p:sldId id="278" r:id="rId26"/>
    <p:sldId id="29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528" userDrawn="1">
          <p15:clr>
            <a:srgbClr val="A4A3A4"/>
          </p15:clr>
        </p15:guide>
        <p15:guide id="3" orient="horz" pos="432" userDrawn="1">
          <p15:clr>
            <a:srgbClr val="A4A3A4"/>
          </p15:clr>
        </p15:guide>
        <p15:guide id="4" pos="7440" userDrawn="1">
          <p15:clr>
            <a:srgbClr val="A4A3A4"/>
          </p15:clr>
        </p15:guide>
        <p15:guide id="5" pos="40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gory, Madeline" initials="GM" lastIdx="2" clrIdx="0">
    <p:extLst>
      <p:ext uri="{19B8F6BF-5375-455C-9EA6-DF929625EA0E}">
        <p15:presenceInfo xmlns:p15="http://schemas.microsoft.com/office/powerpoint/2012/main" userId="S-1-5-21-1214440339-1677128483-1177238915-3453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F98"/>
    <a:srgbClr val="158DB7"/>
    <a:srgbClr val="51C2EB"/>
    <a:srgbClr val="95DAF3"/>
    <a:srgbClr val="78D1F0"/>
    <a:srgbClr val="B7E6F7"/>
    <a:srgbClr val="0033A0"/>
    <a:srgbClr val="45BC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93" autoAdjust="0"/>
    <p:restoredTop sz="92277" autoAdjust="0"/>
  </p:normalViewPr>
  <p:slideViewPr>
    <p:cSldViewPr snapToGrid="0" snapToObjects="1">
      <p:cViewPr varScale="1">
        <p:scale>
          <a:sx n="102" d="100"/>
          <a:sy n="102" d="100"/>
        </p:scale>
        <p:origin x="864" y="102"/>
      </p:cViewPr>
      <p:guideLst>
        <p:guide orient="horz" pos="1152"/>
        <p:guide pos="528"/>
        <p:guide orient="horz" pos="432"/>
        <p:guide pos="7440"/>
        <p:guide pos="4080"/>
      </p:guideLst>
    </p:cSldViewPr>
  </p:slideViewPr>
  <p:outlineViewPr>
    <p:cViewPr>
      <p:scale>
        <a:sx n="33" d="100"/>
        <a:sy n="33" d="100"/>
      </p:scale>
      <p:origin x="0" y="-16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3152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36" Type="http://schemas.openxmlformats.org/officeDocument/2006/relationships/customXml" Target="../customXml/item2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Relationship Id="rId35" Type="http://schemas.openxmlformats.org/officeDocument/2006/relationships/customXml" Target="../customXml/item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FE57B04-1CB6-A344-BEA2-1A89CAEC5B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06EEF-718F-5B4D-B68B-35DA9084C2C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A2BF5-4732-0240-8263-22F96DAD6E1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18A50C-22D4-9646-8662-A69E2D1081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8671DE-91A5-6947-B551-DD752EE8181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7AAB8-F950-6F4E-A721-94CF2DCB3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97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ED846-BD99-FA40-8FFD-78E8CEDC1AA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3D614-FB7A-874E-A10B-4DAE83579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93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3D614-FB7A-874E-A10B-4DAE835795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678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Know your rights!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3D614-FB7A-874E-A10B-4DAE835795E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513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Know your responsibilities!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3D614-FB7A-874E-A10B-4DAE835795E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267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3D614-FB7A-874E-A10B-4DAE835795E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836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3D614-FB7A-874E-A10B-4DAE835795E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32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3D614-FB7A-874E-A10B-4DAE835795E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825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3D614-FB7A-874E-A10B-4DAE835795E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809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3D614-FB7A-874E-A10B-4DAE835795E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608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3D614-FB7A-874E-A10B-4DAE835795E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61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Organizing and keeping these documents will help you build or re-build your financial life.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3D614-FB7A-874E-A10B-4DAE835795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14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Taking on debt should be part of a plan.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3D614-FB7A-874E-A10B-4DAE835795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70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Unsecured means there is nothing ‘securing’ or backing the loan,</a:t>
            </a:r>
            <a:r>
              <a:rPr lang="en-US" baseline="0" dirty="0"/>
              <a:t> which is why interest rates are higher.  The higher the risk, the higher the interest rate.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3D614-FB7A-874E-A10B-4DAE835795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15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3D614-FB7A-874E-A10B-4DAE835795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34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3D614-FB7A-874E-A10B-4DAE835795E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10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additional</a:t>
            </a:r>
            <a:r>
              <a:rPr lang="en-US" baseline="0" dirty="0"/>
              <a:t> $1,000 will be paid in interest if you pay the loan off if 6 years versus 3 years.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3D614-FB7A-874E-A10B-4DAE835795E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729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3D614-FB7A-874E-A10B-4DAE835795E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569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8 = If 30% of your income is $200 but the rent is $500; the Section</a:t>
            </a:r>
            <a:r>
              <a:rPr lang="en-US" baseline="0" dirty="0"/>
              <a:t> 8 voucher will pay the additional $300 the unit costs.</a:t>
            </a:r>
          </a:p>
          <a:p>
            <a:endParaRPr lang="en-US" baseline="0" dirty="0"/>
          </a:p>
          <a:p>
            <a:r>
              <a:rPr lang="en-US" baseline="0" dirty="0"/>
              <a:t>Lease bifurcation = some states require landlords to allow victims of DV to bifurcate their lease; all public housing or federal subsidized housing MUST allow for lease bifurcation.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3D614-FB7A-874E-A10B-4DAE835795E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286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jpe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F4281-BBB8-8246-AA2F-B8EEAC6849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033A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82A2B8-E689-5744-A199-62C8B0FBCB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45BCE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66B6354-FF80-2049-A561-DBD9D62D4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56350"/>
            <a:ext cx="4670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A7F4B0E-CCB8-CC4A-B9AA-95B00B39F81C}"/>
              </a:ext>
            </a:extLst>
          </p:cNvPr>
          <p:cNvGrpSpPr/>
          <p:nvPr userDrawn="1"/>
        </p:nvGrpSpPr>
        <p:grpSpPr>
          <a:xfrm>
            <a:off x="3222872" y="5946727"/>
            <a:ext cx="5775064" cy="818344"/>
            <a:chOff x="3008556" y="5946727"/>
            <a:chExt cx="5775064" cy="818344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13FE270-EE6F-474D-BB64-F2A67D0D560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08556" y="6041653"/>
              <a:ext cx="2155115" cy="69342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38287FE0-EBE3-F140-AD14-96C30442FA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28331" y="5946727"/>
              <a:ext cx="1755289" cy="8183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393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08E7F-3D81-1142-9124-BB0CCC16B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722AAC-DA17-1540-98CA-7F95BD166E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0"/>
            <a:ext cx="6172200" cy="519056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065EE-1409-564E-A97A-738390569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94559"/>
            <a:ext cx="3932237" cy="34532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A1E897-BCDD-444D-B02A-487985406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4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D1532-6E3F-CC42-80DC-8985F5660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9A08E-DF98-F145-89A7-225203C271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113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2447B-E4CD-9C4A-AC05-6FACAC267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113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7744A3-442C-3445-924C-FD18D2882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322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184CF-0665-D242-B01D-8AFF40E36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36D266-1401-9E45-8116-6FE60361C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36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CF5D6-8732-6047-BD6B-499ECB653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DE96A-B284-4942-AB28-A419D0FBC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194559"/>
            <a:ext cx="6172200" cy="34111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ECBCEC-CCE3-8A41-A581-86C477E22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94560"/>
            <a:ext cx="3932237" cy="34111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D15D6D-15B4-7743-A7F8-594ADA3C5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3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5101E7-4F39-8F4C-8EE8-B9EE90A96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90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F4281-BBB8-8246-AA2F-B8EEAC6849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033A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82A2B8-E689-5744-A199-62C8B0FBCB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45BCE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66B6354-FF80-2049-A561-DBD9D62D4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56350"/>
            <a:ext cx="4670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A7F4B0E-CCB8-CC4A-B9AA-95B00B39F81C}"/>
              </a:ext>
            </a:extLst>
          </p:cNvPr>
          <p:cNvGrpSpPr/>
          <p:nvPr userDrawn="1"/>
        </p:nvGrpSpPr>
        <p:grpSpPr>
          <a:xfrm>
            <a:off x="3222872" y="5946727"/>
            <a:ext cx="5775064" cy="818344"/>
            <a:chOff x="3008556" y="5946727"/>
            <a:chExt cx="5775064" cy="818344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13FE270-EE6F-474D-BB64-F2A67D0D560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08556" y="6041653"/>
              <a:ext cx="2155115" cy="69342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38287FE0-EBE3-F140-AD14-96C30442FA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28331" y="5946727"/>
              <a:ext cx="1755289" cy="8183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162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4A7B9-F9F1-4246-84EC-42B0002DE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C612C-F700-C246-955A-9CACD7745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Font typeface="System Font Regular"/>
              <a:buChar char="–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66A96-6A1F-DF42-881F-AF25B2A6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2741D8-C834-6246-A1CF-9CC5F82635B0}"/>
              </a:ext>
            </a:extLst>
          </p:cNvPr>
          <p:cNvSpPr/>
          <p:nvPr userDrawn="1"/>
        </p:nvSpPr>
        <p:spPr>
          <a:xfrm>
            <a:off x="0" y="-17929"/>
            <a:ext cx="12192000" cy="287802"/>
          </a:xfrm>
          <a:prstGeom prst="rect">
            <a:avLst/>
          </a:prstGeom>
          <a:solidFill>
            <a:srgbClr val="21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892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92741D8-C834-6246-A1CF-9CC5F82635B0}"/>
              </a:ext>
            </a:extLst>
          </p:cNvPr>
          <p:cNvSpPr/>
          <p:nvPr userDrawn="1"/>
        </p:nvSpPr>
        <p:spPr>
          <a:xfrm>
            <a:off x="0" y="6577574"/>
            <a:ext cx="12192000" cy="287802"/>
          </a:xfrm>
          <a:prstGeom prst="rect">
            <a:avLst/>
          </a:prstGeom>
          <a:solidFill>
            <a:srgbClr val="21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A4A7B9-F9F1-4246-84EC-42B0002DE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C612C-F700-C246-955A-9CACD7745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Font typeface="System Font Regular"/>
              <a:buChar char="–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66A96-6A1F-DF42-881F-AF25B2A6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223002"/>
            <a:ext cx="467061" cy="365125"/>
          </a:xfrm>
        </p:spPr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498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30A9F-5CEB-934C-BD87-09AE133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247159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33A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E1352-B541-7F43-A081-4196C51A3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268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45BCE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F7A3D-27C2-4E4C-B316-2D1A580E7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D9A1C4E-9594-0A42-AD41-4CCE5B31BD05}"/>
              </a:ext>
            </a:extLst>
          </p:cNvPr>
          <p:cNvGrpSpPr/>
          <p:nvPr userDrawn="1"/>
        </p:nvGrpSpPr>
        <p:grpSpPr>
          <a:xfrm>
            <a:off x="3222872" y="5946727"/>
            <a:ext cx="5775064" cy="818344"/>
            <a:chOff x="3008556" y="5946727"/>
            <a:chExt cx="5775064" cy="818344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11D5D25-1D2B-B244-A895-121AA803F82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08556" y="6041653"/>
              <a:ext cx="2155115" cy="693428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1F57EE0-A9FF-0B4B-822F-B99BF3F3BDB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28331" y="5946727"/>
              <a:ext cx="1755289" cy="8183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5202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CF9C6FD-EB9D-8448-AD4B-FDA645AA68A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25728" y="0"/>
            <a:ext cx="6466272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5E6FA-BA84-204C-9F56-2B980B0B46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7353" y="523486"/>
            <a:ext cx="3520178" cy="1126466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2B740-97CA-924C-908B-8DBBEA1EC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353" y="1681163"/>
            <a:ext cx="5449750" cy="1126466"/>
          </a:xfrm>
        </p:spPr>
        <p:txBody>
          <a:bodyPr anchor="t">
            <a:normAutofit/>
          </a:bodyPr>
          <a:lstStyle>
            <a:lvl1pPr marL="0" indent="0">
              <a:buNone/>
              <a:defRPr sz="3000" b="1">
                <a:solidFill>
                  <a:srgbClr val="45BCE5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C1FB6-522F-094F-9D4C-2C6FEC168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353" y="2807629"/>
            <a:ext cx="5157787" cy="281862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200" b="1">
                <a:solidFill>
                  <a:srgbClr val="213F98"/>
                </a:solidFill>
              </a:defRPr>
            </a:lvl1pPr>
            <a:lvl2pPr marL="401638" indent="-255588">
              <a:buFont typeface="Arial" panose="020B0604020202020204" pitchFamily="34" charset="0"/>
              <a:buChar char="•"/>
              <a:tabLst/>
              <a:defRPr sz="2000"/>
            </a:lvl2pPr>
            <a:lvl3pPr marL="804863" indent="-219075">
              <a:buFont typeface="System Font Regular"/>
              <a:buChar char="–"/>
              <a:tabLst/>
              <a:defRPr sz="2000"/>
            </a:lvl3pPr>
            <a:lvl4pPr>
              <a:defRPr sz="20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D3481-CFDB-C944-8518-297C6F9D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260E1F-DEF2-0549-A3D2-963C3D94F9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D5940C2-F712-E148-84AA-2AC614C8E8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6B2151-AFC6-0C49-AE94-0004B2FF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54" y="523486"/>
            <a:ext cx="3520178" cy="708265"/>
          </a:xfrm>
        </p:spPr>
        <p:txBody>
          <a:bodyPr>
            <a:noAutofit/>
          </a:bodyPr>
          <a:lstStyle>
            <a:lvl1pPr algn="ctr">
              <a:defRPr sz="32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8997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4A7B9-F9F1-4246-84EC-42B0002DE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C612C-F700-C246-955A-9CACD7745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Font typeface="System Font Regular"/>
              <a:buChar char="–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66A96-6A1F-DF42-881F-AF25B2A6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2741D8-C834-6246-A1CF-9CC5F82635B0}"/>
              </a:ext>
            </a:extLst>
          </p:cNvPr>
          <p:cNvSpPr/>
          <p:nvPr userDrawn="1"/>
        </p:nvSpPr>
        <p:spPr>
          <a:xfrm>
            <a:off x="0" y="-17929"/>
            <a:ext cx="12192000" cy="287802"/>
          </a:xfrm>
          <a:prstGeom prst="rect">
            <a:avLst/>
          </a:prstGeom>
          <a:solidFill>
            <a:srgbClr val="21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728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99D5517-083D-5C4B-A177-7ACC197779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6386" y="498061"/>
            <a:ext cx="3511144" cy="1012796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CF9C6FD-EB9D-8448-AD4B-FDA645AA68A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25728" y="0"/>
            <a:ext cx="6466272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2B740-97CA-924C-908B-8DBBEA1EC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353" y="1681163"/>
            <a:ext cx="5449750" cy="1126466"/>
          </a:xfrm>
        </p:spPr>
        <p:txBody>
          <a:bodyPr anchor="t">
            <a:normAutofit/>
          </a:bodyPr>
          <a:lstStyle>
            <a:lvl1pPr marL="0" indent="0">
              <a:buNone/>
              <a:defRPr sz="3000" b="1">
                <a:solidFill>
                  <a:srgbClr val="213F98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C1FB6-522F-094F-9D4C-2C6FEC168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353" y="2807629"/>
            <a:ext cx="5157787" cy="281862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200" b="1">
                <a:solidFill>
                  <a:srgbClr val="51C2EB"/>
                </a:solidFill>
              </a:defRPr>
            </a:lvl1pPr>
            <a:lvl2pPr marL="401638" indent="-255588">
              <a:buFont typeface="Arial" panose="020B0604020202020204" pitchFamily="34" charset="0"/>
              <a:buChar char="•"/>
              <a:tabLst/>
              <a:defRPr sz="2000"/>
            </a:lvl2pPr>
            <a:lvl3pPr marL="804863" indent="-219075">
              <a:buFont typeface="System Font Regular"/>
              <a:buChar char="–"/>
              <a:tabLst/>
              <a:defRPr sz="2000"/>
            </a:lvl3pPr>
            <a:lvl4pPr>
              <a:defRPr sz="20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D3481-CFDB-C944-8518-297C6F9D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260E1F-DEF2-0549-A3D2-963C3D94F9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D5940C2-F712-E148-84AA-2AC614C8E8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6B2151-AFC6-0C49-AE94-0004B2FF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54" y="523486"/>
            <a:ext cx="3520178" cy="708265"/>
          </a:xfrm>
        </p:spPr>
        <p:txBody>
          <a:bodyPr>
            <a:noAutofit/>
          </a:bodyPr>
          <a:lstStyle>
            <a:lvl1pPr algn="ctr">
              <a:defRPr sz="32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526453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CF9C6FD-EB9D-8448-AD4B-FDA645AA68A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911219"/>
            <a:ext cx="6096000" cy="59467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2B740-97CA-924C-908B-8DBBEA1EC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353" y="1294305"/>
            <a:ext cx="5318375" cy="966981"/>
          </a:xfrm>
        </p:spPr>
        <p:txBody>
          <a:bodyPr anchor="t">
            <a:normAutofit/>
          </a:bodyPr>
          <a:lstStyle>
            <a:lvl1pPr marL="0" indent="0">
              <a:buNone/>
              <a:defRPr sz="3000" b="1">
                <a:solidFill>
                  <a:srgbClr val="45BCE5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C1FB6-522F-094F-9D4C-2C6FEC168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353" y="2458995"/>
            <a:ext cx="5157787" cy="3167254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200" b="1">
                <a:solidFill>
                  <a:srgbClr val="213F98"/>
                </a:solidFill>
              </a:defRPr>
            </a:lvl1pPr>
            <a:lvl2pPr marL="401638" indent="-255588">
              <a:buFont typeface="Arial" panose="020B0604020202020204" pitchFamily="34" charset="0"/>
              <a:buChar char="•"/>
              <a:tabLst/>
              <a:defRPr sz="2000"/>
            </a:lvl2pPr>
            <a:lvl3pPr marL="804863" indent="-219075">
              <a:buFont typeface="System Font Regular"/>
              <a:buChar char="–"/>
              <a:tabLst/>
              <a:defRPr sz="2000"/>
            </a:lvl3pPr>
            <a:lvl4pPr>
              <a:defRPr sz="20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D3481-CFDB-C944-8518-297C6F9D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260E1F-DEF2-0549-A3D2-963C3D94F9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D5940C2-F712-E148-84AA-2AC614C8E8E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5BD9605-04AF-524F-B1AC-B015FC4D6A4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179580"/>
            <a:ext cx="3520178" cy="112646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3D0EBB1-1A9F-D44E-A510-C33F097C2948}"/>
              </a:ext>
            </a:extLst>
          </p:cNvPr>
          <p:cNvSpPr/>
          <p:nvPr userDrawn="1"/>
        </p:nvSpPr>
        <p:spPr>
          <a:xfrm>
            <a:off x="0" y="-17929"/>
            <a:ext cx="12192000" cy="929148"/>
          </a:xfrm>
          <a:prstGeom prst="rect">
            <a:avLst/>
          </a:prstGeom>
          <a:solidFill>
            <a:srgbClr val="21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6B2151-AFC6-0C49-AE94-0004B2FF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53" y="1"/>
            <a:ext cx="5132592" cy="867916"/>
          </a:xfrm>
        </p:spPr>
        <p:txBody>
          <a:bodyPr>
            <a:normAutofit/>
          </a:bodyPr>
          <a:lstStyle>
            <a:lvl1pPr>
              <a:defRPr sz="3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904017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8FCD5415-E47E-8A4E-A559-954ABC3509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35" y="147545"/>
            <a:ext cx="3511144" cy="1012796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CF9C6FD-EB9D-8448-AD4B-FDA645AA68A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911219"/>
            <a:ext cx="6096000" cy="59467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2B740-97CA-924C-908B-8DBBEA1EC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353" y="1265936"/>
            <a:ext cx="5688647" cy="1012796"/>
          </a:xfrm>
        </p:spPr>
        <p:txBody>
          <a:bodyPr anchor="t">
            <a:normAutofit/>
          </a:bodyPr>
          <a:lstStyle>
            <a:lvl1pPr marL="0" indent="0" algn="l">
              <a:buNone/>
              <a:defRPr sz="3000" b="1">
                <a:solidFill>
                  <a:srgbClr val="213F98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C1FB6-522F-094F-9D4C-2C6FEC168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353" y="2434280"/>
            <a:ext cx="5688647" cy="3204325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200" b="1">
                <a:solidFill>
                  <a:srgbClr val="51C2EB"/>
                </a:solidFill>
              </a:defRPr>
            </a:lvl1pPr>
            <a:lvl2pPr marL="401638" indent="-255588">
              <a:buFont typeface="Arial" panose="020B0604020202020204" pitchFamily="34" charset="0"/>
              <a:buChar char="•"/>
              <a:tabLst/>
              <a:defRPr sz="2000"/>
            </a:lvl2pPr>
            <a:lvl3pPr marL="804863" indent="-219075">
              <a:buFont typeface="System Font Regular"/>
              <a:buChar char="–"/>
              <a:tabLst/>
              <a:defRPr sz="2000"/>
            </a:lvl3pPr>
            <a:lvl4pPr>
              <a:defRPr sz="20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D3481-CFDB-C944-8518-297C6F9D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260E1F-DEF2-0549-A3D2-963C3D94F9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D5940C2-F712-E148-84AA-2AC614C8E8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3D0EBB1-1A9F-D44E-A510-C33F097C2948}"/>
              </a:ext>
            </a:extLst>
          </p:cNvPr>
          <p:cNvSpPr/>
          <p:nvPr userDrawn="1"/>
        </p:nvSpPr>
        <p:spPr>
          <a:xfrm>
            <a:off x="0" y="-17929"/>
            <a:ext cx="12192000" cy="929148"/>
          </a:xfrm>
          <a:prstGeom prst="rect">
            <a:avLst/>
          </a:prstGeom>
          <a:solidFill>
            <a:srgbClr val="51C2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6B2151-AFC6-0C49-AE94-0004B2FF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53" y="1"/>
            <a:ext cx="5132592" cy="867916"/>
          </a:xfrm>
        </p:spPr>
        <p:txBody>
          <a:bodyPr>
            <a:normAutofit/>
          </a:bodyPr>
          <a:lstStyle>
            <a:lvl1pPr>
              <a:defRPr sz="3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69843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B2151-AFC6-0C49-AE94-0004B2FF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2B740-97CA-924C-908B-8DBBEA1EC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5BCE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C1FB6-522F-094F-9D4C-2C6FEC168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1211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C894FB-5F63-284F-9067-6F14D10632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5BCE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198866-067D-194F-9FB6-4D1E65CECE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1211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D3481-CFDB-C944-8518-297C6F9D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195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08E7F-3D81-1142-9124-BB0CCC16B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722AAC-DA17-1540-98CA-7F95BD166E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0"/>
            <a:ext cx="6172200" cy="519056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065EE-1409-564E-A97A-738390569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94559"/>
            <a:ext cx="3932237" cy="34532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A1E897-BCDD-444D-B02A-487985406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945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D1532-6E3F-CC42-80DC-8985F5660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9A08E-DF98-F145-89A7-225203C271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113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2447B-E4CD-9C4A-AC05-6FACAC267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113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7744A3-442C-3445-924C-FD18D2882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44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184CF-0665-D242-B01D-8AFF40E36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36D266-1401-9E45-8116-6FE60361C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981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CF5D6-8732-6047-BD6B-499ECB653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DE96A-B284-4942-AB28-A419D0FBC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194559"/>
            <a:ext cx="6172200" cy="34111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ECBCEC-CCE3-8A41-A581-86C477E22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94560"/>
            <a:ext cx="3932237" cy="34111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D15D6D-15B4-7743-A7F8-594ADA3C5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555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5101E7-4F39-8F4C-8EE8-B9EE90A96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9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92741D8-C834-6246-A1CF-9CC5F82635B0}"/>
              </a:ext>
            </a:extLst>
          </p:cNvPr>
          <p:cNvSpPr/>
          <p:nvPr userDrawn="1"/>
        </p:nvSpPr>
        <p:spPr>
          <a:xfrm>
            <a:off x="0" y="6577574"/>
            <a:ext cx="12192000" cy="287802"/>
          </a:xfrm>
          <a:prstGeom prst="rect">
            <a:avLst/>
          </a:prstGeom>
          <a:solidFill>
            <a:srgbClr val="21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A4A7B9-F9F1-4246-84EC-42B0002DE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C612C-F700-C246-955A-9CACD7745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Font typeface="System Font Regular"/>
              <a:buChar char="–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66A96-6A1F-DF42-881F-AF25B2A6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223002"/>
            <a:ext cx="467061" cy="365125"/>
          </a:xfrm>
        </p:spPr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7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30A9F-5CEB-934C-BD87-09AE133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247159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33A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E1352-B541-7F43-A081-4196C51A3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268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45BCE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F7A3D-27C2-4E4C-B316-2D1A580E7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D9A1C4E-9594-0A42-AD41-4CCE5B31BD05}"/>
              </a:ext>
            </a:extLst>
          </p:cNvPr>
          <p:cNvGrpSpPr/>
          <p:nvPr userDrawn="1"/>
        </p:nvGrpSpPr>
        <p:grpSpPr>
          <a:xfrm>
            <a:off x="3222872" y="5946727"/>
            <a:ext cx="5775064" cy="818344"/>
            <a:chOff x="3008556" y="5946727"/>
            <a:chExt cx="5775064" cy="818344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11D5D25-1D2B-B244-A895-121AA803F82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08556" y="6041653"/>
              <a:ext cx="2155115" cy="693428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1F57EE0-A9FF-0B4B-822F-B99BF3F3BDB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28331" y="5946727"/>
              <a:ext cx="1755289" cy="8183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6677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CF9C6FD-EB9D-8448-AD4B-FDA645AA68A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25728" y="0"/>
            <a:ext cx="6466272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5E6FA-BA84-204C-9F56-2B980B0B46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7353" y="523486"/>
            <a:ext cx="3520178" cy="1126466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2B740-97CA-924C-908B-8DBBEA1EC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353" y="1681163"/>
            <a:ext cx="5449750" cy="1126466"/>
          </a:xfrm>
        </p:spPr>
        <p:txBody>
          <a:bodyPr anchor="t">
            <a:normAutofit/>
          </a:bodyPr>
          <a:lstStyle>
            <a:lvl1pPr marL="0" indent="0">
              <a:buNone/>
              <a:defRPr sz="3000" b="1">
                <a:solidFill>
                  <a:srgbClr val="45BCE5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C1FB6-522F-094F-9D4C-2C6FEC168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353" y="2807629"/>
            <a:ext cx="5157787" cy="281862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200" b="1">
                <a:solidFill>
                  <a:srgbClr val="213F98"/>
                </a:solidFill>
              </a:defRPr>
            </a:lvl1pPr>
            <a:lvl2pPr marL="401638" indent="-255588">
              <a:buFont typeface="Arial" panose="020B0604020202020204" pitchFamily="34" charset="0"/>
              <a:buChar char="•"/>
              <a:tabLst/>
              <a:defRPr sz="2000"/>
            </a:lvl2pPr>
            <a:lvl3pPr marL="804863" indent="-219075">
              <a:buFont typeface="System Font Regular"/>
              <a:buChar char="–"/>
              <a:tabLst/>
              <a:defRPr sz="2000"/>
            </a:lvl3pPr>
            <a:lvl4pPr>
              <a:defRPr sz="20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D3481-CFDB-C944-8518-297C6F9D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260E1F-DEF2-0549-A3D2-963C3D94F9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D5940C2-F712-E148-84AA-2AC614C8E8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6B2151-AFC6-0C49-AE94-0004B2FF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54" y="523486"/>
            <a:ext cx="3520178" cy="708265"/>
          </a:xfrm>
        </p:spPr>
        <p:txBody>
          <a:bodyPr>
            <a:noAutofit/>
          </a:bodyPr>
          <a:lstStyle>
            <a:lvl1pPr algn="ctr">
              <a:defRPr sz="32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808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99D5517-083D-5C4B-A177-7ACC197779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6386" y="498061"/>
            <a:ext cx="3511144" cy="1012796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CF9C6FD-EB9D-8448-AD4B-FDA645AA68A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25728" y="0"/>
            <a:ext cx="6466272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2B740-97CA-924C-908B-8DBBEA1EC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353" y="1681163"/>
            <a:ext cx="5449750" cy="1126466"/>
          </a:xfrm>
        </p:spPr>
        <p:txBody>
          <a:bodyPr anchor="t">
            <a:normAutofit/>
          </a:bodyPr>
          <a:lstStyle>
            <a:lvl1pPr marL="0" indent="0">
              <a:buNone/>
              <a:defRPr sz="3000" b="1">
                <a:solidFill>
                  <a:srgbClr val="213F98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C1FB6-522F-094F-9D4C-2C6FEC168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353" y="2807629"/>
            <a:ext cx="5157787" cy="281862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200" b="1">
                <a:solidFill>
                  <a:srgbClr val="51C2EB"/>
                </a:solidFill>
              </a:defRPr>
            </a:lvl1pPr>
            <a:lvl2pPr marL="401638" indent="-255588">
              <a:buFont typeface="Arial" panose="020B0604020202020204" pitchFamily="34" charset="0"/>
              <a:buChar char="•"/>
              <a:tabLst/>
              <a:defRPr sz="2000"/>
            </a:lvl2pPr>
            <a:lvl3pPr marL="804863" indent="-219075">
              <a:buFont typeface="System Font Regular"/>
              <a:buChar char="–"/>
              <a:tabLst/>
              <a:defRPr sz="2000"/>
            </a:lvl3pPr>
            <a:lvl4pPr>
              <a:defRPr sz="20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D3481-CFDB-C944-8518-297C6F9D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260E1F-DEF2-0549-A3D2-963C3D94F9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D5940C2-F712-E148-84AA-2AC614C8E8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6B2151-AFC6-0C49-AE94-0004B2FF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54" y="523486"/>
            <a:ext cx="3520178" cy="708265"/>
          </a:xfrm>
        </p:spPr>
        <p:txBody>
          <a:bodyPr>
            <a:noAutofit/>
          </a:bodyPr>
          <a:lstStyle>
            <a:lvl1pPr algn="ctr">
              <a:defRPr sz="32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5370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CF9C6FD-EB9D-8448-AD4B-FDA645AA68A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911219"/>
            <a:ext cx="6096000" cy="59467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2B740-97CA-924C-908B-8DBBEA1EC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353" y="1294305"/>
            <a:ext cx="5318375" cy="966981"/>
          </a:xfrm>
        </p:spPr>
        <p:txBody>
          <a:bodyPr anchor="t">
            <a:normAutofit/>
          </a:bodyPr>
          <a:lstStyle>
            <a:lvl1pPr marL="0" indent="0">
              <a:buNone/>
              <a:defRPr sz="3000" b="1">
                <a:solidFill>
                  <a:srgbClr val="45BCE5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C1FB6-522F-094F-9D4C-2C6FEC168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353" y="2458995"/>
            <a:ext cx="5157787" cy="3167254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200" b="1">
                <a:solidFill>
                  <a:srgbClr val="213F98"/>
                </a:solidFill>
              </a:defRPr>
            </a:lvl1pPr>
            <a:lvl2pPr marL="401638" indent="-255588">
              <a:buFont typeface="Arial" panose="020B0604020202020204" pitchFamily="34" charset="0"/>
              <a:buChar char="•"/>
              <a:tabLst/>
              <a:defRPr sz="2000"/>
            </a:lvl2pPr>
            <a:lvl3pPr marL="804863" indent="-219075">
              <a:buFont typeface="System Font Regular"/>
              <a:buChar char="–"/>
              <a:tabLst/>
              <a:defRPr sz="2000"/>
            </a:lvl3pPr>
            <a:lvl4pPr>
              <a:defRPr sz="20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D3481-CFDB-C944-8518-297C6F9D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260E1F-DEF2-0549-A3D2-963C3D94F9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D5940C2-F712-E148-84AA-2AC614C8E8E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5BD9605-04AF-524F-B1AC-B015FC4D6A4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179580"/>
            <a:ext cx="3520178" cy="112646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3D0EBB1-1A9F-D44E-A510-C33F097C2948}"/>
              </a:ext>
            </a:extLst>
          </p:cNvPr>
          <p:cNvSpPr/>
          <p:nvPr userDrawn="1"/>
        </p:nvSpPr>
        <p:spPr>
          <a:xfrm>
            <a:off x="0" y="-17929"/>
            <a:ext cx="12192000" cy="929148"/>
          </a:xfrm>
          <a:prstGeom prst="rect">
            <a:avLst/>
          </a:prstGeom>
          <a:solidFill>
            <a:srgbClr val="21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6B2151-AFC6-0C49-AE94-0004B2FF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53" y="1"/>
            <a:ext cx="5132592" cy="867916"/>
          </a:xfrm>
        </p:spPr>
        <p:txBody>
          <a:bodyPr>
            <a:normAutofit/>
          </a:bodyPr>
          <a:lstStyle>
            <a:lvl1pPr>
              <a:defRPr sz="3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9462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8FCD5415-E47E-8A4E-A559-954ABC3509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35" y="147545"/>
            <a:ext cx="3511144" cy="1012796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CF9C6FD-EB9D-8448-AD4B-FDA645AA68A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911219"/>
            <a:ext cx="6096000" cy="59467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2B740-97CA-924C-908B-8DBBEA1EC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353" y="1265936"/>
            <a:ext cx="5688647" cy="1012796"/>
          </a:xfrm>
        </p:spPr>
        <p:txBody>
          <a:bodyPr anchor="t">
            <a:normAutofit/>
          </a:bodyPr>
          <a:lstStyle>
            <a:lvl1pPr marL="0" indent="0" algn="l">
              <a:buNone/>
              <a:defRPr sz="3000" b="1">
                <a:solidFill>
                  <a:srgbClr val="213F98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C1FB6-522F-094F-9D4C-2C6FEC168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353" y="2434280"/>
            <a:ext cx="5688647" cy="3204325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200" b="1">
                <a:solidFill>
                  <a:srgbClr val="51C2EB"/>
                </a:solidFill>
              </a:defRPr>
            </a:lvl1pPr>
            <a:lvl2pPr marL="401638" indent="-255588">
              <a:buFont typeface="Arial" panose="020B0604020202020204" pitchFamily="34" charset="0"/>
              <a:buChar char="•"/>
              <a:tabLst/>
              <a:defRPr sz="2000"/>
            </a:lvl2pPr>
            <a:lvl3pPr marL="804863" indent="-219075">
              <a:buFont typeface="System Font Regular"/>
              <a:buChar char="–"/>
              <a:tabLst/>
              <a:defRPr sz="2000"/>
            </a:lvl3pPr>
            <a:lvl4pPr>
              <a:defRPr sz="20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D3481-CFDB-C944-8518-297C6F9D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260E1F-DEF2-0549-A3D2-963C3D94F9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D5940C2-F712-E148-84AA-2AC614C8E8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3D0EBB1-1A9F-D44E-A510-C33F097C2948}"/>
              </a:ext>
            </a:extLst>
          </p:cNvPr>
          <p:cNvSpPr/>
          <p:nvPr userDrawn="1"/>
        </p:nvSpPr>
        <p:spPr>
          <a:xfrm>
            <a:off x="0" y="-17929"/>
            <a:ext cx="12192000" cy="929148"/>
          </a:xfrm>
          <a:prstGeom prst="rect">
            <a:avLst/>
          </a:prstGeom>
          <a:solidFill>
            <a:srgbClr val="51C2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6B2151-AFC6-0C49-AE94-0004B2FF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53" y="1"/>
            <a:ext cx="5132592" cy="867916"/>
          </a:xfrm>
        </p:spPr>
        <p:txBody>
          <a:bodyPr>
            <a:normAutofit/>
          </a:bodyPr>
          <a:lstStyle>
            <a:lvl1pPr>
              <a:defRPr sz="3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755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B2151-AFC6-0C49-AE94-0004B2FF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2B740-97CA-924C-908B-8DBBEA1EC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5BCE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C1FB6-522F-094F-9D4C-2C6FEC168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1211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C894FB-5F63-284F-9067-6F14D10632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5BCE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198866-067D-194F-9FB6-4D1E65CECE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1211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0D3481-CFDB-C944-8518-297C6F9D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5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C581A5-62A8-FA4E-83A0-4612152F4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873"/>
            <a:ext cx="10515600" cy="873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B6FB7-5D20-6244-9081-BEC2A01C0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91255"/>
            <a:ext cx="10515600" cy="4423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8454D-4488-3245-9363-98EFF0D0FA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56350"/>
            <a:ext cx="4670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0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3" r:id="rId5"/>
    <p:sldLayoutId id="2147483663" r:id="rId6"/>
    <p:sldLayoutId id="2147483660" r:id="rId7"/>
    <p:sldLayoutId id="2147483662" r:id="rId8"/>
    <p:sldLayoutId id="2147483659" r:id="rId9"/>
    <p:sldLayoutId id="2147483658" r:id="rId10"/>
    <p:sldLayoutId id="2147483652" r:id="rId11"/>
    <p:sldLayoutId id="2147483654" r:id="rId12"/>
    <p:sldLayoutId id="2147483656" r:id="rId13"/>
    <p:sldLayoutId id="214748365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33A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33A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3A0"/>
        </a:buClr>
        <a:buFont typeface="System Font Regular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3A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3A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3A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C581A5-62A8-FA4E-83A0-4612152F4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873"/>
            <a:ext cx="10515600" cy="873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B6FB7-5D20-6244-9081-BEC2A01C0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91255"/>
            <a:ext cx="10515600" cy="4423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8454D-4488-3245-9363-98EFF0D0FA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56350"/>
            <a:ext cx="4670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A5A1-AEEC-774B-8615-1EFD0D7D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2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33A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33A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3A0"/>
        </a:buClr>
        <a:buFont typeface="System Font Regular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3A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3A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33A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7.jpeg"/><Relationship Id="rId4" Type="http://schemas.openxmlformats.org/officeDocument/2006/relationships/image" Target="../media/image9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FAA181-7627-2543-8BEA-210ECCFCA2E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60504" y="0"/>
            <a:ext cx="613149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974C88A-04DD-C044-8D66-22BF6554C6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4774" y="1122363"/>
            <a:ext cx="6436903" cy="2387600"/>
          </a:xfrm>
        </p:spPr>
        <p:txBody>
          <a:bodyPr>
            <a:normAutofit/>
          </a:bodyPr>
          <a:lstStyle/>
          <a:p>
            <a:pPr algn="l"/>
            <a:r>
              <a:rPr lang="en-US" sz="4100" b="1" dirty="0"/>
              <a:t>The Allstate Foundation Moving Ahead Curriculum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88A78A-E928-6748-BA4C-AAF0B5BBC4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774" y="3602038"/>
            <a:ext cx="5741226" cy="1655762"/>
          </a:xfrm>
        </p:spPr>
        <p:txBody>
          <a:bodyPr/>
          <a:lstStyle/>
          <a:p>
            <a:pPr algn="l"/>
            <a:r>
              <a:rPr lang="en-US" b="1" dirty="0"/>
              <a:t>A FINANCIAL EMPOWERMENT RESOURCE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13989BD-8DDA-4048-B338-6F276B59E4B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3866B23-E8FB-004D-AF9E-DABA6663B5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439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401"/>
            <a:ext cx="10515600" cy="873127"/>
          </a:xfrm>
        </p:spPr>
        <p:txBody>
          <a:bodyPr/>
          <a:lstStyle/>
          <a:p>
            <a:r>
              <a:rPr lang="en-US" dirty="0"/>
              <a:t>Things to Consider When Buying a Car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51325"/>
            <a:ext cx="10515600" cy="44237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New car loans tend to have lower interest rate, but may be harder to qualify for</a:t>
            </a:r>
          </a:p>
          <a:p>
            <a:pPr lvl="1"/>
            <a:r>
              <a:rPr lang="en-US" dirty="0"/>
              <a:t>Other cost considerations: Insurance, fuel, maintenance, tags</a:t>
            </a:r>
          </a:p>
          <a:p>
            <a:r>
              <a:rPr lang="en-US" dirty="0"/>
              <a:t>As a general rule, loans with shorter terms are better because you will pay less in interest over the life of the loan (see next slide)</a:t>
            </a:r>
          </a:p>
          <a:p>
            <a:r>
              <a:rPr lang="en-US" dirty="0"/>
              <a:t>Visit www.edmonds.com to help calculate the car loan amount you can afford</a:t>
            </a:r>
          </a:p>
          <a:p>
            <a:r>
              <a:rPr lang="en-US" dirty="0"/>
              <a:t>Don’t be afraid to loan shop for the best rates; don’t assume what the dealership offers you is the best deal for you</a:t>
            </a:r>
          </a:p>
          <a:p>
            <a:r>
              <a:rPr lang="en-US" dirty="0"/>
              <a:t>If you have no credit, be cautious of predatory and high-risk lenders</a:t>
            </a:r>
          </a:p>
        </p:txBody>
      </p:sp>
    </p:spTree>
    <p:extLst>
      <p:ext uri="{BB962C8B-B14F-4D97-AF65-F5344CB8AC3E}">
        <p14:creationId xmlns:p14="http://schemas.microsoft.com/office/powerpoint/2010/main" val="165300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401"/>
            <a:ext cx="10515600" cy="873127"/>
          </a:xfrm>
        </p:spPr>
        <p:txBody>
          <a:bodyPr/>
          <a:lstStyle/>
          <a:p>
            <a:r>
              <a:rPr lang="en-US" dirty="0">
                <a:latin typeface="+mn-lt"/>
              </a:rPr>
              <a:t>Loan Interest vs. Length of Term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6F137550-2E8E-4BFF-AC45-9F5A23AAF2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9597014"/>
              </p:ext>
            </p:extLst>
          </p:nvPr>
        </p:nvGraphicFramePr>
        <p:xfrm>
          <a:off x="838200" y="1828800"/>
          <a:ext cx="10172700" cy="237506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34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4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4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4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4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2418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 dirty="0">
                          <a:solidFill>
                            <a:schemeClr val="bg1"/>
                          </a:solidFill>
                          <a:sym typeface="Avenir Book"/>
                        </a:rPr>
                        <a:t>Loan Amount</a:t>
                      </a:r>
                      <a:endParaRPr sz="2000" b="1" dirty="0">
                        <a:solidFill>
                          <a:schemeClr val="bg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F9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 dirty="0">
                          <a:solidFill>
                            <a:schemeClr val="bg1"/>
                          </a:solidFill>
                          <a:sym typeface="Avenir Book"/>
                        </a:rPr>
                        <a:t>Term (Months)</a:t>
                      </a:r>
                      <a:endParaRPr sz="2000" b="1" dirty="0">
                        <a:solidFill>
                          <a:schemeClr val="bg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F9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 dirty="0">
                          <a:solidFill>
                            <a:schemeClr val="bg1"/>
                          </a:solidFill>
                          <a:sym typeface="Avenir Book"/>
                        </a:rPr>
                        <a:t>Interest Rate</a:t>
                      </a:r>
                      <a:endParaRPr sz="2000" b="1" dirty="0">
                        <a:solidFill>
                          <a:schemeClr val="bg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F9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 dirty="0">
                          <a:solidFill>
                            <a:schemeClr val="bg1"/>
                          </a:solidFill>
                          <a:sym typeface="Avenir Book"/>
                        </a:rPr>
                        <a:t>Monthly Payment</a:t>
                      </a:r>
                      <a:endParaRPr sz="2000" b="1" dirty="0">
                        <a:solidFill>
                          <a:schemeClr val="bg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F9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 dirty="0">
                          <a:solidFill>
                            <a:schemeClr val="bg1"/>
                          </a:solidFill>
                          <a:sym typeface="Avenir Book"/>
                        </a:rPr>
                        <a:t>Total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sym typeface="Avenir Book"/>
                        </a:rPr>
                        <a:t> </a:t>
                      </a:r>
                      <a:r>
                        <a:rPr sz="2000" b="1" dirty="0">
                          <a:solidFill>
                            <a:schemeClr val="bg1"/>
                          </a:solidFill>
                          <a:sym typeface="Avenir Book"/>
                        </a:rPr>
                        <a:t>Interest</a:t>
                      </a:r>
                      <a:endParaRPr sz="2000" b="1" dirty="0">
                        <a:solidFill>
                          <a:schemeClr val="bg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3F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16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>
                          <a:sym typeface="Avenir Book"/>
                        </a:rPr>
                        <a:t>$15,000</a:t>
                      </a:r>
                      <a:endParaRPr sz="2400" dirty="0">
                        <a:solidFill>
                          <a:schemeClr val="tx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>
                          <a:sym typeface="Avenir Book"/>
                        </a:rPr>
                        <a:t>36</a:t>
                      </a:r>
                      <a:endParaRPr sz="2400" dirty="0">
                        <a:solidFill>
                          <a:schemeClr val="tx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>
                          <a:sym typeface="Avenir Book"/>
                        </a:rPr>
                        <a:t>3.24%</a:t>
                      </a:r>
                      <a:endParaRPr sz="2400">
                        <a:solidFill>
                          <a:schemeClr val="tx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>
                          <a:sym typeface="Avenir Book"/>
                        </a:rPr>
                        <a:t>$437.81</a:t>
                      </a:r>
                      <a:endParaRPr sz="2400">
                        <a:solidFill>
                          <a:schemeClr val="tx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>
                          <a:sym typeface="Avenir Book"/>
                        </a:rPr>
                        <a:t>$761</a:t>
                      </a:r>
                      <a:endParaRPr sz="2400" dirty="0">
                        <a:solidFill>
                          <a:schemeClr val="tx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162">
                <a:tc>
                  <a:txBody>
                    <a:bodyPr/>
                    <a:lstStyle/>
                    <a:p>
                      <a:pPr algn="ctr">
                        <a:defRPr sz="4800">
                          <a:latin typeface="Avenir Book"/>
                          <a:ea typeface="Avenir Book"/>
                          <a:cs typeface="Avenir Book"/>
                          <a:sym typeface="Avenir Book"/>
                        </a:defRPr>
                      </a:pPr>
                      <a:endParaRPr sz="2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>
                          <a:sym typeface="Avenir Book"/>
                        </a:rPr>
                        <a:t>48</a:t>
                      </a:r>
                      <a:endParaRPr sz="2400" dirty="0">
                        <a:solidFill>
                          <a:schemeClr val="tx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>
                          <a:sym typeface="Avenir Book"/>
                        </a:rPr>
                        <a:t>3.39%</a:t>
                      </a:r>
                      <a:endParaRPr sz="2400" dirty="0">
                        <a:solidFill>
                          <a:schemeClr val="tx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>
                          <a:sym typeface="Avenir Book"/>
                        </a:rPr>
                        <a:t>$334.61</a:t>
                      </a:r>
                      <a:endParaRPr sz="2400" dirty="0">
                        <a:solidFill>
                          <a:schemeClr val="tx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>
                          <a:sym typeface="Avenir Book"/>
                        </a:rPr>
                        <a:t>$1,061</a:t>
                      </a:r>
                      <a:endParaRPr sz="2400">
                        <a:solidFill>
                          <a:schemeClr val="tx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162">
                <a:tc>
                  <a:txBody>
                    <a:bodyPr/>
                    <a:lstStyle/>
                    <a:p>
                      <a:pPr algn="ctr">
                        <a:defRPr sz="4800">
                          <a:latin typeface="Avenir Book"/>
                          <a:ea typeface="Avenir Book"/>
                          <a:cs typeface="Avenir Book"/>
                          <a:sym typeface="Avenir Book"/>
                        </a:defRPr>
                      </a:pPr>
                      <a:endParaRPr sz="2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>
                          <a:sym typeface="Avenir Book"/>
                        </a:rPr>
                        <a:t>60</a:t>
                      </a:r>
                      <a:endParaRPr sz="2400">
                        <a:solidFill>
                          <a:schemeClr val="tx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>
                          <a:sym typeface="Avenir Book"/>
                        </a:rPr>
                        <a:t>3.49%</a:t>
                      </a:r>
                      <a:endParaRPr sz="2400" dirty="0">
                        <a:solidFill>
                          <a:schemeClr val="tx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>
                          <a:sym typeface="Avenir Book"/>
                        </a:rPr>
                        <a:t>$272.81</a:t>
                      </a:r>
                      <a:endParaRPr sz="2400" dirty="0">
                        <a:solidFill>
                          <a:schemeClr val="tx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>
                          <a:sym typeface="Avenir Book"/>
                        </a:rPr>
                        <a:t>$1,369</a:t>
                      </a:r>
                      <a:endParaRPr sz="2400">
                        <a:solidFill>
                          <a:schemeClr val="tx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162">
                <a:tc>
                  <a:txBody>
                    <a:bodyPr/>
                    <a:lstStyle/>
                    <a:p>
                      <a:pPr algn="ctr">
                        <a:defRPr sz="4800">
                          <a:latin typeface="Avenir Book"/>
                          <a:ea typeface="Avenir Book"/>
                          <a:cs typeface="Avenir Book"/>
                          <a:sym typeface="Avenir Book"/>
                        </a:defRPr>
                      </a:pPr>
                      <a:endParaRPr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>
                          <a:sym typeface="Avenir Book"/>
                        </a:rPr>
                        <a:t>72</a:t>
                      </a:r>
                      <a:endParaRPr sz="2400">
                        <a:solidFill>
                          <a:schemeClr val="tx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>
                          <a:sym typeface="Avenir Book"/>
                        </a:rPr>
                        <a:t>3.74%</a:t>
                      </a:r>
                      <a:endParaRPr sz="2400">
                        <a:solidFill>
                          <a:schemeClr val="tx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>
                          <a:sym typeface="Avenir Book"/>
                        </a:rPr>
                        <a:t>$232.90</a:t>
                      </a:r>
                      <a:endParaRPr sz="2400" dirty="0">
                        <a:solidFill>
                          <a:schemeClr val="tx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 dirty="0">
                          <a:sym typeface="Avenir Book"/>
                        </a:rPr>
                        <a:t>$1,769</a:t>
                      </a:r>
                      <a:endParaRPr sz="2400" dirty="0">
                        <a:solidFill>
                          <a:schemeClr val="tx1"/>
                        </a:solidFill>
                        <a:latin typeface="+mn-lt"/>
                        <a:ea typeface="Avenir Book"/>
                        <a:cs typeface="Avenir Book"/>
                        <a:sym typeface="Avenir Book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1">
            <a:extLst>
              <a:ext uri="{FF2B5EF4-FFF2-40B4-BE49-F238E27FC236}">
                <a16:creationId xmlns:a16="http://schemas.microsoft.com/office/drawing/2014/main" id="{A116CD65-A9B8-4C95-B8C8-795E8613B561}"/>
              </a:ext>
            </a:extLst>
          </p:cNvPr>
          <p:cNvSpPr txBox="1"/>
          <p:nvPr/>
        </p:nvSpPr>
        <p:spPr>
          <a:xfrm>
            <a:off x="822960" y="4974916"/>
            <a:ext cx="9639300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r>
              <a:rPr lang="en-US" sz="2400" b="1" dirty="0">
                <a:solidFill>
                  <a:srgbClr val="213F98"/>
                </a:solidFill>
                <a:latin typeface="+mn-lt"/>
              </a:rPr>
              <a:t>*</a:t>
            </a:r>
            <a:r>
              <a:rPr sz="2400" b="1" dirty="0">
                <a:solidFill>
                  <a:srgbClr val="213F98"/>
                </a:solidFill>
                <a:latin typeface="+mn-lt"/>
              </a:rPr>
              <a:t>Typically, the shorter the terms, the lower the interest rate.</a:t>
            </a:r>
          </a:p>
        </p:txBody>
      </p:sp>
    </p:spTree>
    <p:extLst>
      <p:ext uri="{BB962C8B-B14F-4D97-AF65-F5344CB8AC3E}">
        <p14:creationId xmlns:p14="http://schemas.microsoft.com/office/powerpoint/2010/main" val="2339280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1BE5DBCA-60B0-D64E-B604-36FAC508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4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3814DD56-494E-425A-9992-8D6571B49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339" y="3095673"/>
            <a:ext cx="5562498" cy="966981"/>
          </a:xfrm>
        </p:spPr>
        <p:txBody>
          <a:bodyPr/>
          <a:lstStyle/>
          <a:p>
            <a:pPr algn="ctr"/>
            <a:r>
              <a:rPr lang="en-US" dirty="0"/>
              <a:t>Housing Options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B3787E-3B80-4E49-8C23-D172709F32A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902370"/>
            <a:ext cx="5715000" cy="609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131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401"/>
            <a:ext cx="10515600" cy="873127"/>
          </a:xfrm>
        </p:spPr>
        <p:txBody>
          <a:bodyPr/>
          <a:lstStyle/>
          <a:p>
            <a:r>
              <a:rPr lang="en-US" dirty="0"/>
              <a:t>Housing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51325"/>
            <a:ext cx="5638801" cy="442374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Transitional House (TH) Program might be an option for someone who is leaving emergency shelter, but not available in all areas</a:t>
            </a:r>
          </a:p>
          <a:p>
            <a:r>
              <a:rPr lang="en-US" dirty="0"/>
              <a:t>Before you rent, determine how much you can afford</a:t>
            </a:r>
          </a:p>
          <a:p>
            <a:pPr lvl="1"/>
            <a:r>
              <a:rPr lang="en-US" dirty="0"/>
              <a:t> Ideally, your rent should not exceed 25% - 30% of your income</a:t>
            </a:r>
          </a:p>
          <a:p>
            <a:r>
              <a:rPr lang="en-US" dirty="0"/>
              <a:t>Consider:</a:t>
            </a:r>
          </a:p>
          <a:p>
            <a:pPr lvl="1"/>
            <a:r>
              <a:rPr lang="en-US" dirty="0"/>
              <a:t>Size &amp; location</a:t>
            </a:r>
          </a:p>
          <a:p>
            <a:pPr lvl="1"/>
            <a:r>
              <a:rPr lang="en-US" dirty="0"/>
              <a:t>Additional fees and costs (utilities, maintenance, insurance, etc.)</a:t>
            </a:r>
          </a:p>
          <a:p>
            <a:pPr lvl="1"/>
            <a:r>
              <a:rPr lang="en-US" dirty="0"/>
              <a:t>Pay outstanding utility bills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F0E4B1-9740-46E9-8765-1A3681C8F3E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2687" y="1851324"/>
            <a:ext cx="5338313" cy="355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088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401"/>
            <a:ext cx="10515600" cy="873127"/>
          </a:xfrm>
        </p:spPr>
        <p:txBody>
          <a:bodyPr/>
          <a:lstStyle/>
          <a:p>
            <a:r>
              <a:rPr lang="en-US" dirty="0"/>
              <a:t>Housing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51325"/>
            <a:ext cx="10972801" cy="44237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Section 8 Program makes privately-owned, rental-housing, affordable to low-income renters</a:t>
            </a:r>
          </a:p>
          <a:p>
            <a:pPr lvl="1"/>
            <a:r>
              <a:rPr lang="en-US" dirty="0"/>
              <a:t>Subsidy is equal to the difference between 30% of household income and the cost of the unit.</a:t>
            </a:r>
          </a:p>
          <a:p>
            <a:r>
              <a:rPr lang="en-US" dirty="0"/>
              <a:t>If you currently rent or lease with your partner, you may ask for a ‘lease bifurcation, which allows for the removal of you or your partner’s name from the lease</a:t>
            </a:r>
          </a:p>
          <a:p>
            <a:r>
              <a:rPr lang="en-US" dirty="0"/>
              <a:t>Property Damage due to Domestic Violence</a:t>
            </a:r>
          </a:p>
          <a:p>
            <a:pPr lvl="1"/>
            <a:r>
              <a:rPr lang="en-US" dirty="0"/>
              <a:t>Victims Compensation Funds - may be able to apply for assistance; however may require law enforcement cooperation</a:t>
            </a:r>
          </a:p>
          <a:p>
            <a:pPr lvl="1"/>
            <a:r>
              <a:rPr lang="en-US" dirty="0"/>
              <a:t>Insurance (homeowners &amp; renters) – may require a police report</a:t>
            </a:r>
          </a:p>
        </p:txBody>
      </p:sp>
    </p:spTree>
    <p:extLst>
      <p:ext uri="{BB962C8B-B14F-4D97-AF65-F5344CB8AC3E}">
        <p14:creationId xmlns:p14="http://schemas.microsoft.com/office/powerpoint/2010/main" val="478131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401"/>
            <a:ext cx="10515600" cy="873127"/>
          </a:xfrm>
        </p:spPr>
        <p:txBody>
          <a:bodyPr/>
          <a:lstStyle/>
          <a:p>
            <a:r>
              <a:rPr lang="en-US" dirty="0"/>
              <a:t>Tenant Rights – Rental Units Must Provide: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51325"/>
            <a:ext cx="5638801" cy="442374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Weather and waterproof accommodations</a:t>
            </a:r>
          </a:p>
          <a:p>
            <a:r>
              <a:rPr lang="en-US" dirty="0"/>
              <a:t>Plumbing in good working order</a:t>
            </a:r>
          </a:p>
          <a:p>
            <a:pPr lvl="1"/>
            <a:r>
              <a:rPr lang="en-US" dirty="0"/>
              <a:t>Including enough hot and cold running water</a:t>
            </a:r>
          </a:p>
          <a:p>
            <a:r>
              <a:rPr lang="en-US" dirty="0"/>
              <a:t>Heating and electrical in good working order</a:t>
            </a:r>
          </a:p>
          <a:p>
            <a:r>
              <a:rPr lang="en-US" dirty="0"/>
              <a:t>Freedom from infestations of insects and rodents</a:t>
            </a:r>
          </a:p>
          <a:p>
            <a:r>
              <a:rPr lang="en-US" dirty="0"/>
              <a:t>Sufficient trash receptors</a:t>
            </a:r>
          </a:p>
          <a:p>
            <a:r>
              <a:rPr lang="en-US" dirty="0"/>
              <a:t>Floors, stairways and railings in good repair</a:t>
            </a:r>
          </a:p>
          <a:p>
            <a:r>
              <a:rPr lang="en-US" dirty="0"/>
              <a:t>Working windows and natural lighting in every room</a:t>
            </a:r>
          </a:p>
          <a:p>
            <a:pPr lvl="1"/>
            <a:r>
              <a:rPr lang="en-US" dirty="0"/>
              <a:t>Windows should open at least halfway</a:t>
            </a:r>
          </a:p>
          <a:p>
            <a:r>
              <a:rPr lang="en-US" dirty="0"/>
              <a:t>Fire or emergency exits that lead to street or hallway</a:t>
            </a:r>
          </a:p>
          <a:p>
            <a:r>
              <a:rPr lang="en-US" dirty="0"/>
              <a:t>Working deadbolt lock(s) on main entrance</a:t>
            </a:r>
          </a:p>
          <a:p>
            <a:r>
              <a:rPr lang="en-US" dirty="0"/>
              <a:t>Working </a:t>
            </a:r>
            <a:r>
              <a:rPr lang="en-US"/>
              <a:t>smoke detectors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287F4C-50FD-40B0-96D9-6768929AB03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1760" y="1828800"/>
            <a:ext cx="5349240" cy="356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784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401"/>
            <a:ext cx="10515600" cy="873127"/>
          </a:xfrm>
        </p:spPr>
        <p:txBody>
          <a:bodyPr/>
          <a:lstStyle/>
          <a:p>
            <a:r>
              <a:rPr lang="en-US" dirty="0"/>
              <a:t>Tenant Responsibilities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51325"/>
            <a:ext cx="5333999" cy="442374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Pay rent on time</a:t>
            </a:r>
          </a:p>
          <a:p>
            <a:r>
              <a:rPr lang="en-US" dirty="0"/>
              <a:t>Keep the unit clean and sanitary</a:t>
            </a:r>
          </a:p>
          <a:p>
            <a:r>
              <a:rPr lang="en-US" dirty="0"/>
              <a:t>Use gas, electrical and plumbing properly</a:t>
            </a:r>
          </a:p>
          <a:p>
            <a:r>
              <a:rPr lang="en-US" dirty="0"/>
              <a:t>Fix or pay for repairs of items they or their guests damage</a:t>
            </a:r>
          </a:p>
          <a:p>
            <a:r>
              <a:rPr lang="en-US" dirty="0"/>
              <a:t>Use the premises and the rooms for their intended purpose</a:t>
            </a:r>
          </a:p>
          <a:p>
            <a:r>
              <a:rPr lang="en-US" dirty="0"/>
              <a:t>Do not engage in illegal activities on the premises</a:t>
            </a:r>
          </a:p>
          <a:p>
            <a:r>
              <a:rPr lang="en-US" dirty="0"/>
              <a:t>Limit household tenant to the number allowable by law or as agreed to in the lease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58A192-1E00-4DEA-9C59-CAF1898719A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7001" y="1828800"/>
            <a:ext cx="5333999" cy="355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200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401"/>
            <a:ext cx="10515600" cy="873127"/>
          </a:xfrm>
        </p:spPr>
        <p:txBody>
          <a:bodyPr/>
          <a:lstStyle/>
          <a:p>
            <a:r>
              <a:rPr lang="en-US" dirty="0"/>
              <a:t>Before Signing a Lease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1325"/>
            <a:ext cx="5334000" cy="442374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Do not put money down unless you’re sure you want the unit</a:t>
            </a:r>
          </a:p>
          <a:p>
            <a:r>
              <a:rPr lang="en-US" dirty="0"/>
              <a:t>Calculate ALL anticipated costs of the unit (gas, electricity, parking, etc.) when determining whether you can afford it</a:t>
            </a:r>
          </a:p>
          <a:p>
            <a:r>
              <a:rPr lang="en-US" dirty="0"/>
              <a:t>Review the agreement to make sure the landlord has a responsibility to respond to emergencies, including a point-of-contact and time frame for response</a:t>
            </a:r>
          </a:p>
          <a:p>
            <a:r>
              <a:rPr lang="en-US" dirty="0"/>
              <a:t>Talk with prospective neighbors about the unit, neighborhood and landlord.</a:t>
            </a:r>
          </a:p>
          <a:p>
            <a:r>
              <a:rPr lang="en-US" dirty="0"/>
              <a:t>Visit the property at night and/or during a weekend.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4569A8-DA36-40FC-90A0-1DF3C0325B1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7000" y="1828800"/>
            <a:ext cx="5334000" cy="355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053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401"/>
            <a:ext cx="10515600" cy="873127"/>
          </a:xfrm>
        </p:spPr>
        <p:txBody>
          <a:bodyPr/>
          <a:lstStyle/>
          <a:p>
            <a:r>
              <a:rPr lang="en-US" dirty="0"/>
              <a:t>Housing Evictions for Non-Payment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51325"/>
            <a:ext cx="10515600" cy="442374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Notice from Landlord</a:t>
            </a:r>
          </a:p>
          <a:p>
            <a:pPr lvl="1"/>
            <a:r>
              <a:rPr lang="en-US" dirty="0"/>
              <a:t>Required to give </a:t>
            </a:r>
            <a:r>
              <a:rPr lang="en-US" b="1" dirty="0"/>
              <a:t>written notice</a:t>
            </a:r>
            <a:r>
              <a:rPr lang="en-US" dirty="0"/>
              <a:t> before filing a lawsuit</a:t>
            </a:r>
          </a:p>
          <a:p>
            <a:pPr lvl="2"/>
            <a:r>
              <a:rPr lang="en-US" dirty="0"/>
              <a:t>‘Pay the rent or vacate in three days’</a:t>
            </a:r>
          </a:p>
          <a:p>
            <a:pPr lvl="1"/>
            <a:r>
              <a:rPr lang="en-US" dirty="0"/>
              <a:t>If rent is NOT due, talk to an attorney</a:t>
            </a:r>
          </a:p>
          <a:p>
            <a:pPr lvl="1"/>
            <a:r>
              <a:rPr lang="en-US" dirty="0"/>
              <a:t>If payment is made within the timeframe provided, make sure to get a receipt</a:t>
            </a:r>
          </a:p>
          <a:p>
            <a:r>
              <a:rPr lang="en-US" b="1" dirty="0"/>
              <a:t>Notice from Court</a:t>
            </a:r>
          </a:p>
          <a:p>
            <a:pPr lvl="1"/>
            <a:r>
              <a:rPr lang="en-US" dirty="0"/>
              <a:t>If not paid, petition for eviction and a summons/notice to appear in court</a:t>
            </a:r>
          </a:p>
          <a:p>
            <a:pPr lvl="1"/>
            <a:r>
              <a:rPr lang="en-US" dirty="0"/>
              <a:t>Consider asking landlord to agree to a payment plan for back rent</a:t>
            </a:r>
          </a:p>
          <a:p>
            <a:pPr lvl="1"/>
            <a:r>
              <a:rPr lang="en-US" dirty="0"/>
              <a:t>If you do not appear for the court date, a judgement of eviction and warrant for possessions of your unit will likely be issued</a:t>
            </a:r>
          </a:p>
          <a:p>
            <a:r>
              <a:rPr lang="en-US" b="1" dirty="0"/>
              <a:t>Notice from Sheriff</a:t>
            </a:r>
          </a:p>
          <a:p>
            <a:pPr lvl="1"/>
            <a:r>
              <a:rPr lang="en-US" b="1" dirty="0"/>
              <a:t>Order to vacate </a:t>
            </a:r>
            <a:r>
              <a:rPr lang="en-US" dirty="0"/>
              <a:t>will likely be enforced by law enforcement</a:t>
            </a:r>
          </a:p>
          <a:p>
            <a:pPr lvl="1"/>
            <a:r>
              <a:rPr lang="en-US" dirty="0"/>
              <a:t>Non-compliance may result in forcible removal and loss of any possessions left in the property.</a:t>
            </a:r>
          </a:p>
        </p:txBody>
      </p:sp>
    </p:spTree>
    <p:extLst>
      <p:ext uri="{BB962C8B-B14F-4D97-AF65-F5344CB8AC3E}">
        <p14:creationId xmlns:p14="http://schemas.microsoft.com/office/powerpoint/2010/main" val="2532825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401"/>
            <a:ext cx="10515600" cy="873127"/>
          </a:xfrm>
        </p:spPr>
        <p:txBody>
          <a:bodyPr/>
          <a:lstStyle/>
          <a:p>
            <a:r>
              <a:rPr lang="en-US" dirty="0"/>
              <a:t>Illegal Evictions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51325"/>
            <a:ext cx="5170715" cy="442374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If landlord does not follow proper legal procedures for eviction; examples:</a:t>
            </a:r>
          </a:p>
          <a:p>
            <a:pPr lvl="1"/>
            <a:r>
              <a:rPr lang="en-US" dirty="0"/>
              <a:t>Changes locks while you’re away from unit or stops you from getting into your home</a:t>
            </a:r>
          </a:p>
          <a:p>
            <a:pPr lvl="1"/>
            <a:r>
              <a:rPr lang="en-US" dirty="0"/>
              <a:t>Makes life so uncomfortable for you that you’re forced to leave your home</a:t>
            </a:r>
          </a:p>
          <a:p>
            <a:pPr lvl="2"/>
            <a:r>
              <a:rPr lang="en-US" dirty="0"/>
              <a:t>Turning off utilities; also known as a ‘constructive eviction’</a:t>
            </a:r>
          </a:p>
          <a:p>
            <a:pPr lvl="1"/>
            <a:r>
              <a:rPr lang="en-US" dirty="0"/>
              <a:t>Physically removes you from the property</a:t>
            </a:r>
          </a:p>
          <a:p>
            <a:r>
              <a:rPr lang="en-US" dirty="0"/>
              <a:t>Can have both civil and criminal consequences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6994CA-3182-45BC-8991-44D354843B6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7000" y="1828800"/>
            <a:ext cx="5334000" cy="4201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910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B0D10D2-F85E-EB4F-AFE9-8B2F95EFEE1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64132" y="0"/>
            <a:ext cx="6427868" cy="7221767"/>
          </a:xfrm>
        </p:spPr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6DF913A-02AB-7243-9384-82F59817358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64132" y="0"/>
            <a:ext cx="6427868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628894-5340-BF49-BC40-054CC208AEF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6386" y="498061"/>
            <a:ext cx="3511144" cy="101279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51FC77-9C7F-C14A-B3A2-C07E9FE3A4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353" y="2383457"/>
            <a:ext cx="5157787" cy="2818620"/>
          </a:xfrm>
        </p:spPr>
        <p:txBody>
          <a:bodyPr>
            <a:normAutofit/>
          </a:bodyPr>
          <a:lstStyle/>
          <a:p>
            <a:r>
              <a:rPr lang="en-US" dirty="0"/>
              <a:t>Key topics covered in this module include:</a:t>
            </a:r>
          </a:p>
          <a:p>
            <a:r>
              <a:rPr lang="en-US" sz="2000" b="0" dirty="0">
                <a:solidFill>
                  <a:srgbClr val="0033A0"/>
                </a:solidFill>
              </a:rPr>
              <a:t>• Financial Paperwork</a:t>
            </a:r>
          </a:p>
          <a:p>
            <a:r>
              <a:rPr lang="en-US" sz="2000" b="0" dirty="0">
                <a:solidFill>
                  <a:srgbClr val="0033A0"/>
                </a:solidFill>
              </a:rPr>
              <a:t>• Loan Options</a:t>
            </a:r>
          </a:p>
          <a:p>
            <a:r>
              <a:rPr lang="en-US" sz="2000" b="0" dirty="0">
                <a:solidFill>
                  <a:srgbClr val="0033A0"/>
                </a:solidFill>
              </a:rPr>
              <a:t>• Housing Options</a:t>
            </a:r>
          </a:p>
          <a:p>
            <a:r>
              <a:rPr lang="en-US" sz="2000" b="0" dirty="0">
                <a:solidFill>
                  <a:srgbClr val="0033A0"/>
                </a:solidFill>
              </a:rPr>
              <a:t>• Home Ownership</a:t>
            </a:r>
          </a:p>
          <a:p>
            <a:r>
              <a:rPr lang="en-US" sz="2000" b="0" dirty="0">
                <a:solidFill>
                  <a:srgbClr val="0033A0"/>
                </a:solidFill>
              </a:rPr>
              <a:t>• Mortgage Application Process</a:t>
            </a:r>
          </a:p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1E11553-07D8-5241-80C5-19913AFEBA0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B9B8A5F-9AB6-C141-9580-4141AC452885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4A40E948-CC44-D94E-A37D-2C1F6BF8B4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Building Financial Foundations</a:t>
            </a: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21FF9C26-2731-594A-B53B-71AF372C8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4</a:t>
            </a:r>
          </a:p>
        </p:txBody>
      </p:sp>
    </p:spTree>
    <p:extLst>
      <p:ext uri="{BB962C8B-B14F-4D97-AF65-F5344CB8AC3E}">
        <p14:creationId xmlns:p14="http://schemas.microsoft.com/office/powerpoint/2010/main" val="4996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1BE5DBCA-60B0-D64E-B604-36FAC508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3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3814DD56-494E-425A-9992-8D6571B49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339" y="3095673"/>
            <a:ext cx="5562498" cy="966981"/>
          </a:xfrm>
        </p:spPr>
        <p:txBody>
          <a:bodyPr/>
          <a:lstStyle/>
          <a:p>
            <a:pPr algn="ctr"/>
            <a:r>
              <a:rPr lang="en-US" dirty="0"/>
              <a:t>Home Ownership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B3787E-3B80-4E49-8C23-D172709F32A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902370"/>
            <a:ext cx="5715000" cy="609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2172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401"/>
            <a:ext cx="10515600" cy="873127"/>
          </a:xfrm>
        </p:spPr>
        <p:txBody>
          <a:bodyPr/>
          <a:lstStyle/>
          <a:p>
            <a:r>
              <a:rPr lang="en-US" dirty="0"/>
              <a:t>Before Buying Consider: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51325"/>
            <a:ext cx="10515600" cy="442374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Do you have steady income and a stable job?</a:t>
            </a:r>
          </a:p>
          <a:p>
            <a:r>
              <a:rPr lang="en-US" dirty="0"/>
              <a:t>Do you plan to stay in the community for at least 3-5 years?</a:t>
            </a:r>
          </a:p>
          <a:p>
            <a:r>
              <a:rPr lang="en-US" dirty="0"/>
              <a:t>Do you have a budget and do you stick to it?</a:t>
            </a:r>
          </a:p>
          <a:p>
            <a:r>
              <a:rPr lang="en-US" dirty="0"/>
              <a:t>Do you have a good credit history and score?</a:t>
            </a:r>
          </a:p>
          <a:p>
            <a:r>
              <a:rPr lang="en-US" dirty="0"/>
              <a:t>Do you have savings for a down payment and closing costs?</a:t>
            </a:r>
          </a:p>
          <a:p>
            <a:pPr lvl="1"/>
            <a:r>
              <a:rPr lang="en-US" dirty="0"/>
              <a:t>Most lenders require down payment of 3%-20%</a:t>
            </a:r>
          </a:p>
          <a:p>
            <a:r>
              <a:rPr lang="en-US" dirty="0"/>
              <a:t>Get pre-qualified with a lender – this will tell you how much the bank is willing to lend you and allows you to be competitive with other buyers</a:t>
            </a:r>
          </a:p>
          <a:p>
            <a:r>
              <a:rPr lang="en-US" dirty="0"/>
              <a:t>Look into low- and moderate-income mortgage programs; examples:</a:t>
            </a:r>
          </a:p>
          <a:p>
            <a:pPr lvl="1"/>
            <a:r>
              <a:rPr lang="en-US" dirty="0"/>
              <a:t>Federal Housing Authority (FHA)</a:t>
            </a:r>
          </a:p>
          <a:p>
            <a:pPr lvl="1"/>
            <a:r>
              <a:rPr lang="en-US" dirty="0"/>
              <a:t>Rural Housing Guaranteed/Direct Loan Program</a:t>
            </a:r>
          </a:p>
        </p:txBody>
      </p:sp>
    </p:spTree>
    <p:extLst>
      <p:ext uri="{BB962C8B-B14F-4D97-AF65-F5344CB8AC3E}">
        <p14:creationId xmlns:p14="http://schemas.microsoft.com/office/powerpoint/2010/main" val="21432722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1BE5DBCA-60B0-D64E-B604-36FAC508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4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3814DD56-494E-425A-9992-8D6571B49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339" y="3095673"/>
            <a:ext cx="5562498" cy="966981"/>
          </a:xfrm>
        </p:spPr>
        <p:txBody>
          <a:bodyPr/>
          <a:lstStyle/>
          <a:p>
            <a:pPr algn="ctr"/>
            <a:r>
              <a:rPr lang="en-US" dirty="0"/>
              <a:t>Mortgage Application Process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B3787E-3B80-4E49-8C23-D172709F32A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902370"/>
            <a:ext cx="5715000" cy="609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7374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401"/>
            <a:ext cx="10515600" cy="873127"/>
          </a:xfrm>
        </p:spPr>
        <p:txBody>
          <a:bodyPr/>
          <a:lstStyle/>
          <a:p>
            <a:r>
              <a:rPr lang="en-US" dirty="0"/>
              <a:t>Mortgage Loan Overview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67AC182-4F49-4221-AB5E-BFE078D61B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273258"/>
              </p:ext>
            </p:extLst>
          </p:nvPr>
        </p:nvGraphicFramePr>
        <p:xfrm>
          <a:off x="838200" y="1828800"/>
          <a:ext cx="1097280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6560">
                  <a:extLst>
                    <a:ext uri="{9D8B030D-6E8A-4147-A177-3AD203B41FA5}">
                      <a16:colId xmlns:a16="http://schemas.microsoft.com/office/drawing/2014/main" val="10540092"/>
                    </a:ext>
                  </a:extLst>
                </a:gridCol>
                <a:gridCol w="4008120">
                  <a:extLst>
                    <a:ext uri="{9D8B030D-6E8A-4147-A177-3AD203B41FA5}">
                      <a16:colId xmlns:a16="http://schemas.microsoft.com/office/drawing/2014/main" val="661534743"/>
                    </a:ext>
                  </a:extLst>
                </a:gridCol>
                <a:gridCol w="4008120">
                  <a:extLst>
                    <a:ext uri="{9D8B030D-6E8A-4147-A177-3AD203B41FA5}">
                      <a16:colId xmlns:a16="http://schemas.microsoft.com/office/drawing/2014/main" val="35762279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+mn-lt"/>
                          <a:ea typeface="Avenir Book"/>
                          <a:cs typeface="Avenir Book"/>
                          <a:sym typeface="Avenir Book"/>
                        </a:rPr>
                        <a:t>Loan Type</a:t>
                      </a:r>
                    </a:p>
                  </a:txBody>
                  <a:tcPr>
                    <a:solidFill>
                      <a:srgbClr val="213F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+mn-lt"/>
                          <a:ea typeface="Avenir Book"/>
                          <a:cs typeface="Avenir Book"/>
                          <a:sym typeface="Avenir Book"/>
                        </a:rPr>
                        <a:t>Loan Features</a:t>
                      </a:r>
                    </a:p>
                  </a:txBody>
                  <a:tcPr>
                    <a:solidFill>
                      <a:srgbClr val="213F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+mn-lt"/>
                          <a:ea typeface="Avenir Book"/>
                          <a:cs typeface="Avenir Book"/>
                          <a:sym typeface="Avenir Book"/>
                        </a:rPr>
                        <a:t>Perfect if You:</a:t>
                      </a:r>
                    </a:p>
                  </a:txBody>
                  <a:tcPr>
                    <a:solidFill>
                      <a:srgbClr val="213F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66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ea typeface="Avenir Book"/>
                          <a:cs typeface="Avenir Book"/>
                          <a:sym typeface="Avenir Book"/>
                        </a:rPr>
                        <a:t>Fixed-Rate Loan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  <a:ea typeface="Avenir Book"/>
                          <a:cs typeface="Avenir Book"/>
                          <a:sym typeface="Avenir Book"/>
                        </a:rPr>
                        <a:t>(e.g., 30,20,15, or 10 years)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latin typeface="+mn-lt"/>
                        </a:rPr>
                        <a:t>Fixed interest rate and monthly payment over the entire term of the loan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latin typeface="+mn-lt"/>
                        </a:rPr>
                        <a:t>Higher interest rate and monthly payment than adjustable rate loans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Don’t plan to sell or refinance for 10 years or more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Prefer the security of having the same monthly payment with no pressure to refinance later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922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ARM Loan </a:t>
                      </a:r>
                      <a:br>
                        <a:rPr lang="en-US" b="1" dirty="0"/>
                      </a:br>
                      <a:r>
                        <a:rPr lang="en-US" b="0" dirty="0"/>
                        <a:t>(e.g., 1,3,5,7, or 10 years)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Lower starting interest rate and monthly payment than fixed rate loans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May eventually go higher than a fixed-rate loan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Want the lowest possible interest rate and monthly payment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Are comfortable with changing interest rates and monthly payments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171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Sub-Prime Loans </a:t>
                      </a:r>
                      <a:br>
                        <a:rPr lang="en-US" b="1" dirty="0"/>
                      </a:br>
                      <a:r>
                        <a:rPr lang="en-US" b="0" dirty="0"/>
                        <a:t>(e.g., 2,3,15 or 30 years)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May contain a pre-payment penalty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Want a home, but don’t qualify for the lowest rate and best terms and can afford paying more for the loan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715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29750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401"/>
            <a:ext cx="10515600" cy="873127"/>
          </a:xfrm>
        </p:spPr>
        <p:txBody>
          <a:bodyPr/>
          <a:lstStyle/>
          <a:p>
            <a:r>
              <a:rPr lang="en-US" dirty="0"/>
              <a:t>Before Applying for a Mortgage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95905"/>
            <a:ext cx="5638801" cy="442374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Employment History</a:t>
            </a:r>
          </a:p>
          <a:p>
            <a:pPr lvl="1"/>
            <a:r>
              <a:rPr lang="en-US" dirty="0"/>
              <a:t>Most lenders look for at least two consecutive years of employment within the same industry</a:t>
            </a:r>
          </a:p>
          <a:p>
            <a:r>
              <a:rPr lang="en-US" b="1" dirty="0"/>
              <a:t>Credit History</a:t>
            </a:r>
          </a:p>
          <a:p>
            <a:pPr lvl="1"/>
            <a:r>
              <a:rPr lang="en-US" b="1" dirty="0"/>
              <a:t>L</a:t>
            </a:r>
            <a:r>
              <a:rPr lang="en-US" dirty="0"/>
              <a:t>enders look for a history of on-time payments; you must demonstrate that you can manage credit responsibly</a:t>
            </a:r>
          </a:p>
          <a:p>
            <a:r>
              <a:rPr lang="en-US" b="1" dirty="0"/>
              <a:t>Outstanding Liabilities</a:t>
            </a:r>
          </a:p>
          <a:p>
            <a:pPr lvl="1"/>
            <a:r>
              <a:rPr lang="en-US" dirty="0"/>
              <a:t>Your total monthly payments for debts should not exceed 42% of your monthly earnings</a:t>
            </a:r>
          </a:p>
          <a:p>
            <a:r>
              <a:rPr lang="en-US" b="1" dirty="0"/>
              <a:t>Cash and Asset Reserves</a:t>
            </a:r>
          </a:p>
          <a:p>
            <a:pPr lvl="1"/>
            <a:r>
              <a:rPr lang="en-US" dirty="0"/>
              <a:t>Lenders may request information about your available cash (checking &amp; savings)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BC4F40-E626-4CB9-A21A-CF0ECC255C6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1603" y="1828800"/>
            <a:ext cx="5391401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620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FAA181-7627-2543-8BEA-210ECCFCA2E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60504" y="0"/>
            <a:ext cx="613149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974C88A-04DD-C044-8D66-22BF6554C6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4774" y="1122363"/>
            <a:ext cx="6436903" cy="2387600"/>
          </a:xfrm>
        </p:spPr>
        <p:txBody>
          <a:bodyPr>
            <a:normAutofit/>
          </a:bodyPr>
          <a:lstStyle/>
          <a:p>
            <a:pPr algn="l"/>
            <a:r>
              <a:rPr lang="en-US" sz="4100" b="1" dirty="0"/>
              <a:t>The Allstate Foundation Moving Ahead Curriculum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88A78A-E928-6748-BA4C-AAF0B5BBC4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774" y="3602038"/>
            <a:ext cx="5741226" cy="1655762"/>
          </a:xfrm>
        </p:spPr>
        <p:txBody>
          <a:bodyPr/>
          <a:lstStyle/>
          <a:p>
            <a:pPr algn="l"/>
            <a:r>
              <a:rPr lang="en-US" b="1" dirty="0"/>
              <a:t>A FINANCIAL EMPOWERMENT RESOURCE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13989BD-8DDA-4048-B338-6F276B59E4B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774" y="6000749"/>
            <a:ext cx="2223986" cy="7155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3866B23-E8FB-004D-AF9E-DABA6663B5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656" y="5917231"/>
            <a:ext cx="1755289" cy="81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386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6436"/>
            <a:ext cx="10515600" cy="873127"/>
          </a:xfrm>
        </p:spPr>
        <p:txBody>
          <a:bodyPr/>
          <a:lstStyle/>
          <a:p>
            <a:r>
              <a:rPr lang="en-US" dirty="0"/>
              <a:t>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797"/>
            <a:ext cx="10515600" cy="4423746"/>
          </a:xfrm>
        </p:spPr>
        <p:txBody>
          <a:bodyPr>
            <a:normAutofit/>
          </a:bodyPr>
          <a:lstStyle/>
          <a:p>
            <a:r>
              <a:rPr lang="en-US" dirty="0"/>
              <a:t>Have you ever applied for a loan?</a:t>
            </a:r>
          </a:p>
          <a:p>
            <a:r>
              <a:rPr lang="en-US" dirty="0"/>
              <a:t>On a scale of 1 – 10, how comfortable are you with the loan application process?</a:t>
            </a:r>
          </a:p>
          <a:p>
            <a:r>
              <a:rPr lang="en-US" dirty="0"/>
              <a:t>Do you feel knowledgeable about how loans work?</a:t>
            </a:r>
          </a:p>
          <a:p>
            <a:r>
              <a:rPr lang="en-US" dirty="0"/>
              <a:t>Would you feel comfortable negotiating terms of a loan?</a:t>
            </a:r>
          </a:p>
        </p:txBody>
      </p:sp>
    </p:spTree>
    <p:extLst>
      <p:ext uri="{BB962C8B-B14F-4D97-AF65-F5344CB8AC3E}">
        <p14:creationId xmlns:p14="http://schemas.microsoft.com/office/powerpoint/2010/main" val="290809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1BE5DBCA-60B0-D64E-B604-36FAC508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4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3814DD56-494E-425A-9992-8D6571B49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339" y="3095673"/>
            <a:ext cx="5562498" cy="966981"/>
          </a:xfrm>
        </p:spPr>
        <p:txBody>
          <a:bodyPr/>
          <a:lstStyle/>
          <a:p>
            <a:pPr algn="ctr"/>
            <a:r>
              <a:rPr lang="en-US" dirty="0"/>
              <a:t>Financial Paperwork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B3787E-3B80-4E49-8C23-D172709F32A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902370"/>
            <a:ext cx="5715000" cy="609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117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401"/>
            <a:ext cx="10515600" cy="873127"/>
          </a:xfrm>
        </p:spPr>
        <p:txBody>
          <a:bodyPr/>
          <a:lstStyle/>
          <a:p>
            <a:r>
              <a:rPr lang="en-US" dirty="0"/>
              <a:t>Organizing and Keeping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51325"/>
            <a:ext cx="10515600" cy="4423746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Financial Records </a:t>
            </a:r>
            <a:r>
              <a:rPr lang="en-US" dirty="0"/>
              <a:t>– bank statements; CD records; credit card agreement; money order receipts; loan documents; documentation related to public assistance </a:t>
            </a:r>
          </a:p>
          <a:p>
            <a:r>
              <a:rPr lang="en-US" b="1" dirty="0"/>
              <a:t>Legal Documents </a:t>
            </a:r>
            <a:r>
              <a:rPr lang="en-US" dirty="0"/>
              <a:t>– birth certificate; marriage license; divorce decree; social security card/s; will; immigration paperwork; protection order</a:t>
            </a:r>
          </a:p>
          <a:p>
            <a:r>
              <a:rPr lang="en-US" b="1" dirty="0"/>
              <a:t>Property Documents </a:t>
            </a:r>
            <a:r>
              <a:rPr lang="en-US" dirty="0"/>
              <a:t>– titles or deeds, rental or lease agreement; vehicle registration; insurance policies; photos of valuables</a:t>
            </a:r>
          </a:p>
          <a:p>
            <a:r>
              <a:rPr lang="en-US" b="1" dirty="0"/>
              <a:t>Health Records </a:t>
            </a:r>
            <a:r>
              <a:rPr lang="en-US" dirty="0"/>
              <a:t>– medical, dental, vision records; health, life and disability insurance policies; medical expense receipts; list of doctors; living will</a:t>
            </a:r>
          </a:p>
          <a:p>
            <a:r>
              <a:rPr lang="en-US" b="1" dirty="0"/>
              <a:t>Expense Documents </a:t>
            </a:r>
            <a:r>
              <a:rPr lang="en-US" dirty="0"/>
              <a:t>– household bills; monthly statements; receipts</a:t>
            </a:r>
          </a:p>
        </p:txBody>
      </p:sp>
    </p:spTree>
    <p:extLst>
      <p:ext uri="{BB962C8B-B14F-4D97-AF65-F5344CB8AC3E}">
        <p14:creationId xmlns:p14="http://schemas.microsoft.com/office/powerpoint/2010/main" val="2847788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1BE5DBCA-60B0-D64E-B604-36FAC5082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4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3814DD56-494E-425A-9992-8D6571B49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339" y="3095673"/>
            <a:ext cx="5562498" cy="966981"/>
          </a:xfrm>
        </p:spPr>
        <p:txBody>
          <a:bodyPr/>
          <a:lstStyle/>
          <a:p>
            <a:pPr algn="ctr"/>
            <a:r>
              <a:rPr lang="en-US" dirty="0"/>
              <a:t>Loan Options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B3787E-3B80-4E49-8C23-D172709F32A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902370"/>
            <a:ext cx="5715000" cy="609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673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401"/>
            <a:ext cx="10515600" cy="873127"/>
          </a:xfrm>
        </p:spPr>
        <p:txBody>
          <a:bodyPr/>
          <a:lstStyle/>
          <a:p>
            <a:r>
              <a:rPr lang="en-US" dirty="0"/>
              <a:t>Loan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51325"/>
            <a:ext cx="10515600" cy="4423746"/>
          </a:xfrm>
        </p:spPr>
        <p:txBody>
          <a:bodyPr>
            <a:normAutofit/>
          </a:bodyPr>
          <a:lstStyle/>
          <a:p>
            <a:r>
              <a:rPr lang="en-US" dirty="0"/>
              <a:t>Taking out a loan might actually help you rebuild your financial well-being</a:t>
            </a:r>
          </a:p>
          <a:p>
            <a:pPr lvl="1"/>
            <a:r>
              <a:rPr lang="en-US" dirty="0"/>
              <a:t>Taking on debt isn’t always a bad thing</a:t>
            </a:r>
          </a:p>
          <a:p>
            <a:pPr lvl="1"/>
            <a:r>
              <a:rPr lang="en-US" dirty="0"/>
              <a:t>Can actually help build positive credit</a:t>
            </a:r>
          </a:p>
          <a:p>
            <a:r>
              <a:rPr lang="en-US" dirty="0"/>
              <a:t>However, avoid taking out ANY debt unless you are sure you will be able to repay it on time.</a:t>
            </a:r>
          </a:p>
          <a:p>
            <a:r>
              <a:rPr lang="en-US" dirty="0"/>
              <a:t>Additionally, be aware that any new line of credit can have safety implications as it will show up on your credit report.</a:t>
            </a:r>
          </a:p>
        </p:txBody>
      </p:sp>
    </p:spTree>
    <p:extLst>
      <p:ext uri="{BB962C8B-B14F-4D97-AF65-F5344CB8AC3E}">
        <p14:creationId xmlns:p14="http://schemas.microsoft.com/office/powerpoint/2010/main" val="458359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401"/>
            <a:ext cx="10515600" cy="873127"/>
          </a:xfrm>
        </p:spPr>
        <p:txBody>
          <a:bodyPr/>
          <a:lstStyle/>
          <a:p>
            <a:r>
              <a:rPr lang="en-US" dirty="0"/>
              <a:t>Unsecured Loan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51325"/>
            <a:ext cx="5634488" cy="4423746"/>
          </a:xfrm>
        </p:spPr>
        <p:txBody>
          <a:bodyPr>
            <a:normAutofit/>
          </a:bodyPr>
          <a:lstStyle/>
          <a:p>
            <a:r>
              <a:rPr lang="en-US" dirty="0"/>
              <a:t>Obtained without collateral</a:t>
            </a:r>
          </a:p>
          <a:p>
            <a:r>
              <a:rPr lang="en-US" dirty="0"/>
              <a:t>Also called a ‘signature loan’</a:t>
            </a:r>
          </a:p>
          <a:p>
            <a:r>
              <a:rPr lang="en-US" dirty="0"/>
              <a:t>Typically has higher interest rates than secured loans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I.O.U. (Signed agreement, typically between friends or family)</a:t>
            </a:r>
          </a:p>
          <a:p>
            <a:pPr lvl="1"/>
            <a:r>
              <a:rPr lang="en-US" dirty="0"/>
              <a:t>Credit card</a:t>
            </a:r>
          </a:p>
          <a:p>
            <a:pPr lvl="1"/>
            <a:r>
              <a:rPr lang="en-US" dirty="0"/>
              <a:t>Personal loan</a:t>
            </a:r>
          </a:p>
          <a:p>
            <a:pPr lvl="1"/>
            <a:r>
              <a:rPr lang="en-US" dirty="0"/>
              <a:t>Student loan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0CB329-B317-4BC3-BC42-DEAA09392BA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2687" y="1851324"/>
            <a:ext cx="5338313" cy="355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520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2D8C-048B-1246-B34F-BB06F53F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401"/>
            <a:ext cx="10515600" cy="873127"/>
          </a:xfrm>
        </p:spPr>
        <p:txBody>
          <a:bodyPr/>
          <a:lstStyle/>
          <a:p>
            <a:r>
              <a:rPr lang="en-US" dirty="0"/>
              <a:t>Secured Loan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E503E-5E36-1140-B8EE-2BF165AA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51325"/>
            <a:ext cx="5638801" cy="4423746"/>
          </a:xfrm>
        </p:spPr>
        <p:txBody>
          <a:bodyPr>
            <a:normAutofit/>
          </a:bodyPr>
          <a:lstStyle/>
          <a:p>
            <a:r>
              <a:rPr lang="en-US" dirty="0"/>
              <a:t>Protect by an asset or collateral</a:t>
            </a:r>
          </a:p>
          <a:p>
            <a:r>
              <a:rPr lang="en-US" dirty="0"/>
              <a:t>Often the item being purchased IS the collateral</a:t>
            </a:r>
          </a:p>
          <a:p>
            <a:r>
              <a:rPr lang="en-US" dirty="0"/>
              <a:t>Due to the collateral, interest rates are typically lower than an unsecured loan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Home Loan or Mortgage</a:t>
            </a:r>
          </a:p>
          <a:p>
            <a:pPr lvl="1"/>
            <a:r>
              <a:rPr lang="en-US" dirty="0"/>
              <a:t>Debt Consolidation Loan</a:t>
            </a:r>
          </a:p>
          <a:p>
            <a:pPr lvl="1"/>
            <a:r>
              <a:rPr lang="en-US" dirty="0"/>
              <a:t>Auto Loan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826698-DE9C-406A-9328-9E2BE76B9B7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7000" y="1828800"/>
            <a:ext cx="5356860" cy="356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470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F94B30112AFF4888822119608AF847" ma:contentTypeVersion="" ma:contentTypeDescription="Create a new document." ma:contentTypeScope="" ma:versionID="cad57038a2e2a900c0ec82770fdd571c">
  <xsd:schema xmlns:xsd="http://www.w3.org/2001/XMLSchema" xmlns:xs="http://www.w3.org/2001/XMLSchema" xmlns:p="http://schemas.microsoft.com/office/2006/metadata/properties" xmlns:ns2="3a74ee24-efe5-40d1-9f41-6cee0da35220" targetNamespace="http://schemas.microsoft.com/office/2006/metadata/properties" ma:root="true" ma:fieldsID="c8e2544c86b6b5100645f973c9dfc1fe" ns2:_="">
    <xsd:import namespace="3a74ee24-efe5-40d1-9f41-6cee0da3522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4ee24-efe5-40d1-9f41-6cee0da352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1D2C1F-3092-44CB-980C-D13A9DA3AAC5}"/>
</file>

<file path=customXml/itemProps2.xml><?xml version="1.0" encoding="utf-8"?>
<ds:datastoreItem xmlns:ds="http://schemas.openxmlformats.org/officeDocument/2006/customXml" ds:itemID="{059C968E-026F-4B8F-8E82-8C622A7644C2}"/>
</file>

<file path=customXml/itemProps3.xml><?xml version="1.0" encoding="utf-8"?>
<ds:datastoreItem xmlns:ds="http://schemas.openxmlformats.org/officeDocument/2006/customXml" ds:itemID="{37CC0E42-D1EB-4905-94B1-9BC5119489FA}"/>
</file>

<file path=docProps/app.xml><?xml version="1.0" encoding="utf-8"?>
<Properties xmlns="http://schemas.openxmlformats.org/officeDocument/2006/extended-properties" xmlns:vt="http://schemas.openxmlformats.org/officeDocument/2006/docPropsVTypes">
  <TotalTime>2146</TotalTime>
  <Words>1692</Words>
  <Application>Microsoft Office PowerPoint</Application>
  <PresentationFormat>Widescreen</PresentationFormat>
  <Paragraphs>213</Paragraphs>
  <Slides>25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Avenir Book</vt:lpstr>
      <vt:lpstr>Calibri</vt:lpstr>
      <vt:lpstr>Calibri Light</vt:lpstr>
      <vt:lpstr>System Font Regular</vt:lpstr>
      <vt:lpstr>Wingdings</vt:lpstr>
      <vt:lpstr>Office Theme</vt:lpstr>
      <vt:lpstr>1_Office Theme</vt:lpstr>
      <vt:lpstr>The Allstate Foundation Moving Ahead Curriculum</vt:lpstr>
      <vt:lpstr>MODULE 4</vt:lpstr>
      <vt:lpstr>Reflection</vt:lpstr>
      <vt:lpstr>MODULE 4</vt:lpstr>
      <vt:lpstr>Organizing and Keeping Documents</vt:lpstr>
      <vt:lpstr>MODULE 4</vt:lpstr>
      <vt:lpstr>Loan Options</vt:lpstr>
      <vt:lpstr>Unsecured Loan</vt:lpstr>
      <vt:lpstr>Secured Loan</vt:lpstr>
      <vt:lpstr>Things to Consider When Buying a Car</vt:lpstr>
      <vt:lpstr>Loan Interest vs. Length of Term</vt:lpstr>
      <vt:lpstr>MODULE 4</vt:lpstr>
      <vt:lpstr>Housing Options</vt:lpstr>
      <vt:lpstr>Housing Options</vt:lpstr>
      <vt:lpstr>Tenant Rights – Rental Units Must Provide:</vt:lpstr>
      <vt:lpstr>Tenant Responsibilities </vt:lpstr>
      <vt:lpstr>Before Signing a Lease</vt:lpstr>
      <vt:lpstr>Housing Evictions for Non-Payment</vt:lpstr>
      <vt:lpstr>Illegal Evictions</vt:lpstr>
      <vt:lpstr>MODULE 3</vt:lpstr>
      <vt:lpstr>Before Buying Consider:</vt:lpstr>
      <vt:lpstr>MODULE 4</vt:lpstr>
      <vt:lpstr>Mortgage Loan Overview</vt:lpstr>
      <vt:lpstr>Before Applying for a Mortgage</vt:lpstr>
      <vt:lpstr>The Allstate Foundation Moving Ahead Curriculum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Chevere, Zulma</dc:creator>
  <cp:lastModifiedBy>Gregory, Madeline</cp:lastModifiedBy>
  <cp:revision>120</cp:revision>
  <cp:lastPrinted>2019-08-22T00:14:38Z</cp:lastPrinted>
  <dcterms:created xsi:type="dcterms:W3CDTF">2019-08-20T21:27:41Z</dcterms:created>
  <dcterms:modified xsi:type="dcterms:W3CDTF">2020-02-24T16:05:14Z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1f8fdad-6f51-40b7-9ecc-e69d40f2075f_Enabled">
    <vt:lpwstr>True</vt:lpwstr>
  </property>
  <property fmtid="{D5CDD505-2E9C-101B-9397-08002B2CF9AE}" pid="3" name="MSIP_Label_41f8fdad-6f51-40b7-9ecc-e69d40f2075f_SiteId">
    <vt:lpwstr>88b431e7-cf2a-43a9-bd00-81441f5c2d3c</vt:lpwstr>
  </property>
  <property fmtid="{D5CDD505-2E9C-101B-9397-08002B2CF9AE}" pid="4" name="MSIP_Label_41f8fdad-6f51-40b7-9ecc-e69d40f2075f_Owner">
    <vt:lpwstr>Madeline.Gregory@allstate.com</vt:lpwstr>
  </property>
  <property fmtid="{D5CDD505-2E9C-101B-9397-08002B2CF9AE}" pid="5" name="MSIP_Label_41f8fdad-6f51-40b7-9ecc-e69d40f2075f_SetDate">
    <vt:lpwstr>2019-10-29T17:33:53.3284647Z</vt:lpwstr>
  </property>
  <property fmtid="{D5CDD505-2E9C-101B-9397-08002B2CF9AE}" pid="6" name="MSIP_Label_41f8fdad-6f51-40b7-9ecc-e69d40f2075f_Name">
    <vt:lpwstr>Public</vt:lpwstr>
  </property>
  <property fmtid="{D5CDD505-2E9C-101B-9397-08002B2CF9AE}" pid="7" name="MSIP_Label_41f8fdad-6f51-40b7-9ecc-e69d40f2075f_Application">
    <vt:lpwstr>Microsoft Azure Information Protection</vt:lpwstr>
  </property>
  <property fmtid="{D5CDD505-2E9C-101B-9397-08002B2CF9AE}" pid="8" name="MSIP_Label_41f8fdad-6f51-40b7-9ecc-e69d40f2075f_Extended_MSFT_Method">
    <vt:lpwstr>Manual</vt:lpwstr>
  </property>
  <property fmtid="{D5CDD505-2E9C-101B-9397-08002B2CF9AE}" pid="9" name="MSIP_Label_445c619a-9034-48db-9481-4818c431fc3f_Enabled">
    <vt:lpwstr>True</vt:lpwstr>
  </property>
  <property fmtid="{D5CDD505-2E9C-101B-9397-08002B2CF9AE}" pid="10" name="MSIP_Label_445c619a-9034-48db-9481-4818c431fc3f_SiteId">
    <vt:lpwstr>88b431e7-cf2a-43a9-bd00-81441f5c2d3c</vt:lpwstr>
  </property>
  <property fmtid="{D5CDD505-2E9C-101B-9397-08002B2CF9AE}" pid="11" name="MSIP_Label_445c619a-9034-48db-9481-4818c431fc3f_Owner">
    <vt:lpwstr>Madeline.Gregory@allstate.com</vt:lpwstr>
  </property>
  <property fmtid="{D5CDD505-2E9C-101B-9397-08002B2CF9AE}" pid="12" name="MSIP_Label_445c619a-9034-48db-9481-4818c431fc3f_SetDate">
    <vt:lpwstr>2019-10-29T17:33:53.3284647Z</vt:lpwstr>
  </property>
  <property fmtid="{D5CDD505-2E9C-101B-9397-08002B2CF9AE}" pid="13" name="MSIP_Label_445c619a-9034-48db-9481-4818c431fc3f_Name">
    <vt:lpwstr>No Watermark</vt:lpwstr>
  </property>
  <property fmtid="{D5CDD505-2E9C-101B-9397-08002B2CF9AE}" pid="14" name="MSIP_Label_445c619a-9034-48db-9481-4818c431fc3f_Application">
    <vt:lpwstr>Microsoft Azure Information Protection</vt:lpwstr>
  </property>
  <property fmtid="{D5CDD505-2E9C-101B-9397-08002B2CF9AE}" pid="15" name="MSIP_Label_445c619a-9034-48db-9481-4818c431fc3f_Parent">
    <vt:lpwstr>41f8fdad-6f51-40b7-9ecc-e69d40f2075f</vt:lpwstr>
  </property>
  <property fmtid="{D5CDD505-2E9C-101B-9397-08002B2CF9AE}" pid="16" name="MSIP_Label_445c619a-9034-48db-9481-4818c431fc3f_Extended_MSFT_Method">
    <vt:lpwstr>Manual</vt:lpwstr>
  </property>
  <property fmtid="{D5CDD505-2E9C-101B-9397-08002B2CF9AE}" pid="17" name="Sensitivity">
    <vt:lpwstr>Public No Watermark</vt:lpwstr>
  </property>
  <property fmtid="{D5CDD505-2E9C-101B-9397-08002B2CF9AE}" pid="18" name="ContentTypeId">
    <vt:lpwstr>0x010100FEF94B30112AFF4888822119608AF847</vt:lpwstr>
  </property>
</Properties>
</file>