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26"/>
  </p:notesMasterIdLst>
  <p:sldIdLst>
    <p:sldId id="256" r:id="rId2"/>
    <p:sldId id="296" r:id="rId3"/>
    <p:sldId id="257" r:id="rId4"/>
    <p:sldId id="258" r:id="rId5"/>
    <p:sldId id="265" r:id="rId6"/>
    <p:sldId id="264" r:id="rId7"/>
    <p:sldId id="260" r:id="rId8"/>
    <p:sldId id="266" r:id="rId9"/>
    <p:sldId id="262" r:id="rId10"/>
    <p:sldId id="295" r:id="rId11"/>
    <p:sldId id="263" r:id="rId12"/>
    <p:sldId id="274" r:id="rId13"/>
    <p:sldId id="275" r:id="rId14"/>
    <p:sldId id="289" r:id="rId15"/>
    <p:sldId id="297" r:id="rId16"/>
    <p:sldId id="284" r:id="rId17"/>
    <p:sldId id="286" r:id="rId18"/>
    <p:sldId id="287" r:id="rId19"/>
    <p:sldId id="279" r:id="rId20"/>
    <p:sldId id="280" r:id="rId21"/>
    <p:sldId id="281" r:id="rId22"/>
    <p:sldId id="282" r:id="rId23"/>
    <p:sldId id="298" r:id="rId24"/>
    <p:sldId id="283" r:id="rId25"/>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70871"/>
  </p:normalViewPr>
  <p:slideViewPr>
    <p:cSldViewPr>
      <p:cViewPr varScale="1">
        <p:scale>
          <a:sx n="80" d="100"/>
          <a:sy n="80" d="100"/>
        </p:scale>
        <p:origin x="2560" y="176"/>
      </p:cViewPr>
      <p:guideLst>
        <p:guide orient="horz" pos="2160"/>
        <p:guide pos="2880"/>
      </p:guideLst>
    </p:cSldViewPr>
  </p:slideViewPr>
  <p:notesTextViewPr>
    <p:cViewPr>
      <p:scale>
        <a:sx n="105" d="100"/>
        <a:sy n="10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3550"/>
          </a:xfrm>
          <a:prstGeom prst="rect">
            <a:avLst/>
          </a:prstGeom>
        </p:spPr>
        <p:txBody>
          <a:bodyPr vert="horz" lIns="91440" tIns="45720" rIns="91440" bIns="45720" rtlCol="0"/>
          <a:lstStyle>
            <a:lvl1pPr algn="r">
              <a:defRPr sz="1200"/>
            </a:lvl1pPr>
          </a:lstStyle>
          <a:p>
            <a:fld id="{ED4A4A33-5504-814A-A928-2A539E753BBA}" type="datetimeFigureOut">
              <a:rPr lang="en-US" smtClean="0"/>
              <a:t>3/26/19</a:t>
            </a:fld>
            <a:endParaRPr lang="en-US"/>
          </a:p>
        </p:txBody>
      </p:sp>
      <p:sp>
        <p:nvSpPr>
          <p:cNvPr id="4" name="Slide Image Placeholder 3"/>
          <p:cNvSpPr>
            <a:spLocks noGrp="1" noRot="1" noChangeAspect="1"/>
          </p:cNvSpPr>
          <p:nvPr>
            <p:ph type="sldImg" idx="2"/>
          </p:nvPr>
        </p:nvSpPr>
        <p:spPr>
          <a:xfrm>
            <a:off x="1427163" y="1154113"/>
            <a:ext cx="4156075"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45000"/>
            <a:ext cx="5607050" cy="36369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38475"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772525"/>
            <a:ext cx="3038475" cy="463550"/>
          </a:xfrm>
          <a:prstGeom prst="rect">
            <a:avLst/>
          </a:prstGeom>
        </p:spPr>
        <p:txBody>
          <a:bodyPr vert="horz" lIns="91440" tIns="45720" rIns="91440" bIns="45720" rtlCol="0" anchor="b"/>
          <a:lstStyle>
            <a:lvl1pPr algn="r">
              <a:defRPr sz="1200"/>
            </a:lvl1pPr>
          </a:lstStyle>
          <a:p>
            <a:fld id="{8C651970-EE13-4548-8752-329317B36AAB}" type="slidenum">
              <a:rPr lang="en-US" smtClean="0"/>
              <a:t>‹#›</a:t>
            </a:fld>
            <a:endParaRPr lang="en-US"/>
          </a:p>
        </p:txBody>
      </p:sp>
    </p:spTree>
    <p:extLst>
      <p:ext uri="{BB962C8B-B14F-4D97-AF65-F5344CB8AC3E}">
        <p14:creationId xmlns:p14="http://schemas.microsoft.com/office/powerpoint/2010/main" val="4234203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C651970-EE13-4548-8752-329317B36AAB}" type="slidenum">
              <a:rPr lang="en-US" smtClean="0"/>
              <a:t>1</a:t>
            </a:fld>
            <a:endParaRPr lang="en-US"/>
          </a:p>
        </p:txBody>
      </p:sp>
    </p:spTree>
    <p:extLst>
      <p:ext uri="{BB962C8B-B14F-4D97-AF65-F5344CB8AC3E}">
        <p14:creationId xmlns:p14="http://schemas.microsoft.com/office/powerpoint/2010/main" val="807055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Examples of how coalitions organize trainings and webinars and TA for member programs, different from trainings for the general public </a:t>
            </a:r>
          </a:p>
          <a:p>
            <a:endParaRPr lang="en-US" dirty="0"/>
          </a:p>
          <a:p>
            <a:r>
              <a:rPr lang="en-US" dirty="0"/>
              <a:t>Convening of member programs for information sharing and networking</a:t>
            </a:r>
          </a:p>
          <a:p>
            <a:endParaRPr lang="en-US" dirty="0"/>
          </a:p>
          <a:p>
            <a:r>
              <a:rPr lang="en-US" dirty="0"/>
              <a:t>Resource library, web site, access to staff expertise</a:t>
            </a:r>
          </a:p>
          <a:p>
            <a:endParaRPr lang="en-US" dirty="0"/>
          </a:p>
          <a:p>
            <a:r>
              <a:rPr lang="en-US" dirty="0"/>
              <a:t>Unified media response for high profile cases</a:t>
            </a:r>
          </a:p>
          <a:p>
            <a:endParaRPr lang="en-US" dirty="0"/>
          </a:p>
          <a:p>
            <a:r>
              <a:rPr lang="en-US" dirty="0"/>
              <a:t>Good cop/bad cop role with policy makers</a:t>
            </a:r>
          </a:p>
        </p:txBody>
      </p:sp>
      <p:sp>
        <p:nvSpPr>
          <p:cNvPr id="4" name="Slide Number Placeholder 3"/>
          <p:cNvSpPr>
            <a:spLocks noGrp="1"/>
          </p:cNvSpPr>
          <p:nvPr>
            <p:ph type="sldNum" sz="quarter" idx="5"/>
          </p:nvPr>
        </p:nvSpPr>
        <p:spPr/>
        <p:txBody>
          <a:bodyPr/>
          <a:lstStyle/>
          <a:p>
            <a:fld id="{8C651970-EE13-4548-8752-329317B36AAB}" type="slidenum">
              <a:rPr lang="en-US" smtClean="0"/>
              <a:t>19</a:t>
            </a:fld>
            <a:endParaRPr lang="en-US"/>
          </a:p>
        </p:txBody>
      </p:sp>
    </p:spTree>
    <p:extLst>
      <p:ext uri="{BB962C8B-B14F-4D97-AF65-F5344CB8AC3E}">
        <p14:creationId xmlns:p14="http://schemas.microsoft.com/office/powerpoint/2010/main" val="41528296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Modelling collaboration for its members</a:t>
            </a:r>
          </a:p>
          <a:p>
            <a:endParaRPr lang="en-US" dirty="0"/>
          </a:p>
          <a:p>
            <a:r>
              <a:rPr lang="en-US" dirty="0"/>
              <a:t>Modelling healthy communication, ethical communication</a:t>
            </a:r>
          </a:p>
          <a:p>
            <a:endParaRPr lang="en-US" dirty="0"/>
          </a:p>
          <a:p>
            <a:r>
              <a:rPr lang="en-US" dirty="0"/>
              <a:t>Advocating for funding when it may not directly benefit the coalition or its members, but for ”the cause” in its largest sense</a:t>
            </a:r>
          </a:p>
        </p:txBody>
      </p:sp>
      <p:sp>
        <p:nvSpPr>
          <p:cNvPr id="4" name="Slide Number Placeholder 3"/>
          <p:cNvSpPr>
            <a:spLocks noGrp="1"/>
          </p:cNvSpPr>
          <p:nvPr>
            <p:ph type="sldNum" sz="quarter" idx="5"/>
          </p:nvPr>
        </p:nvSpPr>
        <p:spPr/>
        <p:txBody>
          <a:bodyPr/>
          <a:lstStyle/>
          <a:p>
            <a:fld id="{8C651970-EE13-4548-8752-329317B36AAB}" type="slidenum">
              <a:rPr lang="en-US" smtClean="0"/>
              <a:t>20</a:t>
            </a:fld>
            <a:endParaRPr lang="en-US"/>
          </a:p>
        </p:txBody>
      </p:sp>
    </p:spTree>
    <p:extLst>
      <p:ext uri="{BB962C8B-B14F-4D97-AF65-F5344CB8AC3E}">
        <p14:creationId xmlns:p14="http://schemas.microsoft.com/office/powerpoint/2010/main" val="31159671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 some of the historical lack of trust in the mental health/</a:t>
            </a:r>
            <a:r>
              <a:rPr lang="en-US" dirty="0" err="1"/>
              <a:t>institutalionalization</a:t>
            </a:r>
            <a:r>
              <a:rPr lang="en-US" dirty="0"/>
              <a:t> of battered women</a:t>
            </a:r>
          </a:p>
          <a:p>
            <a:endParaRPr lang="en-US" dirty="0"/>
          </a:p>
          <a:p>
            <a:r>
              <a:rPr lang="en-US" dirty="0"/>
              <a:t>Fears about giving away the purity of victims’ focus, to meet the needs of other collaborating partners (such as courts, judiciary, prosecutors, etc.)</a:t>
            </a:r>
          </a:p>
          <a:p>
            <a:endParaRPr lang="en-US" dirty="0"/>
          </a:p>
          <a:p>
            <a:endParaRPr lang="en-US" dirty="0"/>
          </a:p>
          <a:p>
            <a:r>
              <a:rPr lang="en-US" dirty="0"/>
              <a:t>WHAT OTHER CHALLENGES do you all see, coming in </a:t>
            </a:r>
            <a:r>
              <a:rPr lang="en-US"/>
              <a:t>with fresh eyes?      </a:t>
            </a:r>
            <a:endParaRPr lang="en-US" dirty="0"/>
          </a:p>
        </p:txBody>
      </p:sp>
      <p:sp>
        <p:nvSpPr>
          <p:cNvPr id="4" name="Slide Number Placeholder 3"/>
          <p:cNvSpPr>
            <a:spLocks noGrp="1"/>
          </p:cNvSpPr>
          <p:nvPr>
            <p:ph type="sldNum" sz="quarter" idx="5"/>
          </p:nvPr>
        </p:nvSpPr>
        <p:spPr/>
        <p:txBody>
          <a:bodyPr/>
          <a:lstStyle/>
          <a:p>
            <a:fld id="{8C651970-EE13-4548-8752-329317B36AAB}" type="slidenum">
              <a:rPr lang="en-US" smtClean="0"/>
              <a:t>21</a:t>
            </a:fld>
            <a:endParaRPr lang="en-US"/>
          </a:p>
        </p:txBody>
      </p:sp>
    </p:spTree>
    <p:extLst>
      <p:ext uri="{BB962C8B-B14F-4D97-AF65-F5344CB8AC3E}">
        <p14:creationId xmlns:p14="http://schemas.microsoft.com/office/powerpoint/2010/main" val="11343450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from the perspective of working with FVPSA </a:t>
            </a:r>
            <a:r>
              <a:rPr lang="en-US" dirty="0" err="1"/>
              <a:t>Adminisrators</a:t>
            </a:r>
            <a:r>
              <a:rPr lang="en-US" dirty="0"/>
              <a:t>, and building relationships with FVPSA as well as with membership</a:t>
            </a:r>
          </a:p>
          <a:p>
            <a:endParaRPr lang="en-US" dirty="0"/>
          </a:p>
          <a:p>
            <a:r>
              <a:rPr lang="en-US" dirty="0"/>
              <a:t>(Talk about how this applies beyond FVPSA of course, to VAWA and other funders and other key stakeholders)</a:t>
            </a:r>
          </a:p>
          <a:p>
            <a:endParaRPr lang="en-US" dirty="0"/>
          </a:p>
          <a:p>
            <a:r>
              <a:rPr lang="en-US" dirty="0"/>
              <a:t>Don’t “hoard” the power of the relationships – share with the member programs so that they can build the </a:t>
            </a:r>
            <a:r>
              <a:rPr lang="en-US" dirty="0" err="1"/>
              <a:t>relatinships</a:t>
            </a:r>
            <a:r>
              <a:rPr lang="en-US" dirty="0"/>
              <a:t> too</a:t>
            </a:r>
          </a:p>
          <a:p>
            <a:r>
              <a:rPr lang="en-US" dirty="0"/>
              <a:t>Example: when a new DHS Director is on board, bring member programs with you to the meeting, etc.</a:t>
            </a:r>
          </a:p>
        </p:txBody>
      </p:sp>
      <p:sp>
        <p:nvSpPr>
          <p:cNvPr id="4" name="Slide Number Placeholder 3"/>
          <p:cNvSpPr>
            <a:spLocks noGrp="1"/>
          </p:cNvSpPr>
          <p:nvPr>
            <p:ph type="sldNum" sz="quarter" idx="5"/>
          </p:nvPr>
        </p:nvSpPr>
        <p:spPr/>
        <p:txBody>
          <a:bodyPr/>
          <a:lstStyle/>
          <a:p>
            <a:fld id="{8C651970-EE13-4548-8752-329317B36AAB}" type="slidenum">
              <a:rPr lang="en-US" smtClean="0"/>
              <a:t>22</a:t>
            </a:fld>
            <a:endParaRPr lang="en-US"/>
          </a:p>
        </p:txBody>
      </p:sp>
    </p:spTree>
    <p:extLst>
      <p:ext uri="{BB962C8B-B14F-4D97-AF65-F5344CB8AC3E}">
        <p14:creationId xmlns:p14="http://schemas.microsoft.com/office/powerpoint/2010/main" val="29660235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Each state’s relationships with its coalition is different, some rely heavily on Coalition staff and expertise, others don’t.    Know your starting point and work from there.</a:t>
            </a:r>
          </a:p>
        </p:txBody>
      </p:sp>
      <p:sp>
        <p:nvSpPr>
          <p:cNvPr id="4" name="Slide Number Placeholder 3"/>
          <p:cNvSpPr>
            <a:spLocks noGrp="1"/>
          </p:cNvSpPr>
          <p:nvPr>
            <p:ph type="sldNum" sz="quarter" idx="5"/>
          </p:nvPr>
        </p:nvSpPr>
        <p:spPr/>
        <p:txBody>
          <a:bodyPr/>
          <a:lstStyle/>
          <a:p>
            <a:fld id="{8C651970-EE13-4548-8752-329317B36AAB}" type="slidenum">
              <a:rPr lang="en-US" smtClean="0"/>
              <a:t>23</a:t>
            </a:fld>
            <a:endParaRPr lang="en-US"/>
          </a:p>
        </p:txBody>
      </p:sp>
    </p:spTree>
    <p:extLst>
      <p:ext uri="{BB962C8B-B14F-4D97-AF65-F5344CB8AC3E}">
        <p14:creationId xmlns:p14="http://schemas.microsoft.com/office/powerpoint/2010/main" val="9903123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C651970-EE13-4548-8752-329317B36AAB}" type="slidenum">
              <a:rPr lang="en-US" smtClean="0"/>
              <a:t>24</a:t>
            </a:fld>
            <a:endParaRPr lang="en-US"/>
          </a:p>
        </p:txBody>
      </p:sp>
    </p:spTree>
    <p:extLst>
      <p:ext uri="{BB962C8B-B14F-4D97-AF65-F5344CB8AC3E}">
        <p14:creationId xmlns:p14="http://schemas.microsoft.com/office/powerpoint/2010/main" val="31280835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1700’s.  English Common Law – women as property</a:t>
            </a:r>
          </a:p>
          <a:p>
            <a:endParaRPr lang="en-US" dirty="0"/>
          </a:p>
          <a:p>
            <a:r>
              <a:rPr lang="en-US" dirty="0"/>
              <a:t>1848 Seneca Falls intertwined with anti slavery efforts</a:t>
            </a:r>
          </a:p>
          <a:p>
            <a:endParaRPr lang="en-US" dirty="0"/>
          </a:p>
          <a:p>
            <a:r>
              <a:rPr lang="en-US" dirty="0"/>
              <a:t>1871 Alabama and Mississippi made a husband’s violence against his wife illegal</a:t>
            </a:r>
          </a:p>
          <a:p>
            <a:endParaRPr lang="en-US" dirty="0"/>
          </a:p>
          <a:p>
            <a:r>
              <a:rPr lang="en-US" dirty="0"/>
              <a:t>1920 right to vote (for some white women)</a:t>
            </a:r>
          </a:p>
          <a:p>
            <a:endParaRPr lang="en-US" dirty="0"/>
          </a:p>
          <a:p>
            <a:r>
              <a:rPr lang="en-US" dirty="0"/>
              <a:t>The domestic violence movement grew out of the civil rights movement in the 60’s and women’s movement in the 70’s.</a:t>
            </a:r>
          </a:p>
          <a:p>
            <a:endParaRPr lang="en-US" sz="800" dirty="0"/>
          </a:p>
          <a:p>
            <a:r>
              <a:rPr lang="en-US" dirty="0"/>
              <a:t>Shelters across the nation were formed in the 70’s and 80’s.    1971 </a:t>
            </a:r>
            <a:r>
              <a:rPr lang="en-US" dirty="0" err="1"/>
              <a:t>Chiswick</a:t>
            </a:r>
            <a:r>
              <a:rPr lang="en-US" dirty="0"/>
              <a:t> Women’s Aid in England – first shelter</a:t>
            </a:r>
          </a:p>
          <a:p>
            <a:r>
              <a:rPr lang="en-US" dirty="0"/>
              <a:t>1972 Hotline in St Paul MN,    shelter in Pasadena California</a:t>
            </a:r>
          </a:p>
          <a:p>
            <a:endParaRPr lang="en-US" dirty="0"/>
          </a:p>
          <a:p>
            <a:r>
              <a:rPr lang="en-US" dirty="0"/>
              <a:t>1976 Del Martin’s book.   Battered Wives </a:t>
            </a:r>
          </a:p>
          <a:p>
            <a:endParaRPr lang="en-US" sz="800" dirty="0"/>
          </a:p>
          <a:p>
            <a:r>
              <a:rPr lang="en-US" dirty="0"/>
              <a:t>Advocates soon found that the work was hard and that sheltering women wasn’t resulting in all the change they needed.   </a:t>
            </a:r>
          </a:p>
          <a:p>
            <a:endParaRPr lang="en-US" sz="800" dirty="0"/>
          </a:p>
          <a:p>
            <a:r>
              <a:rPr lang="en-US" dirty="0"/>
              <a:t>Advocates found the need to meet with peers to share information and develop strategies to change the  conditions in society that allowed violence to continue. </a:t>
            </a:r>
          </a:p>
          <a:p>
            <a:endParaRPr lang="en-US" dirty="0"/>
          </a:p>
        </p:txBody>
      </p:sp>
      <p:sp>
        <p:nvSpPr>
          <p:cNvPr id="4" name="Slide Number Placeholder 3"/>
          <p:cNvSpPr>
            <a:spLocks noGrp="1"/>
          </p:cNvSpPr>
          <p:nvPr>
            <p:ph type="sldNum" sz="quarter" idx="5"/>
          </p:nvPr>
        </p:nvSpPr>
        <p:spPr/>
        <p:txBody>
          <a:bodyPr/>
          <a:lstStyle/>
          <a:p>
            <a:fld id="{8C651970-EE13-4548-8752-329317B36AAB}" type="slidenum">
              <a:rPr lang="en-US" smtClean="0"/>
              <a:t>3</a:t>
            </a:fld>
            <a:endParaRPr lang="en-US"/>
          </a:p>
        </p:txBody>
      </p:sp>
    </p:spTree>
    <p:extLst>
      <p:ext uri="{BB962C8B-B14F-4D97-AF65-F5344CB8AC3E}">
        <p14:creationId xmlns:p14="http://schemas.microsoft.com/office/powerpoint/2010/main" val="3569232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80’s and 90’s they began to incorporate and the leaders of local domestic violence programs became official Board Members in coalitions</a:t>
            </a:r>
          </a:p>
          <a:p>
            <a:endParaRPr lang="en-US" sz="800" dirty="0"/>
          </a:p>
          <a:p>
            <a:r>
              <a:rPr lang="en-US" dirty="0"/>
              <a:t>Coalitions were instrumental in advocating for statewide and federal legislative supports for domestic violence programming- VAWA</a:t>
            </a:r>
          </a:p>
          <a:p>
            <a:endParaRPr lang="en-US" dirty="0"/>
          </a:p>
          <a:p>
            <a:r>
              <a:rPr lang="en-US" dirty="0"/>
              <a:t>Examples of Coalitions’ first successes (state funding, state DV laws, TRO laws) on state level; </a:t>
            </a:r>
          </a:p>
          <a:p>
            <a:r>
              <a:rPr lang="en-US" dirty="0"/>
              <a:t>Examples of Coalitions’ work together on national level:  FVPSA    1984 and VAWA   1994</a:t>
            </a:r>
          </a:p>
          <a:p>
            <a:r>
              <a:rPr lang="en-US" dirty="0"/>
              <a:t>DVCOPP  1990 --</a:t>
            </a:r>
            <a:r>
              <a:rPr lang="en-US" dirty="0">
                <a:sym typeface="Wingdings" pitchFamily="2" charset="2"/>
              </a:rPr>
              <a:t>  NNEDV     1995</a:t>
            </a:r>
            <a:endParaRPr lang="en-US" dirty="0"/>
          </a:p>
        </p:txBody>
      </p:sp>
      <p:sp>
        <p:nvSpPr>
          <p:cNvPr id="4" name="Slide Number Placeholder 3"/>
          <p:cNvSpPr>
            <a:spLocks noGrp="1"/>
          </p:cNvSpPr>
          <p:nvPr>
            <p:ph type="sldNum" sz="quarter" idx="5"/>
          </p:nvPr>
        </p:nvSpPr>
        <p:spPr/>
        <p:txBody>
          <a:bodyPr/>
          <a:lstStyle/>
          <a:p>
            <a:fld id="{8C651970-EE13-4548-8752-329317B36AAB}" type="slidenum">
              <a:rPr lang="en-US" smtClean="0"/>
              <a:t>4</a:t>
            </a:fld>
            <a:endParaRPr lang="en-US"/>
          </a:p>
        </p:txBody>
      </p:sp>
    </p:spTree>
    <p:extLst>
      <p:ext uri="{BB962C8B-B14F-4D97-AF65-F5344CB8AC3E}">
        <p14:creationId xmlns:p14="http://schemas.microsoft.com/office/powerpoint/2010/main" val="40333659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Each coalition still has the two originating goals at its  core;</a:t>
            </a:r>
          </a:p>
          <a:p>
            <a:endParaRPr lang="en-US" dirty="0"/>
          </a:p>
          <a:p>
            <a:r>
              <a:rPr lang="en-US" dirty="0"/>
              <a:t>Support each other as individual programs working through difficulties in local communities</a:t>
            </a:r>
          </a:p>
          <a:p>
            <a:pPr marL="0" indent="0">
              <a:buNone/>
            </a:pPr>
            <a:endParaRPr lang="en-US" dirty="0"/>
          </a:p>
          <a:p>
            <a:r>
              <a:rPr lang="en-US" dirty="0"/>
              <a:t> Create policy, legislative and social change beyond direct advocacy to victims</a:t>
            </a:r>
          </a:p>
          <a:p>
            <a:endParaRPr lang="en-US" dirty="0"/>
          </a:p>
        </p:txBody>
      </p:sp>
      <p:sp>
        <p:nvSpPr>
          <p:cNvPr id="4" name="Slide Number Placeholder 3"/>
          <p:cNvSpPr>
            <a:spLocks noGrp="1"/>
          </p:cNvSpPr>
          <p:nvPr>
            <p:ph type="sldNum" sz="quarter" idx="5"/>
          </p:nvPr>
        </p:nvSpPr>
        <p:spPr/>
        <p:txBody>
          <a:bodyPr/>
          <a:lstStyle/>
          <a:p>
            <a:fld id="{8C651970-EE13-4548-8752-329317B36AAB}" type="slidenum">
              <a:rPr lang="en-US" smtClean="0"/>
              <a:t>5</a:t>
            </a:fld>
            <a:endParaRPr lang="en-US"/>
          </a:p>
        </p:txBody>
      </p:sp>
    </p:spTree>
    <p:extLst>
      <p:ext uri="{BB962C8B-B14F-4D97-AF65-F5344CB8AC3E}">
        <p14:creationId xmlns:p14="http://schemas.microsoft.com/office/powerpoint/2010/main" val="33068890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C651970-EE13-4548-8752-329317B36AAB}" type="slidenum">
              <a:rPr lang="en-US" smtClean="0"/>
              <a:t>6</a:t>
            </a:fld>
            <a:endParaRPr lang="en-US"/>
          </a:p>
        </p:txBody>
      </p:sp>
    </p:spTree>
    <p:extLst>
      <p:ext uri="{BB962C8B-B14F-4D97-AF65-F5344CB8AC3E}">
        <p14:creationId xmlns:p14="http://schemas.microsoft.com/office/powerpoint/2010/main" val="6587808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federal and state funding became available advocates wanted mechanisms to keep government priorities focused on needs in the field as voiced by the persons experiencing violence.     </a:t>
            </a:r>
          </a:p>
          <a:p>
            <a:r>
              <a:rPr lang="en-US" dirty="0"/>
              <a:t>They also needed a way to streamline cohesive communications throughout the nation and maintain a strong public policy voice.</a:t>
            </a:r>
          </a:p>
          <a:p>
            <a:r>
              <a:rPr lang="en-US" dirty="0"/>
              <a:t>Coalitions were the obvious vehicle for these tasks.  </a:t>
            </a:r>
          </a:p>
          <a:p>
            <a:r>
              <a:rPr lang="en-US" dirty="0"/>
              <a:t>Federal funding streams were created to support coalitions.</a:t>
            </a:r>
          </a:p>
          <a:p>
            <a:r>
              <a:rPr lang="en-US" dirty="0"/>
              <a:t>Formal decision making partnerships between government and coalitions were written into federal law  </a:t>
            </a:r>
          </a:p>
          <a:p>
            <a:endParaRPr lang="en-US" dirty="0"/>
          </a:p>
        </p:txBody>
      </p:sp>
      <p:sp>
        <p:nvSpPr>
          <p:cNvPr id="4" name="Slide Number Placeholder 3"/>
          <p:cNvSpPr>
            <a:spLocks noGrp="1"/>
          </p:cNvSpPr>
          <p:nvPr>
            <p:ph type="sldNum" sz="quarter" idx="5"/>
          </p:nvPr>
        </p:nvSpPr>
        <p:spPr/>
        <p:txBody>
          <a:bodyPr/>
          <a:lstStyle/>
          <a:p>
            <a:fld id="{8C651970-EE13-4548-8752-329317B36AAB}" type="slidenum">
              <a:rPr lang="en-US" smtClean="0"/>
              <a:t>7</a:t>
            </a:fld>
            <a:endParaRPr lang="en-US"/>
          </a:p>
        </p:txBody>
      </p:sp>
    </p:spTree>
    <p:extLst>
      <p:ext uri="{BB962C8B-B14F-4D97-AF65-F5344CB8AC3E}">
        <p14:creationId xmlns:p14="http://schemas.microsoft.com/office/powerpoint/2010/main" val="21951857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Many systems, public and private, look to coalitions for leadership in policy creation, state planning, and resource allocation. </a:t>
            </a:r>
          </a:p>
          <a:p>
            <a:endParaRPr lang="en-US" sz="800" dirty="0"/>
          </a:p>
          <a:p>
            <a:r>
              <a:rPr lang="en-US" dirty="0"/>
              <a:t>State coalitions work closely with policy makers in responding to domestic violence at the state and federal level. </a:t>
            </a:r>
          </a:p>
          <a:p>
            <a:endParaRPr lang="en-US" sz="800" dirty="0"/>
          </a:p>
          <a:p>
            <a:r>
              <a:rPr lang="en-US" dirty="0"/>
              <a:t>They often hold positions of influence on governmental commissions and task forces and use these positions to bring the voices of survivors and advocates into the policy arena. Working through NNEDV, state coalitions play a major role in advocating for federal legislation and ongoing funding. </a:t>
            </a:r>
          </a:p>
          <a:p>
            <a:endParaRPr lang="en-US" dirty="0"/>
          </a:p>
          <a:p>
            <a:r>
              <a:rPr lang="en-US" dirty="0"/>
              <a:t>Examples:   VAWA planning commissions,   interagency council on homelessness,    Health Care Advisory Panels.        TANF policy commissions.         Child Custody Advisory Groups. </a:t>
            </a:r>
          </a:p>
        </p:txBody>
      </p:sp>
      <p:sp>
        <p:nvSpPr>
          <p:cNvPr id="4" name="Slide Number Placeholder 3"/>
          <p:cNvSpPr>
            <a:spLocks noGrp="1"/>
          </p:cNvSpPr>
          <p:nvPr>
            <p:ph type="sldNum" sz="quarter" idx="5"/>
          </p:nvPr>
        </p:nvSpPr>
        <p:spPr/>
        <p:txBody>
          <a:bodyPr/>
          <a:lstStyle/>
          <a:p>
            <a:fld id="{8C651970-EE13-4548-8752-329317B36AAB}" type="slidenum">
              <a:rPr lang="en-US" smtClean="0"/>
              <a:t>8</a:t>
            </a:fld>
            <a:endParaRPr lang="en-US"/>
          </a:p>
        </p:txBody>
      </p:sp>
    </p:spTree>
    <p:extLst>
      <p:ext uri="{BB962C8B-B14F-4D97-AF65-F5344CB8AC3E}">
        <p14:creationId xmlns:p14="http://schemas.microsoft.com/office/powerpoint/2010/main" val="22299661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C651970-EE13-4548-8752-329317B36AAB}" type="slidenum">
              <a:rPr lang="en-US" smtClean="0"/>
              <a:t>14</a:t>
            </a:fld>
            <a:endParaRPr lang="en-US"/>
          </a:p>
        </p:txBody>
      </p:sp>
    </p:spTree>
    <p:extLst>
      <p:ext uri="{BB962C8B-B14F-4D97-AF65-F5344CB8AC3E}">
        <p14:creationId xmlns:p14="http://schemas.microsoft.com/office/powerpoint/2010/main" val="41912824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C651970-EE13-4548-8752-329317B36AAB}" type="slidenum">
              <a:rPr lang="en-US" smtClean="0"/>
              <a:t>16</a:t>
            </a:fld>
            <a:endParaRPr lang="en-US"/>
          </a:p>
        </p:txBody>
      </p:sp>
    </p:spTree>
    <p:extLst>
      <p:ext uri="{BB962C8B-B14F-4D97-AF65-F5344CB8AC3E}">
        <p14:creationId xmlns:p14="http://schemas.microsoft.com/office/powerpoint/2010/main" val="42434238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34EE0F38-A61F-4599-A10D-F4313A7AF4D0}" type="datetimeFigureOut">
              <a:rPr lang="en-US" smtClean="0"/>
              <a:t>3/26/19</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8956B748-2AF6-43AC-91A0-A957890065E1}" type="slidenum">
              <a:rPr lang="en-US" smtClean="0"/>
              <a:t>‹#›</a:t>
            </a:fld>
            <a:endParaRPr lang="en-US"/>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EE0F38-A61F-4599-A10D-F4313A7AF4D0}" type="datetimeFigureOut">
              <a:rPr lang="en-US" smtClean="0"/>
              <a:t>3/26/19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56B748-2AF6-43AC-91A0-A957890065E1}" type="slidenum">
              <a:rPr lang="en-US" smtClean="0"/>
              <a:t>‹#›</a:t>
            </a:fld>
            <a:endParaRPr 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EE0F38-A61F-4599-A10D-F4313A7AF4D0}" type="datetimeFigureOut">
              <a:rPr lang="en-US" smtClean="0"/>
              <a:t>3/26/19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56B748-2AF6-43AC-91A0-A957890065E1}" type="slidenum">
              <a:rPr lang="en-US" smtClean="0"/>
              <a:t>‹#›</a:t>
            </a:fld>
            <a:endParaRPr 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EE0F38-A61F-4599-A10D-F4313A7AF4D0}" type="datetimeFigureOut">
              <a:rPr lang="en-US" smtClean="0"/>
              <a:t>3/26/19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56B748-2AF6-43AC-91A0-A957890065E1}" type="slidenum">
              <a:rPr lang="en-US" smtClean="0"/>
              <a:t>‹#›</a:t>
            </a:fld>
            <a:endParaRPr lang="en-US"/>
          </a:p>
        </p:txBody>
      </p:sp>
      <p:sp>
        <p:nvSpPr>
          <p:cNvPr id="11" name="Title 10"/>
          <p:cNvSpPr>
            <a:spLocks noGrp="1"/>
          </p:cNvSpPr>
          <p:nvPr>
            <p:ph type="title"/>
          </p:nvPr>
        </p:nvSpPr>
        <p:spPr/>
        <p:txBody>
          <a:bodyPr/>
          <a:lstStyle/>
          <a:p>
            <a:r>
              <a:rPr lang="en-US"/>
              <a:t>Click to edit Master title style</a:t>
            </a:r>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EE0F38-A61F-4599-A10D-F4313A7AF4D0}" type="datetimeFigureOut">
              <a:rPr lang="en-US" smtClean="0"/>
              <a:t>3/26/19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56B748-2AF6-43AC-91A0-A957890065E1}"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4EE0F38-A61F-4599-A10D-F4313A7AF4D0}" type="datetimeFigureOut">
              <a:rPr lang="en-US" smtClean="0"/>
              <a:t>3/26/19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56B748-2AF6-43AC-91A0-A957890065E1}" type="slidenum">
              <a:rPr lang="en-US" smtClean="0"/>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9"/>
          <p:cNvSpPr>
            <a:spLocks noGrp="1"/>
          </p:cNvSpPr>
          <p:nvPr>
            <p:ph sz="quarter" idx="14"/>
          </p:nvPr>
        </p:nvSpPr>
        <p:spPr>
          <a:xfrm>
            <a:off x="4645151" y="2240280"/>
            <a:ext cx="3803904" cy="38770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4EE0F38-A61F-4599-A10D-F4313A7AF4D0}" type="datetimeFigureOut">
              <a:rPr lang="en-US" smtClean="0"/>
              <a:t>3/26/19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56B748-2AF6-43AC-91A0-A957890065E1}" type="slidenum">
              <a:rPr lang="en-US" smtClean="0"/>
              <a:t>‹#›</a:t>
            </a:fld>
            <a:endParaRPr 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4EE0F38-A61F-4599-A10D-F4313A7AF4D0}" type="datetimeFigureOut">
              <a:rPr lang="en-US" smtClean="0"/>
              <a:t>3/26/19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56B748-2AF6-43AC-91A0-A957890065E1}" type="slidenum">
              <a:rPr lang="en-US" smtClean="0"/>
              <a:t>‹#›</a:t>
            </a:fld>
            <a:endParaRPr 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EE0F38-A61F-4599-A10D-F4313A7AF4D0}" type="datetimeFigureOut">
              <a:rPr lang="en-US" smtClean="0"/>
              <a:t>3/26/19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56B748-2AF6-43AC-91A0-A957890065E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a:t>Click to edit Master title style</a:t>
            </a:r>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EE0F38-A61F-4599-A10D-F4313A7AF4D0}" type="datetimeFigureOut">
              <a:rPr lang="en-US" smtClean="0"/>
              <a:t>3/26/19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56B748-2AF6-43AC-91A0-A957890065E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a:t>Click to edit Master title style</a:t>
            </a:r>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EE0F38-A61F-4599-A10D-F4313A7AF4D0}" type="datetimeFigureOut">
              <a:rPr lang="en-US" smtClean="0"/>
              <a:t>3/26/19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56B748-2AF6-43AC-91A0-A957890065E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34EE0F38-A61F-4599-A10D-F4313A7AF4D0}" type="datetimeFigureOut">
              <a:rPr lang="en-US" smtClean="0"/>
              <a:t>3/26/19</a:t>
            </a:fld>
            <a:endParaRPr lang="en-U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8956B748-2AF6-43AC-91A0-A957890065E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ddebare@nnedv.org"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990600"/>
            <a:ext cx="7772400" cy="2362200"/>
          </a:xfrm>
        </p:spPr>
        <p:txBody>
          <a:bodyPr>
            <a:normAutofit/>
          </a:bodyPr>
          <a:lstStyle/>
          <a:p>
            <a:r>
              <a:rPr lang="en-US" dirty="0"/>
              <a:t>The Role of Coalitions</a:t>
            </a:r>
            <a:br>
              <a:rPr lang="en-US" dirty="0"/>
            </a:br>
            <a:endParaRPr lang="en-US" dirty="0"/>
          </a:p>
        </p:txBody>
      </p:sp>
      <p:sp>
        <p:nvSpPr>
          <p:cNvPr id="3" name="Subtitle 2"/>
          <p:cNvSpPr>
            <a:spLocks noGrp="1"/>
          </p:cNvSpPr>
          <p:nvPr>
            <p:ph type="subTitle" idx="1"/>
          </p:nvPr>
        </p:nvSpPr>
        <p:spPr>
          <a:xfrm>
            <a:off x="1371600" y="4038599"/>
            <a:ext cx="6400800" cy="990601"/>
          </a:xfrm>
        </p:spPr>
        <p:txBody>
          <a:bodyPr>
            <a:normAutofit/>
          </a:bodyPr>
          <a:lstStyle/>
          <a:p>
            <a:endParaRPr lang="en-US" dirty="0"/>
          </a:p>
        </p:txBody>
      </p:sp>
      <p:sp>
        <p:nvSpPr>
          <p:cNvPr id="4" name="TextBox 3"/>
          <p:cNvSpPr txBox="1"/>
          <p:nvPr/>
        </p:nvSpPr>
        <p:spPr>
          <a:xfrm>
            <a:off x="3810000" y="5530333"/>
            <a:ext cx="3581400" cy="369332"/>
          </a:xfrm>
          <a:prstGeom prst="rect">
            <a:avLst/>
          </a:prstGeom>
          <a:noFill/>
        </p:spPr>
        <p:txBody>
          <a:bodyPr wrap="square" rtlCol="0">
            <a:spAutoFit/>
          </a:bodyPr>
          <a:lstStyle/>
          <a:p>
            <a:pPr algn="r"/>
            <a:r>
              <a:rPr lang="en-US" dirty="0"/>
              <a:t>Deb </a:t>
            </a:r>
            <a:r>
              <a:rPr lang="en-US" dirty="0" err="1"/>
              <a:t>DeBare</a:t>
            </a:r>
            <a:endParaRPr lang="en-US" dirty="0"/>
          </a:p>
        </p:txBody>
      </p:sp>
    </p:spTree>
    <p:extLst>
      <p:ext uri="{BB962C8B-B14F-4D97-AF65-F5344CB8AC3E}">
        <p14:creationId xmlns:p14="http://schemas.microsoft.com/office/powerpoint/2010/main" val="33686326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ctr">
              <a:buNone/>
            </a:pPr>
            <a:r>
              <a:rPr lang="en-US" sz="5400" dirty="0">
                <a:latin typeface="Algerian" panose="04020705040A02060702" pitchFamily="82" charset="0"/>
              </a:rPr>
              <a:t>Structure </a:t>
            </a:r>
          </a:p>
          <a:p>
            <a:pPr marL="0" indent="0" algn="ctr">
              <a:buNone/>
            </a:pPr>
            <a:r>
              <a:rPr lang="en-US" sz="5400" dirty="0">
                <a:latin typeface="Algerian" panose="04020705040A02060702" pitchFamily="82" charset="0"/>
              </a:rPr>
              <a:t>&amp; </a:t>
            </a:r>
          </a:p>
          <a:p>
            <a:pPr marL="0" indent="0" algn="ctr">
              <a:buNone/>
            </a:pPr>
            <a:r>
              <a:rPr lang="en-US" sz="5400" dirty="0">
                <a:latin typeface="Algerian" panose="04020705040A02060702" pitchFamily="82" charset="0"/>
              </a:rPr>
              <a:t>Federal Requirements</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3513792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057400"/>
            <a:ext cx="8762999" cy="4495800"/>
          </a:xfrm>
        </p:spPr>
        <p:txBody>
          <a:bodyPr>
            <a:normAutofit lnSpcReduction="10000"/>
          </a:bodyPr>
          <a:lstStyle/>
          <a:p>
            <a:r>
              <a:rPr lang="en-US" dirty="0"/>
              <a:t>Be a non-governmental organization and a not for profit</a:t>
            </a:r>
          </a:p>
          <a:p>
            <a:endParaRPr lang="en-US" sz="1200" dirty="0"/>
          </a:p>
          <a:p>
            <a:r>
              <a:rPr lang="en-US" dirty="0"/>
              <a:t>Be an organization that is self-determining and not under the auspice of any government office, private entity or umbrella organization; have financial sustainability</a:t>
            </a:r>
          </a:p>
          <a:p>
            <a:endParaRPr lang="en-US" sz="1200" dirty="0"/>
          </a:p>
          <a:p>
            <a:r>
              <a:rPr lang="en-US" dirty="0"/>
              <a:t>Have a purpose to provide education, support, and TA that supports shelter and supportive services</a:t>
            </a:r>
          </a:p>
          <a:p>
            <a:endParaRPr lang="en-US" sz="1200" dirty="0"/>
          </a:p>
          <a:p>
            <a:r>
              <a:rPr lang="en-US" dirty="0"/>
              <a:t>Have a history of involvement in the movement to end DV </a:t>
            </a:r>
          </a:p>
          <a:p>
            <a:endParaRPr lang="en-US" sz="1200" dirty="0"/>
          </a:p>
          <a:p>
            <a:r>
              <a:rPr lang="en-US" dirty="0"/>
              <a:t>Have a membership representing a majority of organizations whose primary focus is DV </a:t>
            </a:r>
          </a:p>
        </p:txBody>
      </p:sp>
      <p:sp>
        <p:nvSpPr>
          <p:cNvPr id="3" name="Title 2"/>
          <p:cNvSpPr>
            <a:spLocks noGrp="1"/>
          </p:cNvSpPr>
          <p:nvPr>
            <p:ph type="title"/>
          </p:nvPr>
        </p:nvSpPr>
        <p:spPr/>
        <p:txBody>
          <a:bodyPr/>
          <a:lstStyle/>
          <a:p>
            <a:r>
              <a:rPr lang="en-US" dirty="0"/>
              <a:t>Coalitions Must:</a:t>
            </a:r>
            <a:br>
              <a:rPr lang="en-US" dirty="0"/>
            </a:br>
            <a:r>
              <a:rPr lang="en-US" sz="2400" dirty="0"/>
              <a:t>(per FVPSA)</a:t>
            </a:r>
          </a:p>
        </p:txBody>
      </p:sp>
    </p:spTree>
    <p:extLst>
      <p:ext uri="{BB962C8B-B14F-4D97-AF65-F5344CB8AC3E}">
        <p14:creationId xmlns:p14="http://schemas.microsoft.com/office/powerpoint/2010/main" val="26690321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1" y="2057400"/>
            <a:ext cx="8458200" cy="4419600"/>
          </a:xfrm>
        </p:spPr>
        <p:txBody>
          <a:bodyPr>
            <a:normAutofit/>
          </a:bodyPr>
          <a:lstStyle/>
          <a:p>
            <a:r>
              <a:rPr lang="en-US" dirty="0"/>
              <a:t>Training and Technical Assistance to DV Programs &amp; conduct Needs Assessment</a:t>
            </a:r>
          </a:p>
          <a:p>
            <a:endParaRPr lang="en-US" sz="1100" dirty="0"/>
          </a:p>
          <a:p>
            <a:r>
              <a:rPr lang="en-US" dirty="0"/>
              <a:t>Working with state on planning &amp; monitoring distribution of sub grants</a:t>
            </a:r>
          </a:p>
          <a:p>
            <a:endParaRPr lang="en-US" sz="1100" dirty="0"/>
          </a:p>
          <a:p>
            <a:r>
              <a:rPr lang="en-US" dirty="0"/>
              <a:t>Work with underserved and minority populations</a:t>
            </a:r>
          </a:p>
          <a:p>
            <a:endParaRPr lang="en-US" sz="1100" dirty="0"/>
          </a:p>
          <a:p>
            <a:r>
              <a:rPr lang="en-US" dirty="0"/>
              <a:t>Work with housing, health care, mental health, social welfare, or business to support the development and implementation of effective policies, protocols, and programs </a:t>
            </a:r>
          </a:p>
          <a:p>
            <a:endParaRPr lang="en-US" dirty="0"/>
          </a:p>
          <a:p>
            <a:endParaRPr lang="en-US" dirty="0"/>
          </a:p>
        </p:txBody>
      </p:sp>
      <p:sp>
        <p:nvSpPr>
          <p:cNvPr id="3" name="Title 2"/>
          <p:cNvSpPr>
            <a:spLocks noGrp="1"/>
          </p:cNvSpPr>
          <p:nvPr>
            <p:ph type="title"/>
          </p:nvPr>
        </p:nvSpPr>
        <p:spPr/>
        <p:txBody>
          <a:bodyPr/>
          <a:lstStyle/>
          <a:p>
            <a:r>
              <a:rPr lang="en-US" dirty="0"/>
              <a:t>8 areas of Required Work in FVPSA</a:t>
            </a:r>
          </a:p>
        </p:txBody>
      </p:sp>
    </p:spTree>
    <p:extLst>
      <p:ext uri="{BB962C8B-B14F-4D97-AF65-F5344CB8AC3E}">
        <p14:creationId xmlns:p14="http://schemas.microsoft.com/office/powerpoint/2010/main" val="31949047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1" y="2362200"/>
            <a:ext cx="8686800" cy="4114800"/>
          </a:xfrm>
        </p:spPr>
        <p:txBody>
          <a:bodyPr>
            <a:normAutofit lnSpcReduction="10000"/>
          </a:bodyPr>
          <a:lstStyle/>
          <a:p>
            <a:r>
              <a:rPr lang="en-US" dirty="0"/>
              <a:t>Work with judicial and law enforcement agencies to encourage appropriate responses</a:t>
            </a:r>
          </a:p>
          <a:p>
            <a:endParaRPr lang="en-US" sz="1200" dirty="0"/>
          </a:p>
          <a:p>
            <a:r>
              <a:rPr lang="en-US" dirty="0"/>
              <a:t>Work with family law judges, criminal court judges, child protective service agencies, and children’s advocates to develop appropriate responses to child custody and visitation issues in cases of child exposure to DV and child abuse</a:t>
            </a:r>
          </a:p>
          <a:p>
            <a:endParaRPr lang="en-US" sz="1200" dirty="0"/>
          </a:p>
          <a:p>
            <a:r>
              <a:rPr lang="en-US" dirty="0"/>
              <a:t>Prevention</a:t>
            </a:r>
          </a:p>
          <a:p>
            <a:endParaRPr lang="en-US" sz="1100" dirty="0"/>
          </a:p>
          <a:p>
            <a:r>
              <a:rPr lang="en-US" dirty="0"/>
              <a:t>Work with tribal communities</a:t>
            </a:r>
          </a:p>
        </p:txBody>
      </p:sp>
      <p:sp>
        <p:nvSpPr>
          <p:cNvPr id="3" name="Title 2"/>
          <p:cNvSpPr>
            <a:spLocks noGrp="1"/>
          </p:cNvSpPr>
          <p:nvPr>
            <p:ph type="title"/>
          </p:nvPr>
        </p:nvSpPr>
        <p:spPr/>
        <p:txBody>
          <a:bodyPr/>
          <a:lstStyle/>
          <a:p>
            <a:r>
              <a:rPr lang="en-US" dirty="0"/>
              <a:t>8 areas of Required Work in FVPSA</a:t>
            </a:r>
          </a:p>
        </p:txBody>
      </p:sp>
    </p:spTree>
    <p:extLst>
      <p:ext uri="{BB962C8B-B14F-4D97-AF65-F5344CB8AC3E}">
        <p14:creationId xmlns:p14="http://schemas.microsoft.com/office/powerpoint/2010/main" val="900485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endParaRPr lang="en-US" dirty="0"/>
          </a:p>
          <a:p>
            <a:r>
              <a:rPr lang="en-US" dirty="0"/>
              <a:t>42 U.S. Code § 10407 (a) (2) (D) </a:t>
            </a:r>
          </a:p>
          <a:p>
            <a:pPr marL="0" indent="0">
              <a:buNone/>
            </a:pPr>
            <a:endParaRPr lang="en-US" dirty="0"/>
          </a:p>
          <a:p>
            <a:r>
              <a:rPr lang="en-US" dirty="0"/>
              <a:t>provide an assurance that the State will consult with and provide for the participation of the State Domestic Violence Coalition in the planning and monitoring of the distribution of grants to eligible entities as described in section 10408(a) of this title and the administration of the grant programs and projects;</a:t>
            </a:r>
          </a:p>
          <a:p>
            <a:endParaRPr lang="en-US" dirty="0"/>
          </a:p>
        </p:txBody>
      </p:sp>
      <p:sp>
        <p:nvSpPr>
          <p:cNvPr id="3" name="Title 2"/>
          <p:cNvSpPr>
            <a:spLocks noGrp="1"/>
          </p:cNvSpPr>
          <p:nvPr>
            <p:ph type="title"/>
          </p:nvPr>
        </p:nvSpPr>
        <p:spPr>
          <a:xfrm>
            <a:off x="688490" y="381000"/>
            <a:ext cx="7756263" cy="1243406"/>
          </a:xfrm>
        </p:spPr>
        <p:txBody>
          <a:bodyPr/>
          <a:lstStyle/>
          <a:p>
            <a:r>
              <a:rPr lang="en-US" dirty="0"/>
              <a:t>State’s Work with Coalitions</a:t>
            </a:r>
          </a:p>
        </p:txBody>
      </p:sp>
    </p:spTree>
    <p:extLst>
      <p:ext uri="{BB962C8B-B14F-4D97-AF65-F5344CB8AC3E}">
        <p14:creationId xmlns:p14="http://schemas.microsoft.com/office/powerpoint/2010/main" val="20560741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ctr">
              <a:buNone/>
            </a:pPr>
            <a:r>
              <a:rPr lang="en-US" sz="6000" dirty="0">
                <a:latin typeface="Algerian" panose="04020705040A02060702" pitchFamily="82" charset="0"/>
              </a:rPr>
              <a:t>Practical </a:t>
            </a:r>
          </a:p>
          <a:p>
            <a:pPr marL="0" indent="0" algn="ctr">
              <a:buNone/>
            </a:pPr>
            <a:r>
              <a:rPr lang="en-US" sz="6000" dirty="0">
                <a:latin typeface="Algerian" panose="04020705040A02060702" pitchFamily="82" charset="0"/>
              </a:rPr>
              <a:t>Implementation</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32748840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7745505" cy="4152453"/>
          </a:xfrm>
        </p:spPr>
        <p:txBody>
          <a:bodyPr>
            <a:normAutofit fontScale="92500"/>
          </a:bodyPr>
          <a:lstStyle/>
          <a:p>
            <a:r>
              <a:rPr lang="en-US" dirty="0"/>
              <a:t>Public Policy -  to include funding advocacy</a:t>
            </a:r>
          </a:p>
          <a:p>
            <a:r>
              <a:rPr lang="en-US" dirty="0"/>
              <a:t>Troubleshooting w/funders, payment processes</a:t>
            </a:r>
          </a:p>
          <a:p>
            <a:r>
              <a:rPr lang="en-US" dirty="0"/>
              <a:t>Hold seats on funding panels</a:t>
            </a:r>
          </a:p>
          <a:p>
            <a:r>
              <a:rPr lang="en-US" dirty="0"/>
              <a:t>Fatality tracking</a:t>
            </a:r>
          </a:p>
          <a:p>
            <a:r>
              <a:rPr lang="en-US" dirty="0"/>
              <a:t>Awareness/resources</a:t>
            </a:r>
          </a:p>
          <a:p>
            <a:r>
              <a:rPr lang="en-US" dirty="0"/>
              <a:t>Statewide toll free hotlines</a:t>
            </a:r>
          </a:p>
          <a:p>
            <a:r>
              <a:rPr lang="en-US" dirty="0"/>
              <a:t>Work with batterer programs</a:t>
            </a:r>
          </a:p>
          <a:p>
            <a:r>
              <a:rPr lang="en-US" dirty="0"/>
              <a:t>Engaging with outreach programs</a:t>
            </a:r>
          </a:p>
          <a:p>
            <a:r>
              <a:rPr lang="en-US" dirty="0"/>
              <a:t>Member or Chair of various task forces/commissions</a:t>
            </a:r>
          </a:p>
          <a:p>
            <a:r>
              <a:rPr lang="en-US" dirty="0"/>
              <a:t>Quality Assurance </a:t>
            </a:r>
          </a:p>
          <a:p>
            <a:endParaRPr lang="en-US" dirty="0"/>
          </a:p>
          <a:p>
            <a:endParaRPr lang="en-US" dirty="0"/>
          </a:p>
          <a:p>
            <a:endParaRPr lang="en-US" dirty="0"/>
          </a:p>
        </p:txBody>
      </p:sp>
      <p:sp>
        <p:nvSpPr>
          <p:cNvPr id="3" name="Title 2"/>
          <p:cNvSpPr>
            <a:spLocks noGrp="1"/>
          </p:cNvSpPr>
          <p:nvPr>
            <p:ph type="title"/>
          </p:nvPr>
        </p:nvSpPr>
        <p:spPr/>
        <p:txBody>
          <a:bodyPr/>
          <a:lstStyle/>
          <a:p>
            <a:r>
              <a:rPr lang="en-US" dirty="0"/>
              <a:t>Projects</a:t>
            </a:r>
          </a:p>
        </p:txBody>
      </p:sp>
    </p:spTree>
    <p:extLst>
      <p:ext uri="{BB962C8B-B14F-4D97-AF65-F5344CB8AC3E}">
        <p14:creationId xmlns:p14="http://schemas.microsoft.com/office/powerpoint/2010/main" val="13704393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371600" y="2057400"/>
            <a:ext cx="7315199" cy="4648200"/>
          </a:xfrm>
        </p:spPr>
        <p:txBody>
          <a:bodyPr>
            <a:normAutofit fontScale="62500" lnSpcReduction="20000"/>
          </a:bodyPr>
          <a:lstStyle/>
          <a:p>
            <a:endParaRPr lang="en-US" dirty="0"/>
          </a:p>
          <a:p>
            <a:r>
              <a:rPr lang="en-US" dirty="0"/>
              <a:t>Program development/capacity building</a:t>
            </a:r>
          </a:p>
          <a:p>
            <a:r>
              <a:rPr lang="en-US" dirty="0"/>
              <a:t>Crisis calls</a:t>
            </a:r>
          </a:p>
          <a:p>
            <a:r>
              <a:rPr lang="en-US" dirty="0"/>
              <a:t>HUD Regulations</a:t>
            </a:r>
          </a:p>
          <a:p>
            <a:r>
              <a:rPr lang="en-US" dirty="0"/>
              <a:t>Trouble shooting with allies</a:t>
            </a:r>
          </a:p>
          <a:p>
            <a:r>
              <a:rPr lang="en-US" dirty="0"/>
              <a:t>Board Issues</a:t>
            </a:r>
          </a:p>
          <a:p>
            <a:r>
              <a:rPr lang="en-US" dirty="0"/>
              <a:t>Employment/supervision issues</a:t>
            </a:r>
          </a:p>
          <a:p>
            <a:r>
              <a:rPr lang="en-US" dirty="0"/>
              <a:t>Media assistance</a:t>
            </a:r>
          </a:p>
          <a:p>
            <a:r>
              <a:rPr lang="en-US" dirty="0"/>
              <a:t>Implementing laws</a:t>
            </a:r>
          </a:p>
          <a:p>
            <a:r>
              <a:rPr lang="en-US" dirty="0"/>
              <a:t>Risk Assessment</a:t>
            </a:r>
          </a:p>
          <a:p>
            <a:r>
              <a:rPr lang="en-US" dirty="0"/>
              <a:t>Anything related to training </a:t>
            </a:r>
          </a:p>
          <a:p>
            <a:r>
              <a:rPr lang="en-US" dirty="0"/>
              <a:t>Prevention</a:t>
            </a:r>
          </a:p>
          <a:p>
            <a:r>
              <a:rPr lang="en-US" dirty="0"/>
              <a:t>Coordinated Community Response development</a:t>
            </a:r>
          </a:p>
          <a:p>
            <a:r>
              <a:rPr lang="en-US" dirty="0"/>
              <a:t>Language Access</a:t>
            </a:r>
          </a:p>
          <a:p>
            <a:r>
              <a:rPr lang="en-US" dirty="0"/>
              <a:t>Legal Advocacy </a:t>
            </a:r>
          </a:p>
          <a:p>
            <a:r>
              <a:rPr lang="en-US" dirty="0"/>
              <a:t>Child Advocacy </a:t>
            </a:r>
          </a:p>
          <a:p>
            <a:r>
              <a:rPr lang="en-US" dirty="0"/>
              <a:t>Trauma Informed Care</a:t>
            </a:r>
          </a:p>
          <a:p>
            <a:r>
              <a:rPr lang="en-US" dirty="0"/>
              <a:t>For allies - Law Enforcement, Healthcare, Courts </a:t>
            </a:r>
          </a:p>
          <a:p>
            <a:r>
              <a:rPr lang="en-US" dirty="0"/>
              <a:t>Legal Assistance </a:t>
            </a:r>
          </a:p>
          <a:p>
            <a:endParaRPr lang="en-US" dirty="0"/>
          </a:p>
        </p:txBody>
      </p:sp>
      <p:sp>
        <p:nvSpPr>
          <p:cNvPr id="3" name="Title 2"/>
          <p:cNvSpPr>
            <a:spLocks noGrp="1"/>
          </p:cNvSpPr>
          <p:nvPr>
            <p:ph type="title"/>
          </p:nvPr>
        </p:nvSpPr>
        <p:spPr/>
        <p:txBody>
          <a:bodyPr/>
          <a:lstStyle/>
          <a:p>
            <a:r>
              <a:rPr lang="en-US" dirty="0"/>
              <a:t>Training &amp; Technical Assistance </a:t>
            </a:r>
          </a:p>
        </p:txBody>
      </p:sp>
    </p:spTree>
    <p:extLst>
      <p:ext uri="{BB962C8B-B14F-4D97-AF65-F5344CB8AC3E}">
        <p14:creationId xmlns:p14="http://schemas.microsoft.com/office/powerpoint/2010/main" val="9713021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Storm tracking </a:t>
            </a:r>
          </a:p>
          <a:p>
            <a:r>
              <a:rPr lang="en-US" dirty="0"/>
              <a:t>Evacuations</a:t>
            </a:r>
          </a:p>
          <a:p>
            <a:r>
              <a:rPr lang="en-US" dirty="0"/>
              <a:t>Disaster fund</a:t>
            </a:r>
          </a:p>
          <a:p>
            <a:r>
              <a:rPr lang="en-US" dirty="0"/>
              <a:t>Hotline transfers</a:t>
            </a:r>
          </a:p>
          <a:p>
            <a:r>
              <a:rPr lang="en-US" dirty="0"/>
              <a:t>On site support</a:t>
            </a:r>
          </a:p>
          <a:p>
            <a:endParaRPr lang="en-US" dirty="0"/>
          </a:p>
        </p:txBody>
      </p:sp>
      <p:sp>
        <p:nvSpPr>
          <p:cNvPr id="3" name="Title 2"/>
          <p:cNvSpPr>
            <a:spLocks noGrp="1"/>
          </p:cNvSpPr>
          <p:nvPr>
            <p:ph type="title"/>
          </p:nvPr>
        </p:nvSpPr>
        <p:spPr>
          <a:xfrm>
            <a:off x="688490" y="381000"/>
            <a:ext cx="7756263" cy="1143000"/>
          </a:xfrm>
        </p:spPr>
        <p:txBody>
          <a:bodyPr/>
          <a:lstStyle/>
          <a:p>
            <a:r>
              <a:rPr lang="en-US" dirty="0"/>
              <a:t>Facilitating Emergency Responses</a:t>
            </a:r>
          </a:p>
        </p:txBody>
      </p:sp>
    </p:spTree>
    <p:extLst>
      <p:ext uri="{BB962C8B-B14F-4D97-AF65-F5344CB8AC3E}">
        <p14:creationId xmlns:p14="http://schemas.microsoft.com/office/powerpoint/2010/main" val="32829684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09800"/>
            <a:ext cx="8229599" cy="4343400"/>
          </a:xfrm>
        </p:spPr>
        <p:txBody>
          <a:bodyPr>
            <a:normAutofit/>
          </a:bodyPr>
          <a:lstStyle/>
          <a:p>
            <a:r>
              <a:rPr lang="en-US" dirty="0"/>
              <a:t>Policy Work, state and federal</a:t>
            </a:r>
          </a:p>
          <a:p>
            <a:pPr lvl="1"/>
            <a:r>
              <a:rPr lang="en-US" dirty="0"/>
              <a:t>Opportunities for input</a:t>
            </a:r>
          </a:p>
          <a:p>
            <a:pPr lvl="1"/>
            <a:r>
              <a:rPr lang="en-US" dirty="0"/>
              <a:t>Advance information</a:t>
            </a:r>
          </a:p>
          <a:p>
            <a:r>
              <a:rPr lang="en-US" dirty="0"/>
              <a:t>Training and Technical Assistance</a:t>
            </a:r>
          </a:p>
          <a:p>
            <a:pPr lvl="1"/>
            <a:r>
              <a:rPr lang="en-US" dirty="0"/>
              <a:t>Free employee benefit</a:t>
            </a:r>
          </a:p>
          <a:p>
            <a:pPr lvl="1"/>
            <a:r>
              <a:rPr lang="en-US" dirty="0"/>
              <a:t>Reimbursement often included</a:t>
            </a:r>
          </a:p>
          <a:p>
            <a:r>
              <a:rPr lang="en-US" dirty="0"/>
              <a:t>Resources – web section, manuals, national connections</a:t>
            </a:r>
          </a:p>
          <a:p>
            <a:r>
              <a:rPr lang="en-US" dirty="0"/>
              <a:t>Local Community Support</a:t>
            </a:r>
          </a:p>
          <a:p>
            <a:r>
              <a:rPr lang="en-US" dirty="0"/>
              <a:t>Networking</a:t>
            </a:r>
          </a:p>
          <a:p>
            <a:pPr lvl="1"/>
            <a:r>
              <a:rPr lang="en-US" dirty="0"/>
              <a:t>Discuss statewide Issues</a:t>
            </a:r>
          </a:p>
          <a:p>
            <a:endParaRPr lang="en-US" dirty="0"/>
          </a:p>
        </p:txBody>
      </p:sp>
      <p:sp>
        <p:nvSpPr>
          <p:cNvPr id="3" name="Title 2"/>
          <p:cNvSpPr>
            <a:spLocks noGrp="1"/>
          </p:cNvSpPr>
          <p:nvPr>
            <p:ph type="title"/>
          </p:nvPr>
        </p:nvSpPr>
        <p:spPr/>
        <p:txBody>
          <a:bodyPr/>
          <a:lstStyle/>
          <a:p>
            <a:r>
              <a:rPr lang="en-US" dirty="0"/>
              <a:t>Benefits of Membership </a:t>
            </a:r>
          </a:p>
        </p:txBody>
      </p:sp>
    </p:spTree>
    <p:extLst>
      <p:ext uri="{BB962C8B-B14F-4D97-AF65-F5344CB8AC3E}">
        <p14:creationId xmlns:p14="http://schemas.microsoft.com/office/powerpoint/2010/main" val="1387689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ctr">
              <a:buNone/>
            </a:pPr>
            <a:r>
              <a:rPr lang="en-US" sz="5400" dirty="0">
                <a:latin typeface="Algerian" panose="04020705040A02060702" pitchFamily="82" charset="0"/>
              </a:rPr>
              <a:t>The</a:t>
            </a:r>
          </a:p>
          <a:p>
            <a:pPr marL="0" indent="0" algn="ctr">
              <a:buNone/>
            </a:pPr>
            <a:r>
              <a:rPr lang="en-US" sz="5400" dirty="0">
                <a:latin typeface="Algerian" panose="04020705040A02060702" pitchFamily="82" charset="0"/>
              </a:rPr>
              <a:t>History</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785090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1" y="2133600"/>
            <a:ext cx="8534400" cy="4343399"/>
          </a:xfrm>
        </p:spPr>
        <p:txBody>
          <a:bodyPr/>
          <a:lstStyle/>
          <a:p>
            <a:r>
              <a:rPr lang="en-US" dirty="0"/>
              <a:t>Coalitions promote collaboration and coordinated models in all their forms</a:t>
            </a:r>
          </a:p>
          <a:p>
            <a:r>
              <a:rPr lang="en-US" dirty="0"/>
              <a:t>Coalitions often advocate for the integrity of the coordinated response model</a:t>
            </a:r>
          </a:p>
          <a:p>
            <a:r>
              <a:rPr lang="en-US" dirty="0"/>
              <a:t>Coalitions advocate for resources</a:t>
            </a:r>
          </a:p>
          <a:p>
            <a:r>
              <a:rPr lang="en-US" dirty="0"/>
              <a:t>Coalitions track and publish helpful stats</a:t>
            </a:r>
          </a:p>
          <a:p>
            <a:r>
              <a:rPr lang="en-US" dirty="0"/>
              <a:t>Coalitions leverage support from other programs and leaders</a:t>
            </a:r>
          </a:p>
          <a:p>
            <a:r>
              <a:rPr lang="en-US" dirty="0"/>
              <a:t>Coalitions can mitigate bad experiences and misuses </a:t>
            </a:r>
          </a:p>
          <a:p>
            <a:endParaRPr lang="en-US" dirty="0"/>
          </a:p>
          <a:p>
            <a:endParaRPr lang="en-US" dirty="0"/>
          </a:p>
        </p:txBody>
      </p:sp>
      <p:sp>
        <p:nvSpPr>
          <p:cNvPr id="3" name="Title 2"/>
          <p:cNvSpPr>
            <a:spLocks noGrp="1"/>
          </p:cNvSpPr>
          <p:nvPr>
            <p:ph type="title"/>
          </p:nvPr>
        </p:nvSpPr>
        <p:spPr/>
        <p:txBody>
          <a:bodyPr/>
          <a:lstStyle/>
          <a:p>
            <a:r>
              <a:rPr lang="en-US" dirty="0"/>
              <a:t>Collaboration</a:t>
            </a:r>
          </a:p>
        </p:txBody>
      </p:sp>
    </p:spTree>
    <p:extLst>
      <p:ext uri="{BB962C8B-B14F-4D97-AF65-F5344CB8AC3E}">
        <p14:creationId xmlns:p14="http://schemas.microsoft.com/office/powerpoint/2010/main" val="29342822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1" y="1981200"/>
            <a:ext cx="8686800" cy="4571999"/>
          </a:xfrm>
        </p:spPr>
        <p:txBody>
          <a:bodyPr/>
          <a:lstStyle/>
          <a:p>
            <a:r>
              <a:rPr lang="en-US" dirty="0"/>
              <a:t>Letting ‘others’ in – historical fear of the system</a:t>
            </a:r>
          </a:p>
          <a:p>
            <a:pPr lvl="1"/>
            <a:r>
              <a:rPr lang="en-US" dirty="0"/>
              <a:t>Justice Systems</a:t>
            </a:r>
          </a:p>
          <a:p>
            <a:pPr lvl="1"/>
            <a:r>
              <a:rPr lang="en-US" dirty="0"/>
              <a:t>Mental Health</a:t>
            </a:r>
          </a:p>
          <a:p>
            <a:r>
              <a:rPr lang="en-US" dirty="0"/>
              <a:t>Concerns about ‘mission creep’</a:t>
            </a:r>
          </a:p>
          <a:p>
            <a:pPr lvl="1"/>
            <a:r>
              <a:rPr lang="en-US" dirty="0"/>
              <a:t>Maintaining balanced focus</a:t>
            </a:r>
          </a:p>
          <a:p>
            <a:r>
              <a:rPr lang="en-US" dirty="0"/>
              <a:t>Concern about keeping victims’ voices central</a:t>
            </a:r>
          </a:p>
          <a:p>
            <a:r>
              <a:rPr lang="en-US" dirty="0"/>
              <a:t>Operating from a place of famine/resource leak</a:t>
            </a:r>
          </a:p>
          <a:p>
            <a:r>
              <a:rPr lang="en-US" dirty="0"/>
              <a:t>Feeling loss or lack of respect for established expertise</a:t>
            </a:r>
          </a:p>
          <a:p>
            <a:r>
              <a:rPr lang="en-US" dirty="0"/>
              <a:t>Aging leadership resistant to change</a:t>
            </a:r>
          </a:p>
          <a:p>
            <a:r>
              <a:rPr lang="en-US" dirty="0"/>
              <a:t> Confidentiality/safety concerns</a:t>
            </a:r>
          </a:p>
          <a:p>
            <a:endParaRPr lang="en-US" dirty="0"/>
          </a:p>
          <a:p>
            <a:endParaRPr lang="en-US" dirty="0"/>
          </a:p>
          <a:p>
            <a:endParaRPr lang="en-US" dirty="0"/>
          </a:p>
        </p:txBody>
      </p:sp>
      <p:sp>
        <p:nvSpPr>
          <p:cNvPr id="3" name="Title 2"/>
          <p:cNvSpPr>
            <a:spLocks noGrp="1"/>
          </p:cNvSpPr>
          <p:nvPr>
            <p:ph type="title"/>
          </p:nvPr>
        </p:nvSpPr>
        <p:spPr/>
        <p:txBody>
          <a:bodyPr/>
          <a:lstStyle/>
          <a:p>
            <a:r>
              <a:rPr lang="en-US" dirty="0"/>
              <a:t>Challenges in Adapting</a:t>
            </a:r>
          </a:p>
        </p:txBody>
      </p:sp>
    </p:spTree>
    <p:extLst>
      <p:ext uri="{BB962C8B-B14F-4D97-AF65-F5344CB8AC3E}">
        <p14:creationId xmlns:p14="http://schemas.microsoft.com/office/powerpoint/2010/main" val="8868033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1" y="2133600"/>
            <a:ext cx="8382000" cy="4572000"/>
          </a:xfrm>
        </p:spPr>
        <p:txBody>
          <a:bodyPr>
            <a:normAutofit fontScale="92500" lnSpcReduction="10000"/>
          </a:bodyPr>
          <a:lstStyle/>
          <a:p>
            <a:r>
              <a:rPr lang="en-US" dirty="0"/>
              <a:t>Acknowledge the history and importance of the initiating framework for the field </a:t>
            </a:r>
          </a:p>
          <a:p>
            <a:r>
              <a:rPr lang="en-US" dirty="0"/>
              <a:t>Attend coalition trainings &amp; events</a:t>
            </a:r>
          </a:p>
          <a:p>
            <a:r>
              <a:rPr lang="en-US" dirty="0"/>
              <a:t>Invite coalition representatives to events</a:t>
            </a:r>
          </a:p>
          <a:p>
            <a:r>
              <a:rPr lang="en-US" dirty="0"/>
              <a:t>Ask if you can attend some membership meetings</a:t>
            </a:r>
          </a:p>
          <a:p>
            <a:r>
              <a:rPr lang="en-US" dirty="0"/>
              <a:t>Work within the public policy framework of the coalition</a:t>
            </a:r>
          </a:p>
          <a:p>
            <a:r>
              <a:rPr lang="en-US" dirty="0"/>
              <a:t>Work as hand in hand partners on</a:t>
            </a:r>
          </a:p>
          <a:p>
            <a:pPr lvl="1"/>
            <a:r>
              <a:rPr lang="en-US" dirty="0"/>
              <a:t> needs assessment</a:t>
            </a:r>
          </a:p>
          <a:p>
            <a:pPr lvl="1"/>
            <a:r>
              <a:rPr lang="en-US" dirty="0"/>
              <a:t>determining eligibility</a:t>
            </a:r>
          </a:p>
          <a:p>
            <a:pPr lvl="1"/>
            <a:r>
              <a:rPr lang="en-US" dirty="0"/>
              <a:t>monitoring </a:t>
            </a:r>
          </a:p>
          <a:p>
            <a:pPr lvl="1"/>
            <a:r>
              <a:rPr lang="en-US" dirty="0"/>
              <a:t>funding plans</a:t>
            </a:r>
          </a:p>
          <a:p>
            <a:pPr lvl="1"/>
            <a:r>
              <a:rPr lang="en-US" dirty="0"/>
              <a:t>funding advocacy</a:t>
            </a:r>
          </a:p>
          <a:p>
            <a:endParaRPr lang="en-US" dirty="0"/>
          </a:p>
        </p:txBody>
      </p:sp>
      <p:sp>
        <p:nvSpPr>
          <p:cNvPr id="3" name="Title 2"/>
          <p:cNvSpPr>
            <a:spLocks noGrp="1"/>
          </p:cNvSpPr>
          <p:nvPr>
            <p:ph type="title"/>
          </p:nvPr>
        </p:nvSpPr>
        <p:spPr/>
        <p:txBody>
          <a:bodyPr/>
          <a:lstStyle/>
          <a:p>
            <a:r>
              <a:rPr lang="en-US" dirty="0"/>
              <a:t>Building Relationships</a:t>
            </a:r>
          </a:p>
        </p:txBody>
      </p:sp>
    </p:spTree>
    <p:extLst>
      <p:ext uri="{BB962C8B-B14F-4D97-AF65-F5344CB8AC3E}">
        <p14:creationId xmlns:p14="http://schemas.microsoft.com/office/powerpoint/2010/main" val="35287275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1" y="2248347"/>
            <a:ext cx="8077200" cy="4228653"/>
          </a:xfrm>
        </p:spPr>
        <p:txBody>
          <a:bodyPr/>
          <a:lstStyle/>
          <a:p>
            <a:r>
              <a:rPr lang="en-US" dirty="0"/>
              <a:t>Crafting corrective action plans with subgrantees</a:t>
            </a:r>
          </a:p>
          <a:p>
            <a:r>
              <a:rPr lang="en-US" dirty="0"/>
              <a:t>Providing training and TA in corrective action plans</a:t>
            </a:r>
          </a:p>
          <a:p>
            <a:r>
              <a:rPr lang="en-US" dirty="0"/>
              <a:t>Participating in grant review processes</a:t>
            </a:r>
          </a:p>
          <a:p>
            <a:r>
              <a:rPr lang="en-US" dirty="0"/>
              <a:t>Suggest solicitation language </a:t>
            </a:r>
          </a:p>
          <a:p>
            <a:r>
              <a:rPr lang="en-US" dirty="0"/>
              <a:t>Provide pre-contract training </a:t>
            </a:r>
          </a:p>
          <a:p>
            <a:r>
              <a:rPr lang="en-US" dirty="0"/>
              <a:t>Joint site visits</a:t>
            </a:r>
          </a:p>
          <a:p>
            <a:r>
              <a:rPr lang="en-US" dirty="0"/>
              <a:t>Provide programs TA on how to implement federal guidelines </a:t>
            </a:r>
          </a:p>
          <a:p>
            <a:r>
              <a:rPr lang="en-US" dirty="0"/>
              <a:t>Craft training agendas to address specific needs</a:t>
            </a:r>
          </a:p>
          <a:p>
            <a:endParaRPr lang="en-US" dirty="0"/>
          </a:p>
          <a:p>
            <a:endParaRPr lang="en-US" dirty="0"/>
          </a:p>
          <a:p>
            <a:endParaRPr lang="en-US" dirty="0"/>
          </a:p>
          <a:p>
            <a:endParaRPr lang="en-US" dirty="0"/>
          </a:p>
        </p:txBody>
      </p:sp>
      <p:sp>
        <p:nvSpPr>
          <p:cNvPr id="3" name="Title 2"/>
          <p:cNvSpPr>
            <a:spLocks noGrp="1"/>
          </p:cNvSpPr>
          <p:nvPr>
            <p:ph type="title"/>
          </p:nvPr>
        </p:nvSpPr>
        <p:spPr>
          <a:xfrm>
            <a:off x="533400" y="570156"/>
            <a:ext cx="8077200" cy="1054250"/>
          </a:xfrm>
        </p:spPr>
        <p:txBody>
          <a:bodyPr/>
          <a:lstStyle/>
          <a:p>
            <a:r>
              <a:rPr lang="en-US" dirty="0"/>
              <a:t>How Coalitions Can Help</a:t>
            </a:r>
          </a:p>
        </p:txBody>
      </p:sp>
    </p:spTree>
    <p:extLst>
      <p:ext uri="{BB962C8B-B14F-4D97-AF65-F5344CB8AC3E}">
        <p14:creationId xmlns:p14="http://schemas.microsoft.com/office/powerpoint/2010/main" val="34522101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057400"/>
            <a:ext cx="7745505" cy="4571999"/>
          </a:xfrm>
        </p:spPr>
        <p:txBody>
          <a:bodyPr>
            <a:normAutofit/>
          </a:bodyPr>
          <a:lstStyle/>
          <a:p>
            <a:pPr algn="ctr"/>
            <a:endParaRPr lang="en-US" sz="4000" dirty="0"/>
          </a:p>
          <a:p>
            <a:pPr algn="ctr"/>
            <a:r>
              <a:rPr lang="en-US" sz="4000" dirty="0"/>
              <a:t>Deb </a:t>
            </a:r>
            <a:r>
              <a:rPr lang="en-US" sz="4000" dirty="0" err="1"/>
              <a:t>DeBare</a:t>
            </a:r>
            <a:endParaRPr lang="en-US" sz="4000" dirty="0"/>
          </a:p>
          <a:p>
            <a:pPr marL="0" indent="0" algn="ctr">
              <a:buNone/>
            </a:pPr>
            <a:r>
              <a:rPr lang="en-US" sz="4000" dirty="0">
                <a:hlinkClick r:id="rId3"/>
              </a:rPr>
              <a:t>ddebare@nnedv.org</a:t>
            </a:r>
            <a:endParaRPr lang="en-US" sz="4000" dirty="0"/>
          </a:p>
          <a:p>
            <a:pPr marL="0" indent="0" algn="ctr">
              <a:buNone/>
            </a:pPr>
            <a:endParaRPr lang="en-US" sz="4000" dirty="0"/>
          </a:p>
          <a:p>
            <a:pPr marL="0" indent="0" algn="ctr">
              <a:buNone/>
            </a:pPr>
            <a:r>
              <a:rPr lang="en-US" sz="4000" dirty="0" err="1"/>
              <a:t>Capacity_ta@nnedv.org</a:t>
            </a:r>
            <a:endParaRPr lang="en-US" sz="4000" dirty="0"/>
          </a:p>
          <a:p>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42306243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133600"/>
            <a:ext cx="8763000" cy="4343400"/>
          </a:xfrm>
        </p:spPr>
        <p:txBody>
          <a:bodyPr>
            <a:normAutofit/>
          </a:bodyPr>
          <a:lstStyle/>
          <a:p>
            <a:r>
              <a:rPr lang="en-US" dirty="0"/>
              <a:t>Civil Rights movement of the 1960’s</a:t>
            </a:r>
          </a:p>
          <a:p>
            <a:endParaRPr lang="en-US" sz="1200" dirty="0"/>
          </a:p>
          <a:p>
            <a:r>
              <a:rPr lang="en-US" dirty="0"/>
              <a:t>Women’s Rights movement of the 1970’s</a:t>
            </a:r>
          </a:p>
          <a:p>
            <a:endParaRPr lang="en-US" sz="1100" dirty="0"/>
          </a:p>
          <a:p>
            <a:r>
              <a:rPr lang="en-US" dirty="0"/>
              <a:t>Shelters, hotlines, and advocates</a:t>
            </a:r>
          </a:p>
          <a:p>
            <a:endParaRPr lang="en-US" sz="1100" dirty="0"/>
          </a:p>
          <a:p>
            <a:r>
              <a:rPr lang="en-US" dirty="0"/>
              <a:t>Connecting with other DV Advocates/Unified Voice</a:t>
            </a:r>
          </a:p>
        </p:txBody>
      </p:sp>
      <p:sp>
        <p:nvSpPr>
          <p:cNvPr id="3" name="Title 2"/>
          <p:cNvSpPr>
            <a:spLocks noGrp="1"/>
          </p:cNvSpPr>
          <p:nvPr>
            <p:ph type="title"/>
          </p:nvPr>
        </p:nvSpPr>
        <p:spPr/>
        <p:txBody>
          <a:bodyPr/>
          <a:lstStyle/>
          <a:p>
            <a:r>
              <a:rPr lang="en-US" dirty="0"/>
              <a:t>The Beginning </a:t>
            </a:r>
          </a:p>
        </p:txBody>
      </p:sp>
    </p:spTree>
    <p:extLst>
      <p:ext uri="{BB962C8B-B14F-4D97-AF65-F5344CB8AC3E}">
        <p14:creationId xmlns:p14="http://schemas.microsoft.com/office/powerpoint/2010/main" val="20860710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981200"/>
            <a:ext cx="8686800" cy="4572000"/>
          </a:xfrm>
        </p:spPr>
        <p:txBody>
          <a:bodyPr>
            <a:normAutofit/>
          </a:bodyPr>
          <a:lstStyle/>
          <a:p>
            <a:r>
              <a:rPr lang="en-US" dirty="0"/>
              <a:t>Coalitions quickly grew up in each state</a:t>
            </a:r>
          </a:p>
          <a:p>
            <a:endParaRPr lang="en-US" sz="1200" dirty="0"/>
          </a:p>
          <a:p>
            <a:r>
              <a:rPr lang="en-US" dirty="0"/>
              <a:t>The first DV coalition was in Pennsylvania (1976)</a:t>
            </a:r>
          </a:p>
          <a:p>
            <a:endParaRPr lang="en-US" sz="1200" dirty="0"/>
          </a:p>
          <a:p>
            <a:r>
              <a:rPr lang="en-US" dirty="0"/>
              <a:t>Initially unfunded; largely a volunteer operation of member programs.</a:t>
            </a:r>
          </a:p>
          <a:p>
            <a:endParaRPr lang="en-US" sz="1200" dirty="0"/>
          </a:p>
          <a:p>
            <a:r>
              <a:rPr lang="en-US" dirty="0"/>
              <a:t>Evolution in the 1980’s and 90’s to more formalized structures</a:t>
            </a:r>
          </a:p>
          <a:p>
            <a:endParaRPr lang="en-US" sz="1200" dirty="0"/>
          </a:p>
          <a:p>
            <a:r>
              <a:rPr lang="en-US" dirty="0"/>
              <a:t>Statewide and federal policy focus</a:t>
            </a:r>
          </a:p>
          <a:p>
            <a:endParaRPr lang="en-US" dirty="0"/>
          </a:p>
        </p:txBody>
      </p:sp>
      <p:sp>
        <p:nvSpPr>
          <p:cNvPr id="3" name="Title 2"/>
          <p:cNvSpPr>
            <a:spLocks noGrp="1"/>
          </p:cNvSpPr>
          <p:nvPr>
            <p:ph type="title"/>
          </p:nvPr>
        </p:nvSpPr>
        <p:spPr/>
        <p:txBody>
          <a:bodyPr/>
          <a:lstStyle/>
          <a:p>
            <a:r>
              <a:rPr lang="en-US" dirty="0"/>
              <a:t>The Beginning</a:t>
            </a:r>
          </a:p>
        </p:txBody>
      </p:sp>
    </p:spTree>
    <p:extLst>
      <p:ext uri="{BB962C8B-B14F-4D97-AF65-F5344CB8AC3E}">
        <p14:creationId xmlns:p14="http://schemas.microsoft.com/office/powerpoint/2010/main" val="12691756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1" y="2438400"/>
            <a:ext cx="8077200" cy="4038600"/>
          </a:xfrm>
        </p:spPr>
        <p:txBody>
          <a:bodyPr/>
          <a:lstStyle/>
          <a:p>
            <a:r>
              <a:rPr lang="en-US" dirty="0"/>
              <a:t>Two equally important originating goals</a:t>
            </a:r>
          </a:p>
          <a:p>
            <a:endParaRPr lang="en-US" dirty="0"/>
          </a:p>
          <a:p>
            <a:r>
              <a:rPr lang="en-US" dirty="0"/>
              <a:t>Support local member organizations</a:t>
            </a:r>
          </a:p>
          <a:p>
            <a:pPr marL="0" indent="0">
              <a:buNone/>
            </a:pPr>
            <a:endParaRPr lang="en-US" dirty="0"/>
          </a:p>
          <a:p>
            <a:r>
              <a:rPr lang="en-US" dirty="0"/>
              <a:t> Create policy, legislative and social change to eliminate domestic violence</a:t>
            </a:r>
          </a:p>
        </p:txBody>
      </p:sp>
      <p:sp>
        <p:nvSpPr>
          <p:cNvPr id="3" name="Title 2"/>
          <p:cNvSpPr>
            <a:spLocks noGrp="1"/>
          </p:cNvSpPr>
          <p:nvPr>
            <p:ph type="title"/>
          </p:nvPr>
        </p:nvSpPr>
        <p:spPr/>
        <p:txBody>
          <a:bodyPr/>
          <a:lstStyle/>
          <a:p>
            <a:r>
              <a:rPr lang="en-US" dirty="0"/>
              <a:t>Main Purposes</a:t>
            </a:r>
          </a:p>
        </p:txBody>
      </p:sp>
    </p:spTree>
    <p:extLst>
      <p:ext uri="{BB962C8B-B14F-4D97-AF65-F5344CB8AC3E}">
        <p14:creationId xmlns:p14="http://schemas.microsoft.com/office/powerpoint/2010/main" val="32288861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1" y="2057400"/>
            <a:ext cx="8534400" cy="4495800"/>
          </a:xfrm>
        </p:spPr>
        <p:txBody>
          <a:bodyPr>
            <a:normAutofit/>
          </a:bodyPr>
          <a:lstStyle/>
          <a:p>
            <a:r>
              <a:rPr lang="en-US" dirty="0"/>
              <a:t>promote quality services for victims that focus on safety and self-determination; (training &amp; TA)</a:t>
            </a:r>
          </a:p>
          <a:p>
            <a:r>
              <a:rPr lang="en-US" dirty="0"/>
              <a:t>advocate and educate on behalf of survivors, their children, and their advocates; (social change) </a:t>
            </a:r>
          </a:p>
          <a:p>
            <a:r>
              <a:rPr lang="en-US" dirty="0"/>
              <a:t>facilitate partnerships among victim advocates, allied organizations, and state agencies; (funding efforts) </a:t>
            </a:r>
          </a:p>
          <a:p>
            <a:r>
              <a:rPr lang="en-US" dirty="0"/>
              <a:t>mobilize a statewide voice on domestic violence; (policy)</a:t>
            </a:r>
          </a:p>
          <a:p>
            <a:r>
              <a:rPr lang="en-US" dirty="0"/>
              <a:t>connect local, state and national work; and  </a:t>
            </a:r>
          </a:p>
          <a:p>
            <a:r>
              <a:rPr lang="en-US" dirty="0"/>
              <a:t>engage in prevention and social change efforts</a:t>
            </a:r>
          </a:p>
        </p:txBody>
      </p:sp>
      <p:sp>
        <p:nvSpPr>
          <p:cNvPr id="3" name="Title 2"/>
          <p:cNvSpPr>
            <a:spLocks noGrp="1"/>
          </p:cNvSpPr>
          <p:nvPr>
            <p:ph type="title"/>
          </p:nvPr>
        </p:nvSpPr>
        <p:spPr/>
        <p:txBody>
          <a:bodyPr/>
          <a:lstStyle/>
          <a:p>
            <a:r>
              <a:rPr lang="en-US" dirty="0"/>
              <a:t>The Work in General</a:t>
            </a:r>
          </a:p>
        </p:txBody>
      </p:sp>
    </p:spTree>
    <p:extLst>
      <p:ext uri="{BB962C8B-B14F-4D97-AF65-F5344CB8AC3E}">
        <p14:creationId xmlns:p14="http://schemas.microsoft.com/office/powerpoint/2010/main" val="16204540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057400"/>
            <a:ext cx="8610600" cy="4572000"/>
          </a:xfrm>
        </p:spPr>
        <p:txBody>
          <a:bodyPr>
            <a:normAutofit/>
          </a:bodyPr>
          <a:lstStyle/>
          <a:p>
            <a:r>
              <a:rPr lang="en-US" dirty="0"/>
              <a:t>With advent of federal funding, Coalitions’ role took on greater significance</a:t>
            </a:r>
          </a:p>
          <a:p>
            <a:r>
              <a:rPr lang="en-US" dirty="0"/>
              <a:t>Strong focus on survivors’ needs/voices</a:t>
            </a:r>
          </a:p>
          <a:p>
            <a:r>
              <a:rPr lang="en-US" dirty="0"/>
              <a:t>Focus on local community needs</a:t>
            </a:r>
          </a:p>
          <a:p>
            <a:r>
              <a:rPr lang="en-US" dirty="0"/>
              <a:t>Mechanism to partner with government</a:t>
            </a:r>
          </a:p>
          <a:p>
            <a:r>
              <a:rPr lang="en-US" dirty="0"/>
              <a:t>Formal role designed in the federal law</a:t>
            </a:r>
          </a:p>
          <a:p>
            <a:endParaRPr lang="en-US" dirty="0"/>
          </a:p>
        </p:txBody>
      </p:sp>
      <p:sp>
        <p:nvSpPr>
          <p:cNvPr id="3" name="Title 2"/>
          <p:cNvSpPr>
            <a:spLocks noGrp="1"/>
          </p:cNvSpPr>
          <p:nvPr>
            <p:ph type="title"/>
          </p:nvPr>
        </p:nvSpPr>
        <p:spPr/>
        <p:txBody>
          <a:bodyPr/>
          <a:lstStyle/>
          <a:p>
            <a:r>
              <a:rPr lang="en-US" dirty="0"/>
              <a:t>Transitions</a:t>
            </a:r>
          </a:p>
        </p:txBody>
      </p:sp>
    </p:spTree>
    <p:extLst>
      <p:ext uri="{BB962C8B-B14F-4D97-AF65-F5344CB8AC3E}">
        <p14:creationId xmlns:p14="http://schemas.microsoft.com/office/powerpoint/2010/main" val="1784089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057400"/>
            <a:ext cx="8686799" cy="4572000"/>
          </a:xfrm>
        </p:spPr>
        <p:txBody>
          <a:bodyPr>
            <a:normAutofit/>
          </a:bodyPr>
          <a:lstStyle/>
          <a:p>
            <a:endParaRPr lang="en-US" dirty="0"/>
          </a:p>
          <a:p>
            <a:r>
              <a:rPr lang="en-US" dirty="0"/>
              <a:t>Leadership in policy creation, state planning, and resource allocation</a:t>
            </a:r>
          </a:p>
          <a:p>
            <a:endParaRPr lang="en-US" sz="1200" dirty="0"/>
          </a:p>
          <a:p>
            <a:r>
              <a:rPr lang="en-US" dirty="0"/>
              <a:t>Responding to domestic violence at the state and federal level</a:t>
            </a:r>
          </a:p>
          <a:p>
            <a:endParaRPr lang="en-US" sz="1200" dirty="0"/>
          </a:p>
          <a:p>
            <a:r>
              <a:rPr lang="en-US" dirty="0"/>
              <a:t>Influence with governmental commissions and task forces</a:t>
            </a:r>
          </a:p>
        </p:txBody>
      </p:sp>
      <p:sp>
        <p:nvSpPr>
          <p:cNvPr id="3" name="Title 2"/>
          <p:cNvSpPr>
            <a:spLocks noGrp="1"/>
          </p:cNvSpPr>
          <p:nvPr>
            <p:ph type="title"/>
          </p:nvPr>
        </p:nvSpPr>
        <p:spPr/>
        <p:txBody>
          <a:bodyPr/>
          <a:lstStyle/>
          <a:p>
            <a:r>
              <a:rPr lang="en-US" dirty="0"/>
              <a:t>Gaining Ground</a:t>
            </a:r>
          </a:p>
        </p:txBody>
      </p:sp>
    </p:spTree>
    <p:extLst>
      <p:ext uri="{BB962C8B-B14F-4D97-AF65-F5344CB8AC3E}">
        <p14:creationId xmlns:p14="http://schemas.microsoft.com/office/powerpoint/2010/main" val="2299908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057400"/>
            <a:ext cx="8763000" cy="4572000"/>
          </a:xfrm>
        </p:spPr>
        <p:txBody>
          <a:bodyPr>
            <a:normAutofit lnSpcReduction="10000"/>
          </a:bodyPr>
          <a:lstStyle/>
          <a:p>
            <a:r>
              <a:rPr lang="en-US" dirty="0"/>
              <a:t>State coalitions are looked to by policy makers, local programs, individual activists and allied organizations for their leadership.</a:t>
            </a:r>
          </a:p>
          <a:p>
            <a:endParaRPr lang="en-US" sz="1200" dirty="0"/>
          </a:p>
          <a:p>
            <a:r>
              <a:rPr lang="en-US" dirty="0"/>
              <a:t>In the last 10 years coalitions have expanded to include broader partnerships </a:t>
            </a:r>
          </a:p>
          <a:p>
            <a:endParaRPr lang="en-US" sz="1200" dirty="0"/>
          </a:p>
          <a:p>
            <a:r>
              <a:rPr lang="en-US" dirty="0"/>
              <a:t>More than 80% now have mixed boards that include some shelter program representatives and some allies</a:t>
            </a:r>
          </a:p>
          <a:p>
            <a:endParaRPr lang="en-US" sz="1100" dirty="0"/>
          </a:p>
          <a:p>
            <a:r>
              <a:rPr lang="en-US" dirty="0"/>
              <a:t>This move was made to broaden the influence of victims voices and reduce conflicts as many coalitions became pass through funders</a:t>
            </a:r>
          </a:p>
        </p:txBody>
      </p:sp>
      <p:sp>
        <p:nvSpPr>
          <p:cNvPr id="3" name="Title 2"/>
          <p:cNvSpPr>
            <a:spLocks noGrp="1"/>
          </p:cNvSpPr>
          <p:nvPr>
            <p:ph type="title"/>
          </p:nvPr>
        </p:nvSpPr>
        <p:spPr/>
        <p:txBody>
          <a:bodyPr/>
          <a:lstStyle/>
          <a:p>
            <a:r>
              <a:rPr lang="en-US" dirty="0"/>
              <a:t>Modern Era</a:t>
            </a:r>
          </a:p>
        </p:txBody>
      </p:sp>
    </p:spTree>
    <p:extLst>
      <p:ext uri="{BB962C8B-B14F-4D97-AF65-F5344CB8AC3E}">
        <p14:creationId xmlns:p14="http://schemas.microsoft.com/office/powerpoint/2010/main" val="32696074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Hardcover</Template>
  <TotalTime>1737</TotalTime>
  <Words>1745</Words>
  <Application>Microsoft Macintosh PowerPoint</Application>
  <PresentationFormat>On-screen Show (4:3)</PresentationFormat>
  <Paragraphs>272</Paragraphs>
  <Slides>24</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Algerian</vt:lpstr>
      <vt:lpstr>Book Antiqua</vt:lpstr>
      <vt:lpstr>Calibri</vt:lpstr>
      <vt:lpstr>Wingdings</vt:lpstr>
      <vt:lpstr>Hardcover</vt:lpstr>
      <vt:lpstr>The Role of Coalitions </vt:lpstr>
      <vt:lpstr>PowerPoint Presentation</vt:lpstr>
      <vt:lpstr>The Beginning </vt:lpstr>
      <vt:lpstr>The Beginning</vt:lpstr>
      <vt:lpstr>Main Purposes</vt:lpstr>
      <vt:lpstr>The Work in General</vt:lpstr>
      <vt:lpstr>Transitions</vt:lpstr>
      <vt:lpstr>Gaining Ground</vt:lpstr>
      <vt:lpstr>Modern Era</vt:lpstr>
      <vt:lpstr>PowerPoint Presentation</vt:lpstr>
      <vt:lpstr>Coalitions Must: (per FVPSA)</vt:lpstr>
      <vt:lpstr>8 areas of Required Work in FVPSA</vt:lpstr>
      <vt:lpstr>8 areas of Required Work in FVPSA</vt:lpstr>
      <vt:lpstr>State’s Work with Coalitions</vt:lpstr>
      <vt:lpstr>PowerPoint Presentation</vt:lpstr>
      <vt:lpstr>Projects</vt:lpstr>
      <vt:lpstr>Training &amp; Technical Assistance </vt:lpstr>
      <vt:lpstr>Facilitating Emergency Responses</vt:lpstr>
      <vt:lpstr>Benefits of Membership </vt:lpstr>
      <vt:lpstr>Collaboration</vt:lpstr>
      <vt:lpstr>Challenges in Adapting</vt:lpstr>
      <vt:lpstr>Building Relationships</vt:lpstr>
      <vt:lpstr>How Coalitions Can Help</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Beth Meeks</dc:creator>
  <cp:lastModifiedBy>deb@debare.com</cp:lastModifiedBy>
  <cp:revision>57</cp:revision>
  <cp:lastPrinted>2017-04-05T14:46:54Z</cp:lastPrinted>
  <dcterms:created xsi:type="dcterms:W3CDTF">2014-06-10T15:59:58Z</dcterms:created>
  <dcterms:modified xsi:type="dcterms:W3CDTF">2019-03-26T16:02:17Z</dcterms:modified>
</cp:coreProperties>
</file>