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304" r:id="rId3"/>
    <p:sldId id="257" r:id="rId4"/>
    <p:sldId id="258" r:id="rId5"/>
    <p:sldId id="265" r:id="rId6"/>
    <p:sldId id="264" r:id="rId7"/>
    <p:sldId id="260" r:id="rId8"/>
    <p:sldId id="266" r:id="rId9"/>
    <p:sldId id="262" r:id="rId10"/>
    <p:sldId id="302" r:id="rId11"/>
    <p:sldId id="263" r:id="rId12"/>
    <p:sldId id="274" r:id="rId13"/>
    <p:sldId id="275" r:id="rId14"/>
    <p:sldId id="289" r:id="rId15"/>
    <p:sldId id="301" r:id="rId16"/>
    <p:sldId id="284" r:id="rId17"/>
    <p:sldId id="286" r:id="rId18"/>
    <p:sldId id="299" r:id="rId19"/>
    <p:sldId id="287" r:id="rId20"/>
    <p:sldId id="279" r:id="rId21"/>
    <p:sldId id="280" r:id="rId22"/>
    <p:sldId id="300" r:id="rId23"/>
    <p:sldId id="281" r:id="rId24"/>
    <p:sldId id="282" r:id="rId25"/>
    <p:sldId id="298" r:id="rId26"/>
    <p:sldId id="283" r:id="rId2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595"/>
  </p:normalViewPr>
  <p:slideViewPr>
    <p:cSldViewPr>
      <p:cViewPr varScale="1">
        <p:scale>
          <a:sx n="115" d="100"/>
          <a:sy n="115" d="100"/>
        </p:scale>
        <p:origin x="96" y="3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4EE0F38-A61F-4599-A10D-F4313A7AF4D0}" type="datetimeFigureOut">
              <a:rPr lang="en-US" smtClean="0"/>
              <a:t>8/19/2018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956B748-2AF6-43AC-91A0-A957890065E1}"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E0F38-A61F-4599-A10D-F4313A7AF4D0}"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E0F38-A61F-4599-A10D-F4313A7AF4D0}"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EE0F38-A61F-4599-A10D-F4313A7AF4D0}"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EE0F38-A61F-4599-A10D-F4313A7AF4D0}"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EE0F38-A61F-4599-A10D-F4313A7AF4D0}"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EE0F38-A61F-4599-A10D-F4313A7AF4D0}" type="datetimeFigureOut">
              <a:rPr lang="en-US" smtClean="0"/>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6B748-2AF6-43AC-91A0-A957890065E1}"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EE0F38-A61F-4599-A10D-F4313A7AF4D0}" type="datetimeFigureOut">
              <a:rPr lang="en-US" smtClean="0"/>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6B748-2AF6-43AC-91A0-A957890065E1}"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E0F38-A61F-4599-A10D-F4313A7AF4D0}" type="datetimeFigureOut">
              <a:rPr lang="en-US" smtClean="0"/>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E0F38-A61F-4599-A10D-F4313A7AF4D0}"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EE0F38-A61F-4599-A10D-F4313A7AF4D0}"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4EE0F38-A61F-4599-A10D-F4313A7AF4D0}" type="datetimeFigureOut">
              <a:rPr lang="en-US" smtClean="0"/>
              <a:t>8/19/2018</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956B748-2AF6-43AC-91A0-A957890065E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bmeeks@nnedv.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2362200"/>
          </a:xfrm>
        </p:spPr>
        <p:txBody>
          <a:bodyPr>
            <a:normAutofit/>
          </a:bodyPr>
          <a:lstStyle/>
          <a:p>
            <a:r>
              <a:rPr lang="en-US" dirty="0" smtClean="0"/>
              <a:t>The Role of Coalitions</a:t>
            </a:r>
            <a:br>
              <a:rPr lang="en-US" dirty="0" smtClean="0"/>
            </a:br>
            <a:endParaRPr lang="en-US" dirty="0"/>
          </a:p>
        </p:txBody>
      </p:sp>
      <p:sp>
        <p:nvSpPr>
          <p:cNvPr id="3" name="Subtitle 2"/>
          <p:cNvSpPr>
            <a:spLocks noGrp="1"/>
          </p:cNvSpPr>
          <p:nvPr>
            <p:ph type="subTitle" idx="1"/>
          </p:nvPr>
        </p:nvSpPr>
        <p:spPr>
          <a:xfrm>
            <a:off x="1371600" y="4038599"/>
            <a:ext cx="6400800" cy="990601"/>
          </a:xfrm>
        </p:spPr>
        <p:txBody>
          <a:bodyPr>
            <a:normAutofit/>
          </a:bodyPr>
          <a:lstStyle/>
          <a:p>
            <a:endParaRPr lang="en-US" dirty="0"/>
          </a:p>
        </p:txBody>
      </p:sp>
      <p:sp>
        <p:nvSpPr>
          <p:cNvPr id="4" name="TextBox 3"/>
          <p:cNvSpPr txBox="1"/>
          <p:nvPr/>
        </p:nvSpPr>
        <p:spPr>
          <a:xfrm>
            <a:off x="5029200" y="5334000"/>
            <a:ext cx="3581400" cy="369332"/>
          </a:xfrm>
          <a:prstGeom prst="rect">
            <a:avLst/>
          </a:prstGeom>
          <a:noFill/>
        </p:spPr>
        <p:txBody>
          <a:bodyPr wrap="square" rtlCol="0">
            <a:spAutoFit/>
          </a:bodyPr>
          <a:lstStyle/>
          <a:p>
            <a:pPr algn="r"/>
            <a:r>
              <a:rPr lang="en-US" dirty="0" smtClean="0"/>
              <a:t>Tonia Moultry </a:t>
            </a:r>
            <a:endParaRPr lang="en-US" dirty="0"/>
          </a:p>
        </p:txBody>
      </p:sp>
    </p:spTree>
    <p:extLst>
      <p:ext uri="{BB962C8B-B14F-4D97-AF65-F5344CB8AC3E}">
        <p14:creationId xmlns:p14="http://schemas.microsoft.com/office/powerpoint/2010/main" val="3368632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Structure &amp; Federal </a:t>
            </a:r>
            <a:r>
              <a:rPr lang="en-US" dirty="0" err="1" smtClean="0">
                <a:latin typeface="Algerian" panose="04020705040A02060702" pitchFamily="82" charset="0"/>
              </a:rPr>
              <a:t>Requirememts</a:t>
            </a:r>
            <a:r>
              <a:rPr lang="en-US" dirty="0" smtClean="0">
                <a:latin typeface="Algerian" panose="04020705040A02060702" pitchFamily="82" charset="0"/>
              </a:rPr>
              <a:t> </a:t>
            </a:r>
            <a:endParaRPr lang="en-US" dirty="0">
              <a:latin typeface="Algerian" panose="04020705040A02060702" pitchFamily="82"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84120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762999" cy="4495800"/>
          </a:xfrm>
        </p:spPr>
        <p:txBody>
          <a:bodyPr>
            <a:normAutofit lnSpcReduction="10000"/>
          </a:bodyPr>
          <a:lstStyle/>
          <a:p>
            <a:r>
              <a:rPr lang="en-US" dirty="0" smtClean="0"/>
              <a:t>non-governmental </a:t>
            </a:r>
            <a:r>
              <a:rPr lang="en-US" dirty="0"/>
              <a:t>organization and a not for profit</a:t>
            </a:r>
            <a:r>
              <a:rPr lang="en-US" dirty="0" smtClean="0"/>
              <a:t>;</a:t>
            </a:r>
          </a:p>
          <a:p>
            <a:endParaRPr lang="en-US" sz="1200" dirty="0"/>
          </a:p>
          <a:p>
            <a:r>
              <a:rPr lang="en-US" dirty="0" smtClean="0"/>
              <a:t>organization </a:t>
            </a:r>
            <a:r>
              <a:rPr lang="en-US" dirty="0"/>
              <a:t>that is self-determining and not under the auspice of any </a:t>
            </a:r>
            <a:r>
              <a:rPr lang="en-US" dirty="0" smtClean="0"/>
              <a:t>government office</a:t>
            </a:r>
            <a:r>
              <a:rPr lang="en-US" dirty="0"/>
              <a:t>, private entity or umbrella organization</a:t>
            </a:r>
            <a:r>
              <a:rPr lang="en-US" dirty="0" smtClean="0"/>
              <a:t>; have </a:t>
            </a:r>
            <a:r>
              <a:rPr lang="en-US" smtClean="0"/>
              <a:t>financial sustainability</a:t>
            </a:r>
            <a:endParaRPr lang="en-US" dirty="0"/>
          </a:p>
          <a:p>
            <a:endParaRPr lang="en-US" sz="1200" dirty="0" smtClean="0"/>
          </a:p>
          <a:p>
            <a:r>
              <a:rPr lang="en-US" dirty="0" smtClean="0"/>
              <a:t>purpose </a:t>
            </a:r>
            <a:r>
              <a:rPr lang="en-US" dirty="0"/>
              <a:t>to provide education, support, and </a:t>
            </a:r>
            <a:r>
              <a:rPr lang="en-US" dirty="0" smtClean="0"/>
              <a:t>TA that supports shelter and supportive services</a:t>
            </a:r>
          </a:p>
          <a:p>
            <a:endParaRPr lang="en-US" sz="1200" dirty="0" smtClean="0"/>
          </a:p>
          <a:p>
            <a:r>
              <a:rPr lang="en-US" dirty="0" smtClean="0"/>
              <a:t>have </a:t>
            </a:r>
            <a:r>
              <a:rPr lang="en-US" dirty="0"/>
              <a:t>a history of involvement in the movement to end </a:t>
            </a:r>
            <a:r>
              <a:rPr lang="en-US" dirty="0" smtClean="0"/>
              <a:t>DV </a:t>
            </a:r>
            <a:endParaRPr lang="en-US" dirty="0"/>
          </a:p>
          <a:p>
            <a:endParaRPr lang="en-US" sz="1200" dirty="0" smtClean="0"/>
          </a:p>
          <a:p>
            <a:r>
              <a:rPr lang="en-US" dirty="0" smtClean="0"/>
              <a:t>have </a:t>
            </a:r>
            <a:r>
              <a:rPr lang="en-US" dirty="0"/>
              <a:t>a membership representing a majority of organizations whose primary focus </a:t>
            </a:r>
            <a:r>
              <a:rPr lang="en-US" dirty="0" smtClean="0"/>
              <a:t>is DV </a:t>
            </a:r>
            <a:endParaRPr lang="en-US" dirty="0"/>
          </a:p>
        </p:txBody>
      </p:sp>
      <p:sp>
        <p:nvSpPr>
          <p:cNvPr id="3" name="Title 2"/>
          <p:cNvSpPr>
            <a:spLocks noGrp="1"/>
          </p:cNvSpPr>
          <p:nvPr>
            <p:ph type="title"/>
          </p:nvPr>
        </p:nvSpPr>
        <p:spPr/>
        <p:txBody>
          <a:bodyPr/>
          <a:lstStyle/>
          <a:p>
            <a:r>
              <a:rPr lang="en-US" dirty="0" smtClean="0"/>
              <a:t>Coalitions Must Be</a:t>
            </a:r>
            <a:r>
              <a:rPr lang="en-US" dirty="0"/>
              <a:t/>
            </a:r>
            <a:br>
              <a:rPr lang="en-US" dirty="0"/>
            </a:br>
            <a:r>
              <a:rPr lang="en-US" sz="2400" dirty="0" smtClean="0"/>
              <a:t>(per FVPSA)</a:t>
            </a:r>
            <a:endParaRPr lang="en-US" sz="2400" dirty="0"/>
          </a:p>
        </p:txBody>
      </p:sp>
    </p:spTree>
    <p:extLst>
      <p:ext uri="{BB962C8B-B14F-4D97-AF65-F5344CB8AC3E}">
        <p14:creationId xmlns:p14="http://schemas.microsoft.com/office/powerpoint/2010/main" val="266903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057400"/>
            <a:ext cx="8458200" cy="4419600"/>
          </a:xfrm>
        </p:spPr>
        <p:txBody>
          <a:bodyPr>
            <a:normAutofit/>
          </a:bodyPr>
          <a:lstStyle/>
          <a:p>
            <a:r>
              <a:rPr lang="en-US" dirty="0" smtClean="0"/>
              <a:t>Training and Technical Assistance to DV Programs &amp; conduct Needs Assessment</a:t>
            </a:r>
          </a:p>
          <a:p>
            <a:endParaRPr lang="en-US" sz="1100" dirty="0" smtClean="0"/>
          </a:p>
          <a:p>
            <a:r>
              <a:rPr lang="en-US" dirty="0" smtClean="0"/>
              <a:t>Working with state on planning</a:t>
            </a:r>
            <a:r>
              <a:rPr lang="en-US" dirty="0"/>
              <a:t> </a:t>
            </a:r>
            <a:r>
              <a:rPr lang="en-US" dirty="0" smtClean="0"/>
              <a:t>&amp; monitoring distribution of sub grants</a:t>
            </a:r>
          </a:p>
          <a:p>
            <a:endParaRPr lang="en-US" sz="1100" dirty="0" smtClean="0"/>
          </a:p>
          <a:p>
            <a:r>
              <a:rPr lang="en-US" dirty="0" smtClean="0"/>
              <a:t>Work with underserved and minority populations</a:t>
            </a:r>
          </a:p>
          <a:p>
            <a:endParaRPr lang="en-US" sz="1100" dirty="0" smtClean="0"/>
          </a:p>
          <a:p>
            <a:r>
              <a:rPr lang="en-US" dirty="0" smtClean="0"/>
              <a:t>Work with housing</a:t>
            </a:r>
            <a:r>
              <a:rPr lang="en-US" dirty="0"/>
              <a:t>, </a:t>
            </a:r>
            <a:r>
              <a:rPr lang="en-US" dirty="0" smtClean="0"/>
              <a:t>health care</a:t>
            </a:r>
            <a:r>
              <a:rPr lang="en-US" dirty="0"/>
              <a:t>, mental health, social welfare, or business to </a:t>
            </a:r>
            <a:r>
              <a:rPr lang="en-US" dirty="0" smtClean="0"/>
              <a:t>support the </a:t>
            </a:r>
            <a:r>
              <a:rPr lang="en-US" dirty="0"/>
              <a:t>development and implementation of effective policies, protocols, and </a:t>
            </a:r>
            <a:r>
              <a:rPr lang="en-US" dirty="0" smtClean="0"/>
              <a:t>programs </a:t>
            </a:r>
          </a:p>
          <a:p>
            <a:endParaRPr lang="en-US" dirty="0" smtClean="0"/>
          </a:p>
          <a:p>
            <a:endParaRPr lang="en-US" dirty="0"/>
          </a:p>
        </p:txBody>
      </p:sp>
      <p:sp>
        <p:nvSpPr>
          <p:cNvPr id="3" name="Title 2"/>
          <p:cNvSpPr>
            <a:spLocks noGrp="1"/>
          </p:cNvSpPr>
          <p:nvPr>
            <p:ph type="title"/>
          </p:nvPr>
        </p:nvSpPr>
        <p:spPr/>
        <p:txBody>
          <a:bodyPr/>
          <a:lstStyle/>
          <a:p>
            <a:r>
              <a:rPr lang="en-US" dirty="0" smtClean="0"/>
              <a:t>8 areas of Required Work in FVPSA</a:t>
            </a:r>
            <a:endParaRPr lang="en-US" dirty="0"/>
          </a:p>
        </p:txBody>
      </p:sp>
    </p:spTree>
    <p:extLst>
      <p:ext uri="{BB962C8B-B14F-4D97-AF65-F5344CB8AC3E}">
        <p14:creationId xmlns:p14="http://schemas.microsoft.com/office/powerpoint/2010/main" val="3194904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362200"/>
            <a:ext cx="8686800" cy="4114800"/>
          </a:xfrm>
        </p:spPr>
        <p:txBody>
          <a:bodyPr>
            <a:normAutofit lnSpcReduction="10000"/>
          </a:bodyPr>
          <a:lstStyle/>
          <a:p>
            <a:r>
              <a:rPr lang="en-US" dirty="0"/>
              <a:t>Work with judicial and law enforcement agencies to encourage appropriate </a:t>
            </a:r>
            <a:r>
              <a:rPr lang="en-US" dirty="0" smtClean="0"/>
              <a:t>responses</a:t>
            </a:r>
          </a:p>
          <a:p>
            <a:endParaRPr lang="en-US" sz="1200" dirty="0"/>
          </a:p>
          <a:p>
            <a:r>
              <a:rPr lang="en-US" dirty="0" smtClean="0"/>
              <a:t>Work </a:t>
            </a:r>
            <a:r>
              <a:rPr lang="en-US" dirty="0"/>
              <a:t>with family law judges, criminal court judges, child protective service agencies</a:t>
            </a:r>
            <a:r>
              <a:rPr lang="en-US" dirty="0" smtClean="0"/>
              <a:t>, and </a:t>
            </a:r>
            <a:r>
              <a:rPr lang="en-US" dirty="0"/>
              <a:t>children’s advocates to develop appropriate </a:t>
            </a:r>
            <a:r>
              <a:rPr lang="en-US" dirty="0" smtClean="0"/>
              <a:t>responses to </a:t>
            </a:r>
            <a:r>
              <a:rPr lang="en-US" dirty="0"/>
              <a:t>child custody and visitation issues in cases of child exposure to </a:t>
            </a:r>
            <a:r>
              <a:rPr lang="en-US" dirty="0" smtClean="0"/>
              <a:t>DV and child abuse</a:t>
            </a:r>
          </a:p>
          <a:p>
            <a:endParaRPr lang="en-US" sz="1200" dirty="0" smtClean="0"/>
          </a:p>
          <a:p>
            <a:r>
              <a:rPr lang="en-US" dirty="0" smtClean="0"/>
              <a:t>Prevention</a:t>
            </a:r>
          </a:p>
          <a:p>
            <a:endParaRPr lang="en-US" sz="1100" dirty="0" smtClean="0"/>
          </a:p>
          <a:p>
            <a:r>
              <a:rPr lang="en-US" dirty="0" smtClean="0"/>
              <a:t>Work with tribal communities</a:t>
            </a:r>
            <a:endParaRPr lang="en-US" dirty="0"/>
          </a:p>
        </p:txBody>
      </p:sp>
      <p:sp>
        <p:nvSpPr>
          <p:cNvPr id="3" name="Title 2"/>
          <p:cNvSpPr>
            <a:spLocks noGrp="1"/>
          </p:cNvSpPr>
          <p:nvPr>
            <p:ph type="title"/>
          </p:nvPr>
        </p:nvSpPr>
        <p:spPr/>
        <p:txBody>
          <a:bodyPr/>
          <a:lstStyle/>
          <a:p>
            <a:r>
              <a:rPr lang="en-US" dirty="0"/>
              <a:t>8 areas of Required </a:t>
            </a:r>
            <a:r>
              <a:rPr lang="en-US" dirty="0" smtClean="0"/>
              <a:t>Work in FVPSA</a:t>
            </a:r>
            <a:endParaRPr lang="en-US" dirty="0"/>
          </a:p>
        </p:txBody>
      </p:sp>
    </p:spTree>
    <p:extLst>
      <p:ext uri="{BB962C8B-B14F-4D97-AF65-F5344CB8AC3E}">
        <p14:creationId xmlns:p14="http://schemas.microsoft.com/office/powerpoint/2010/main" val="90048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42 U.S. Code § 10407 </a:t>
            </a:r>
            <a:r>
              <a:rPr lang="en-US" dirty="0" smtClean="0"/>
              <a:t>(a) (2) (D</a:t>
            </a:r>
            <a:r>
              <a:rPr lang="en-US" dirty="0"/>
              <a:t>) </a:t>
            </a:r>
            <a:endParaRPr lang="en-US" dirty="0" smtClean="0"/>
          </a:p>
          <a:p>
            <a:r>
              <a:rPr lang="en-US" dirty="0" smtClean="0"/>
              <a:t>provide </a:t>
            </a:r>
            <a:r>
              <a:rPr lang="en-US" dirty="0"/>
              <a:t>an assurance that the State will consult with and provide for the participation of the State Domestic Violence Coalition in the planning and monitoring of the distribution of grants to eligible entities as described in section 10408(a) of this title and the administration of the grant programs and projects;</a:t>
            </a:r>
            <a:endParaRPr lang="en-US" dirty="0" smtClean="0"/>
          </a:p>
          <a:p>
            <a:endParaRPr lang="en-US" dirty="0"/>
          </a:p>
        </p:txBody>
      </p:sp>
      <p:sp>
        <p:nvSpPr>
          <p:cNvPr id="3" name="Title 2"/>
          <p:cNvSpPr>
            <a:spLocks noGrp="1"/>
          </p:cNvSpPr>
          <p:nvPr>
            <p:ph type="title"/>
          </p:nvPr>
        </p:nvSpPr>
        <p:spPr>
          <a:xfrm>
            <a:off x="688490" y="381000"/>
            <a:ext cx="7756263" cy="1243406"/>
          </a:xfrm>
        </p:spPr>
        <p:txBody>
          <a:bodyPr/>
          <a:lstStyle/>
          <a:p>
            <a:r>
              <a:rPr lang="en-US" dirty="0" smtClean="0"/>
              <a:t>State’s Work with Coalitions</a:t>
            </a:r>
            <a:endParaRPr lang="en-US" dirty="0"/>
          </a:p>
        </p:txBody>
      </p:sp>
    </p:spTree>
    <p:extLst>
      <p:ext uri="{BB962C8B-B14F-4D97-AF65-F5344CB8AC3E}">
        <p14:creationId xmlns:p14="http://schemas.microsoft.com/office/powerpoint/2010/main" val="2056074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latin typeface="Algerian" panose="04020705040A02060702" pitchFamily="82" charset="0"/>
              </a:rPr>
              <a:t/>
            </a:r>
            <a:br>
              <a:rPr lang="en-US" dirty="0" smtClean="0">
                <a:latin typeface="Algerian" panose="04020705040A02060702" pitchFamily="82" charset="0"/>
              </a:rPr>
            </a:br>
            <a:r>
              <a:rPr lang="en-US" dirty="0" smtClean="0">
                <a:latin typeface="Algerian" panose="04020705040A02060702" pitchFamily="82" charset="0"/>
              </a:rPr>
              <a:t/>
            </a:r>
            <a:br>
              <a:rPr lang="en-US" dirty="0" smtClean="0">
                <a:latin typeface="Algerian" panose="04020705040A02060702" pitchFamily="82" charset="0"/>
              </a:rPr>
            </a:br>
            <a:r>
              <a:rPr lang="en-US" dirty="0">
                <a:latin typeface="Algerian" panose="04020705040A02060702" pitchFamily="82" charset="0"/>
              </a:rPr>
              <a:t/>
            </a:r>
            <a:br>
              <a:rPr lang="en-US" dirty="0">
                <a:latin typeface="Algerian" panose="04020705040A02060702" pitchFamily="82" charset="0"/>
              </a:rPr>
            </a:br>
            <a:r>
              <a:rPr lang="en-US" dirty="0" smtClean="0">
                <a:latin typeface="Algerian" panose="04020705040A02060702" pitchFamily="82" charset="0"/>
              </a:rPr>
              <a:t/>
            </a:r>
            <a:br>
              <a:rPr lang="en-US" dirty="0" smtClean="0">
                <a:latin typeface="Algerian" panose="04020705040A02060702" pitchFamily="82" charset="0"/>
              </a:rPr>
            </a:br>
            <a:r>
              <a:rPr lang="en-US" dirty="0">
                <a:latin typeface="Algerian" panose="04020705040A02060702" pitchFamily="82" charset="0"/>
              </a:rPr>
              <a:t/>
            </a:r>
            <a:br>
              <a:rPr lang="en-US" dirty="0">
                <a:latin typeface="Algerian" panose="04020705040A02060702" pitchFamily="82" charset="0"/>
              </a:rPr>
            </a:br>
            <a:r>
              <a:rPr lang="en-US" dirty="0" smtClean="0">
                <a:latin typeface="Algerian" panose="04020705040A02060702" pitchFamily="82" charset="0"/>
              </a:rPr>
              <a:t>Practical Implications </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2597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52453"/>
          </a:xfrm>
        </p:spPr>
        <p:txBody>
          <a:bodyPr>
            <a:normAutofit fontScale="92500"/>
          </a:bodyPr>
          <a:lstStyle/>
          <a:p>
            <a:r>
              <a:rPr lang="en-US" dirty="0" smtClean="0"/>
              <a:t>Public Policy -  to include funding advocacy</a:t>
            </a:r>
          </a:p>
          <a:p>
            <a:r>
              <a:rPr lang="en-US" dirty="0" smtClean="0"/>
              <a:t>Troubleshooting w/funders, payment processes</a:t>
            </a:r>
          </a:p>
          <a:p>
            <a:r>
              <a:rPr lang="en-US" dirty="0" smtClean="0"/>
              <a:t>Hold seats on funding panels</a:t>
            </a:r>
          </a:p>
          <a:p>
            <a:r>
              <a:rPr lang="en-US" dirty="0" smtClean="0"/>
              <a:t>Fatality tracking</a:t>
            </a:r>
          </a:p>
          <a:p>
            <a:r>
              <a:rPr lang="en-US" dirty="0" smtClean="0"/>
              <a:t>Awareness/resources</a:t>
            </a:r>
          </a:p>
          <a:p>
            <a:r>
              <a:rPr lang="en-US" dirty="0" smtClean="0"/>
              <a:t>Statewide toll free hotlines</a:t>
            </a:r>
          </a:p>
          <a:p>
            <a:r>
              <a:rPr lang="en-US" dirty="0" smtClean="0"/>
              <a:t>Convening batterer programs</a:t>
            </a:r>
          </a:p>
          <a:p>
            <a:r>
              <a:rPr lang="en-US" dirty="0" smtClean="0"/>
              <a:t>Engaging with outreach programs</a:t>
            </a:r>
          </a:p>
          <a:p>
            <a:r>
              <a:rPr lang="en-US" dirty="0" smtClean="0"/>
              <a:t>Member or Chair of various </a:t>
            </a:r>
            <a:r>
              <a:rPr lang="en-US" dirty="0"/>
              <a:t>task </a:t>
            </a:r>
            <a:r>
              <a:rPr lang="en-US" dirty="0" smtClean="0"/>
              <a:t>forces/commissions</a:t>
            </a:r>
          </a:p>
          <a:p>
            <a:r>
              <a:rPr lang="en-US" dirty="0" smtClean="0"/>
              <a:t>Quality </a:t>
            </a:r>
            <a:r>
              <a:rPr lang="en-US" dirty="0"/>
              <a:t>Assurance </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Projects</a:t>
            </a:r>
            <a:endParaRPr lang="en-US" dirty="0"/>
          </a:p>
        </p:txBody>
      </p:sp>
    </p:spTree>
    <p:extLst>
      <p:ext uri="{BB962C8B-B14F-4D97-AF65-F5344CB8AC3E}">
        <p14:creationId xmlns:p14="http://schemas.microsoft.com/office/powerpoint/2010/main" val="1370439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2057400"/>
            <a:ext cx="7315199" cy="4648200"/>
          </a:xfrm>
        </p:spPr>
        <p:txBody>
          <a:bodyPr>
            <a:normAutofit lnSpcReduction="10000"/>
          </a:bodyPr>
          <a:lstStyle/>
          <a:p>
            <a:endParaRPr lang="en-US" dirty="0" smtClean="0"/>
          </a:p>
          <a:p>
            <a:r>
              <a:rPr lang="en-US" dirty="0" smtClean="0"/>
              <a:t>Program </a:t>
            </a:r>
            <a:r>
              <a:rPr lang="en-US" dirty="0"/>
              <a:t>development/capacity </a:t>
            </a:r>
            <a:r>
              <a:rPr lang="en-US" dirty="0" smtClean="0"/>
              <a:t>building</a:t>
            </a:r>
          </a:p>
          <a:p>
            <a:r>
              <a:rPr lang="en-US" dirty="0" smtClean="0"/>
              <a:t>Crisis </a:t>
            </a:r>
            <a:r>
              <a:rPr lang="en-US" dirty="0"/>
              <a:t>calls</a:t>
            </a:r>
          </a:p>
          <a:p>
            <a:r>
              <a:rPr lang="en-US" dirty="0" smtClean="0"/>
              <a:t>HUD Regulations</a:t>
            </a:r>
            <a:endParaRPr lang="en-US" dirty="0"/>
          </a:p>
          <a:p>
            <a:r>
              <a:rPr lang="en-US" dirty="0" smtClean="0"/>
              <a:t>Trouble </a:t>
            </a:r>
            <a:r>
              <a:rPr lang="en-US" dirty="0"/>
              <a:t>shooting with allies</a:t>
            </a:r>
          </a:p>
          <a:p>
            <a:r>
              <a:rPr lang="en-US" dirty="0" smtClean="0"/>
              <a:t>Board </a:t>
            </a:r>
            <a:r>
              <a:rPr lang="en-US" dirty="0"/>
              <a:t>Issues</a:t>
            </a:r>
          </a:p>
          <a:p>
            <a:r>
              <a:rPr lang="en-US" dirty="0"/>
              <a:t>Employment/supervision issues</a:t>
            </a:r>
          </a:p>
          <a:p>
            <a:r>
              <a:rPr lang="en-US" dirty="0"/>
              <a:t>Media assistance</a:t>
            </a:r>
          </a:p>
          <a:p>
            <a:r>
              <a:rPr lang="en-US" dirty="0"/>
              <a:t>Implementing laws</a:t>
            </a:r>
          </a:p>
          <a:p>
            <a:r>
              <a:rPr lang="en-US" dirty="0" smtClean="0"/>
              <a:t>Risk </a:t>
            </a:r>
            <a:r>
              <a:rPr lang="en-US" dirty="0"/>
              <a:t>Assessment</a:t>
            </a:r>
          </a:p>
          <a:p>
            <a:r>
              <a:rPr lang="en-US" dirty="0"/>
              <a:t>Anything related to training </a:t>
            </a:r>
          </a:p>
          <a:p>
            <a:endParaRPr lang="en-US" dirty="0"/>
          </a:p>
        </p:txBody>
      </p:sp>
      <p:sp>
        <p:nvSpPr>
          <p:cNvPr id="3" name="Title 2"/>
          <p:cNvSpPr>
            <a:spLocks noGrp="1"/>
          </p:cNvSpPr>
          <p:nvPr>
            <p:ph type="title"/>
          </p:nvPr>
        </p:nvSpPr>
        <p:spPr/>
        <p:txBody>
          <a:bodyPr/>
          <a:lstStyle/>
          <a:p>
            <a:r>
              <a:rPr lang="en-US" dirty="0" smtClean="0"/>
              <a:t>Training &amp; Technical Assistance </a:t>
            </a:r>
            <a:endParaRPr lang="en-US" dirty="0"/>
          </a:p>
        </p:txBody>
      </p:sp>
    </p:spTree>
    <p:extLst>
      <p:ext uri="{BB962C8B-B14F-4D97-AF65-F5344CB8AC3E}">
        <p14:creationId xmlns:p14="http://schemas.microsoft.com/office/powerpoint/2010/main" val="971302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Prevention</a:t>
            </a:r>
          </a:p>
          <a:p>
            <a:r>
              <a:rPr lang="en-US" dirty="0"/>
              <a:t>Coordinated Community Response development</a:t>
            </a:r>
          </a:p>
          <a:p>
            <a:r>
              <a:rPr lang="en-US" dirty="0"/>
              <a:t>Language Access</a:t>
            </a:r>
          </a:p>
          <a:p>
            <a:r>
              <a:rPr lang="en-US" dirty="0"/>
              <a:t>Legal Advocacy </a:t>
            </a:r>
          </a:p>
          <a:p>
            <a:r>
              <a:rPr lang="en-US" dirty="0"/>
              <a:t>Child Advocacy </a:t>
            </a:r>
          </a:p>
          <a:p>
            <a:r>
              <a:rPr lang="en-US" dirty="0"/>
              <a:t>Trauma Informed Care</a:t>
            </a:r>
          </a:p>
          <a:p>
            <a:r>
              <a:rPr lang="en-US" dirty="0"/>
              <a:t>For allies - Law Enforcement, Healthcare, Courts </a:t>
            </a:r>
          </a:p>
          <a:p>
            <a:r>
              <a:rPr lang="en-US" dirty="0"/>
              <a:t>Legal Assistance </a:t>
            </a:r>
          </a:p>
          <a:p>
            <a:endParaRPr lang="en-US" dirty="0"/>
          </a:p>
        </p:txBody>
      </p:sp>
      <p:sp>
        <p:nvSpPr>
          <p:cNvPr id="3" name="Title 2"/>
          <p:cNvSpPr>
            <a:spLocks noGrp="1"/>
          </p:cNvSpPr>
          <p:nvPr>
            <p:ph type="title"/>
          </p:nvPr>
        </p:nvSpPr>
        <p:spPr/>
        <p:txBody>
          <a:bodyPr/>
          <a:lstStyle/>
          <a:p>
            <a:r>
              <a:rPr lang="en-US" dirty="0" smtClean="0"/>
              <a:t>Training &amp; Technical Assistance</a:t>
            </a:r>
            <a:endParaRPr lang="en-US" dirty="0"/>
          </a:p>
        </p:txBody>
      </p:sp>
    </p:spTree>
    <p:extLst>
      <p:ext uri="{BB962C8B-B14F-4D97-AF65-F5344CB8AC3E}">
        <p14:creationId xmlns:p14="http://schemas.microsoft.com/office/powerpoint/2010/main" val="1602816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Storm tracking </a:t>
            </a:r>
          </a:p>
          <a:p>
            <a:r>
              <a:rPr lang="en-US" dirty="0"/>
              <a:t>Evacuations</a:t>
            </a:r>
          </a:p>
          <a:p>
            <a:r>
              <a:rPr lang="en-US" dirty="0"/>
              <a:t>Disaster fund</a:t>
            </a:r>
          </a:p>
          <a:p>
            <a:r>
              <a:rPr lang="en-US" dirty="0"/>
              <a:t>Hotline transfers</a:t>
            </a:r>
          </a:p>
          <a:p>
            <a:r>
              <a:rPr lang="en-US" dirty="0"/>
              <a:t>On site support</a:t>
            </a:r>
          </a:p>
          <a:p>
            <a:endParaRPr lang="en-US" dirty="0"/>
          </a:p>
        </p:txBody>
      </p:sp>
      <p:sp>
        <p:nvSpPr>
          <p:cNvPr id="3" name="Title 2"/>
          <p:cNvSpPr>
            <a:spLocks noGrp="1"/>
          </p:cNvSpPr>
          <p:nvPr>
            <p:ph type="title"/>
          </p:nvPr>
        </p:nvSpPr>
        <p:spPr>
          <a:xfrm>
            <a:off x="688490" y="381000"/>
            <a:ext cx="7756263" cy="1143000"/>
          </a:xfrm>
        </p:spPr>
        <p:txBody>
          <a:bodyPr/>
          <a:lstStyle/>
          <a:p>
            <a:r>
              <a:rPr lang="en-US" dirty="0" smtClean="0"/>
              <a:t>Facilitating Emergency Responses</a:t>
            </a:r>
            <a:endParaRPr lang="en-US" dirty="0"/>
          </a:p>
        </p:txBody>
      </p:sp>
    </p:spTree>
    <p:extLst>
      <p:ext uri="{BB962C8B-B14F-4D97-AF65-F5344CB8AC3E}">
        <p14:creationId xmlns:p14="http://schemas.microsoft.com/office/powerpoint/2010/main" val="3282968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The history </a:t>
            </a:r>
            <a:endParaRPr lang="en-US" dirty="0">
              <a:latin typeface="Algerian" panose="04020705040A02060702" pitchFamily="82"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4844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599" cy="4343400"/>
          </a:xfrm>
        </p:spPr>
        <p:txBody>
          <a:bodyPr>
            <a:normAutofit/>
          </a:bodyPr>
          <a:lstStyle/>
          <a:p>
            <a:r>
              <a:rPr lang="en-US" dirty="0" smtClean="0"/>
              <a:t>Policy Work, state and federal</a:t>
            </a:r>
          </a:p>
          <a:p>
            <a:pPr lvl="1"/>
            <a:r>
              <a:rPr lang="en-US" dirty="0" smtClean="0"/>
              <a:t>Opportunities for input</a:t>
            </a:r>
          </a:p>
          <a:p>
            <a:pPr lvl="1"/>
            <a:r>
              <a:rPr lang="en-US" dirty="0" smtClean="0"/>
              <a:t>Advance information</a:t>
            </a:r>
          </a:p>
          <a:p>
            <a:r>
              <a:rPr lang="en-US" dirty="0" smtClean="0"/>
              <a:t>Training and Technical Assistance</a:t>
            </a:r>
          </a:p>
          <a:p>
            <a:pPr lvl="1"/>
            <a:r>
              <a:rPr lang="en-US" dirty="0" smtClean="0"/>
              <a:t>Free employee benefit</a:t>
            </a:r>
          </a:p>
          <a:p>
            <a:pPr lvl="1"/>
            <a:r>
              <a:rPr lang="en-US" dirty="0" smtClean="0"/>
              <a:t>Reimbursement often included</a:t>
            </a:r>
          </a:p>
          <a:p>
            <a:r>
              <a:rPr lang="en-US" dirty="0" smtClean="0"/>
              <a:t>Resources – web section, manuals, national connections</a:t>
            </a:r>
          </a:p>
          <a:p>
            <a:r>
              <a:rPr lang="en-US" dirty="0" smtClean="0"/>
              <a:t>Local Community Support</a:t>
            </a:r>
          </a:p>
          <a:p>
            <a:r>
              <a:rPr lang="en-US" dirty="0" smtClean="0"/>
              <a:t>Networking</a:t>
            </a:r>
          </a:p>
          <a:p>
            <a:pPr lvl="1"/>
            <a:r>
              <a:rPr lang="en-US" dirty="0" smtClean="0"/>
              <a:t>Discuss statewide Issues</a:t>
            </a:r>
          </a:p>
          <a:p>
            <a:endParaRPr lang="en-US" dirty="0"/>
          </a:p>
        </p:txBody>
      </p:sp>
      <p:sp>
        <p:nvSpPr>
          <p:cNvPr id="3" name="Title 2"/>
          <p:cNvSpPr>
            <a:spLocks noGrp="1"/>
          </p:cNvSpPr>
          <p:nvPr>
            <p:ph type="title"/>
          </p:nvPr>
        </p:nvSpPr>
        <p:spPr/>
        <p:txBody>
          <a:bodyPr/>
          <a:lstStyle/>
          <a:p>
            <a:r>
              <a:rPr lang="en-US" dirty="0" smtClean="0"/>
              <a:t>Benefits of Membership </a:t>
            </a:r>
            <a:endParaRPr lang="en-US" dirty="0"/>
          </a:p>
        </p:txBody>
      </p:sp>
    </p:spTree>
    <p:extLst>
      <p:ext uri="{BB962C8B-B14F-4D97-AF65-F5344CB8AC3E}">
        <p14:creationId xmlns:p14="http://schemas.microsoft.com/office/powerpoint/2010/main" val="138768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133600"/>
            <a:ext cx="8534400" cy="4343399"/>
          </a:xfrm>
        </p:spPr>
        <p:txBody>
          <a:bodyPr/>
          <a:lstStyle/>
          <a:p>
            <a:r>
              <a:rPr lang="en-US" dirty="0" smtClean="0"/>
              <a:t>Coalitions promote collaboration and coordinated models in all their forms</a:t>
            </a:r>
          </a:p>
          <a:p>
            <a:r>
              <a:rPr lang="en-US" dirty="0" smtClean="0"/>
              <a:t>Coalitions often advocate for the integrity of the coordinated response model</a:t>
            </a:r>
          </a:p>
          <a:p>
            <a:r>
              <a:rPr lang="en-US" dirty="0" smtClean="0"/>
              <a:t>Coalitions advocate for resources</a:t>
            </a:r>
          </a:p>
          <a:p>
            <a:r>
              <a:rPr lang="en-US" dirty="0" smtClean="0"/>
              <a:t>Coalitions track and publish helpful stats</a:t>
            </a:r>
          </a:p>
          <a:p>
            <a:r>
              <a:rPr lang="en-US" dirty="0" smtClean="0"/>
              <a:t>Coalitions leverage support from other programs and leaders</a:t>
            </a:r>
          </a:p>
          <a:p>
            <a:r>
              <a:rPr lang="en-US" dirty="0" smtClean="0"/>
              <a:t>Coalitions can mitigate bad experiences and misuses </a:t>
            </a:r>
          </a:p>
          <a:p>
            <a:endParaRPr lang="en-US" dirty="0" smtClean="0"/>
          </a:p>
          <a:p>
            <a:endParaRPr lang="en-US" dirty="0"/>
          </a:p>
        </p:txBody>
      </p:sp>
      <p:sp>
        <p:nvSpPr>
          <p:cNvPr id="3" name="Title 2"/>
          <p:cNvSpPr>
            <a:spLocks noGrp="1"/>
          </p:cNvSpPr>
          <p:nvPr>
            <p:ph type="title"/>
          </p:nvPr>
        </p:nvSpPr>
        <p:spPr/>
        <p:txBody>
          <a:bodyPr/>
          <a:lstStyle/>
          <a:p>
            <a:r>
              <a:rPr lang="en-US" dirty="0" smtClean="0"/>
              <a:t>Collaboration</a:t>
            </a:r>
            <a:endParaRPr lang="en-US" dirty="0"/>
          </a:p>
        </p:txBody>
      </p:sp>
    </p:spTree>
    <p:extLst>
      <p:ext uri="{BB962C8B-B14F-4D97-AF65-F5344CB8AC3E}">
        <p14:creationId xmlns:p14="http://schemas.microsoft.com/office/powerpoint/2010/main" val="2934282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Systems</a:t>
            </a:r>
            <a:r>
              <a:rPr lang="en-US" dirty="0" smtClean="0"/>
              <a:t> </a:t>
            </a:r>
            <a:r>
              <a:rPr lang="en-US" dirty="0" smtClean="0">
                <a:latin typeface="Algerian" panose="04020705040A02060702" pitchFamily="82" charset="0"/>
              </a:rPr>
              <a:t>Advocacy</a:t>
            </a:r>
            <a:endParaRPr lang="en-US" dirty="0">
              <a:latin typeface="Algerian" panose="04020705040A02060702" pitchFamily="82" charset="0"/>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5383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981200"/>
            <a:ext cx="8686800" cy="4571999"/>
          </a:xfrm>
        </p:spPr>
        <p:txBody>
          <a:bodyPr/>
          <a:lstStyle/>
          <a:p>
            <a:r>
              <a:rPr lang="en-US" dirty="0" smtClean="0"/>
              <a:t>Letting ‘others’ in – historical fear of the system</a:t>
            </a:r>
          </a:p>
          <a:p>
            <a:pPr lvl="1"/>
            <a:r>
              <a:rPr lang="en-US" dirty="0" smtClean="0"/>
              <a:t>Justice Systems</a:t>
            </a:r>
          </a:p>
          <a:p>
            <a:pPr lvl="1"/>
            <a:r>
              <a:rPr lang="en-US" dirty="0" smtClean="0"/>
              <a:t>Mental Health</a:t>
            </a:r>
          </a:p>
          <a:p>
            <a:r>
              <a:rPr lang="en-US" dirty="0"/>
              <a:t>Concerns about ‘mission </a:t>
            </a:r>
            <a:r>
              <a:rPr lang="en-US" dirty="0" smtClean="0"/>
              <a:t>creep’</a:t>
            </a:r>
          </a:p>
          <a:p>
            <a:pPr lvl="1"/>
            <a:r>
              <a:rPr lang="en-US" dirty="0" smtClean="0"/>
              <a:t>Maintaining balanced focus</a:t>
            </a:r>
          </a:p>
          <a:p>
            <a:r>
              <a:rPr lang="en-US" dirty="0" smtClean="0"/>
              <a:t>Concern about keeping victims’ voices central</a:t>
            </a:r>
          </a:p>
          <a:p>
            <a:r>
              <a:rPr lang="en-US" dirty="0" smtClean="0"/>
              <a:t>Operating from a place of famine/resource leak</a:t>
            </a:r>
          </a:p>
          <a:p>
            <a:r>
              <a:rPr lang="en-US" dirty="0" smtClean="0"/>
              <a:t>Feeling loss or lack of respect for established expertise</a:t>
            </a:r>
          </a:p>
          <a:p>
            <a:r>
              <a:rPr lang="en-US" dirty="0" smtClean="0"/>
              <a:t>Aging leadership resistant to change</a:t>
            </a:r>
          </a:p>
          <a:p>
            <a:r>
              <a:rPr lang="en-US" dirty="0" smtClean="0"/>
              <a:t> Confidentiality/safety concerns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Challenges in Adapting</a:t>
            </a:r>
            <a:endParaRPr lang="en-US" dirty="0"/>
          </a:p>
        </p:txBody>
      </p:sp>
    </p:spTree>
    <p:extLst>
      <p:ext uri="{BB962C8B-B14F-4D97-AF65-F5344CB8AC3E}">
        <p14:creationId xmlns:p14="http://schemas.microsoft.com/office/powerpoint/2010/main" val="886803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133600"/>
            <a:ext cx="8382000" cy="4572000"/>
          </a:xfrm>
        </p:spPr>
        <p:txBody>
          <a:bodyPr>
            <a:normAutofit fontScale="92500" lnSpcReduction="10000"/>
          </a:bodyPr>
          <a:lstStyle/>
          <a:p>
            <a:r>
              <a:rPr lang="en-US" dirty="0"/>
              <a:t>Acknowledge the history and importance of the initiating framework for the field </a:t>
            </a:r>
          </a:p>
          <a:p>
            <a:r>
              <a:rPr lang="en-US" dirty="0" smtClean="0"/>
              <a:t>Attend coalition trainings &amp; events</a:t>
            </a:r>
          </a:p>
          <a:p>
            <a:r>
              <a:rPr lang="en-US" dirty="0" smtClean="0"/>
              <a:t>Invite coalition representatives to events</a:t>
            </a:r>
          </a:p>
          <a:p>
            <a:r>
              <a:rPr lang="en-US" dirty="0" smtClean="0"/>
              <a:t>Ask if you can attend some membership meetings</a:t>
            </a:r>
          </a:p>
          <a:p>
            <a:r>
              <a:rPr lang="en-US" dirty="0" smtClean="0"/>
              <a:t>Work within the public policy framework of the coalition</a:t>
            </a:r>
          </a:p>
          <a:p>
            <a:r>
              <a:rPr lang="en-US" dirty="0" smtClean="0"/>
              <a:t>Work as hand in hand partners on</a:t>
            </a:r>
          </a:p>
          <a:p>
            <a:pPr lvl="1"/>
            <a:r>
              <a:rPr lang="en-US" dirty="0" smtClean="0"/>
              <a:t> needs assessment</a:t>
            </a:r>
          </a:p>
          <a:p>
            <a:pPr lvl="1"/>
            <a:r>
              <a:rPr lang="en-US" dirty="0" smtClean="0"/>
              <a:t>determining eligibility</a:t>
            </a:r>
          </a:p>
          <a:p>
            <a:pPr lvl="1"/>
            <a:r>
              <a:rPr lang="en-US" dirty="0" smtClean="0"/>
              <a:t>monitoring </a:t>
            </a:r>
          </a:p>
          <a:p>
            <a:pPr lvl="1"/>
            <a:r>
              <a:rPr lang="en-US" dirty="0" smtClean="0"/>
              <a:t>funding plans</a:t>
            </a:r>
          </a:p>
          <a:p>
            <a:pPr lvl="1"/>
            <a:r>
              <a:rPr lang="en-US" dirty="0"/>
              <a:t>f</a:t>
            </a:r>
            <a:r>
              <a:rPr lang="en-US" dirty="0" smtClean="0"/>
              <a:t>unding advocacy</a:t>
            </a:r>
          </a:p>
          <a:p>
            <a:endParaRPr lang="en-US" dirty="0"/>
          </a:p>
        </p:txBody>
      </p:sp>
      <p:sp>
        <p:nvSpPr>
          <p:cNvPr id="3" name="Title 2"/>
          <p:cNvSpPr>
            <a:spLocks noGrp="1"/>
          </p:cNvSpPr>
          <p:nvPr>
            <p:ph type="title"/>
          </p:nvPr>
        </p:nvSpPr>
        <p:spPr/>
        <p:txBody>
          <a:bodyPr/>
          <a:lstStyle/>
          <a:p>
            <a:r>
              <a:rPr lang="en-US" dirty="0" smtClean="0"/>
              <a:t>Building Relationships</a:t>
            </a:r>
            <a:endParaRPr lang="en-US" dirty="0"/>
          </a:p>
        </p:txBody>
      </p:sp>
    </p:spTree>
    <p:extLst>
      <p:ext uri="{BB962C8B-B14F-4D97-AF65-F5344CB8AC3E}">
        <p14:creationId xmlns:p14="http://schemas.microsoft.com/office/powerpoint/2010/main" val="3528727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248347"/>
            <a:ext cx="8077200" cy="4228653"/>
          </a:xfrm>
        </p:spPr>
        <p:txBody>
          <a:bodyPr/>
          <a:lstStyle/>
          <a:p>
            <a:r>
              <a:rPr lang="en-US" dirty="0" smtClean="0"/>
              <a:t>Crafting corrective action plans with subgrantees</a:t>
            </a:r>
          </a:p>
          <a:p>
            <a:r>
              <a:rPr lang="en-US" dirty="0" smtClean="0"/>
              <a:t>Providing training and TA in corrective action plans</a:t>
            </a:r>
          </a:p>
          <a:p>
            <a:r>
              <a:rPr lang="en-US" dirty="0" smtClean="0"/>
              <a:t>Participating in grant review processes</a:t>
            </a:r>
          </a:p>
          <a:p>
            <a:r>
              <a:rPr lang="en-US" dirty="0" smtClean="0"/>
              <a:t>Suggest solicitation language </a:t>
            </a:r>
          </a:p>
          <a:p>
            <a:r>
              <a:rPr lang="en-US" dirty="0" smtClean="0"/>
              <a:t>Provide pre-contract training </a:t>
            </a:r>
          </a:p>
          <a:p>
            <a:r>
              <a:rPr lang="en-US" dirty="0" smtClean="0"/>
              <a:t>Joint site visits</a:t>
            </a:r>
          </a:p>
          <a:p>
            <a:r>
              <a:rPr lang="en-US" dirty="0" smtClean="0"/>
              <a:t>Provide programs TA on how to implement federal guidelines </a:t>
            </a:r>
          </a:p>
          <a:p>
            <a:r>
              <a:rPr lang="en-US" dirty="0" smtClean="0"/>
              <a:t>Craft training agendas to address specific needs</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a:xfrm>
            <a:off x="533400" y="570156"/>
            <a:ext cx="8077200" cy="1054250"/>
          </a:xfrm>
        </p:spPr>
        <p:txBody>
          <a:bodyPr/>
          <a:lstStyle/>
          <a:p>
            <a:r>
              <a:rPr lang="en-US" dirty="0" smtClean="0"/>
              <a:t>How Coalitions Can Help</a:t>
            </a:r>
            <a:endParaRPr lang="en-US" dirty="0"/>
          </a:p>
        </p:txBody>
      </p:sp>
    </p:spTree>
    <p:extLst>
      <p:ext uri="{BB962C8B-B14F-4D97-AF65-F5344CB8AC3E}">
        <p14:creationId xmlns:p14="http://schemas.microsoft.com/office/powerpoint/2010/main" val="3452210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0"/>
            <a:ext cx="7745505" cy="4571999"/>
          </a:xfrm>
        </p:spPr>
        <p:txBody>
          <a:bodyPr>
            <a:normAutofit/>
          </a:bodyPr>
          <a:lstStyle/>
          <a:p>
            <a:pPr algn="ctr"/>
            <a:endParaRPr lang="en-US" sz="4000" dirty="0"/>
          </a:p>
          <a:p>
            <a:pPr algn="ctr"/>
            <a:endParaRPr lang="en-US" sz="4000" dirty="0" smtClean="0"/>
          </a:p>
          <a:p>
            <a:pPr algn="ctr"/>
            <a:endParaRPr lang="en-US" sz="4000" dirty="0" smtClean="0"/>
          </a:p>
          <a:p>
            <a:pPr algn="ctr"/>
            <a:r>
              <a:rPr lang="en-US" sz="4000" dirty="0" smtClean="0"/>
              <a:t>Tonia </a:t>
            </a:r>
            <a:r>
              <a:rPr lang="en-US" sz="4000" dirty="0" smtClean="0"/>
              <a:t>Moultry </a:t>
            </a:r>
          </a:p>
          <a:p>
            <a:pPr marL="0" indent="0" algn="ctr">
              <a:buNone/>
            </a:pPr>
            <a:r>
              <a:rPr lang="en-US" sz="4000" dirty="0" smtClean="0">
                <a:hlinkClick r:id="rId2"/>
              </a:rPr>
              <a:t>tmoultry@nnedv.org</a:t>
            </a:r>
            <a:endParaRPr lang="en-US" sz="4000" dirty="0" smtClean="0"/>
          </a:p>
          <a:p>
            <a:endParaRPr lang="en-US" dirty="0"/>
          </a:p>
        </p:txBody>
      </p:sp>
      <p:sp>
        <p:nvSpPr>
          <p:cNvPr id="3" name="Title 2"/>
          <p:cNvSpPr>
            <a:spLocks noGrp="1"/>
          </p:cNvSpPr>
          <p:nvPr>
            <p:ph type="title"/>
          </p:nvPr>
        </p:nvSpPr>
        <p:spPr/>
        <p:txBody>
          <a:bodyPr/>
          <a:lstStyle/>
          <a:p>
            <a:endParaRPr lang="en-US" dirty="0"/>
          </a:p>
        </p:txBody>
      </p:sp>
      <p:pic>
        <p:nvPicPr>
          <p:cNvPr id="4" name="Picture 3" descr="I need to find a way to &lt;strong&gt;thank&lt;/strong&gt; them. I need to &lt;strong&gt;thank&lt;/strong&gt; them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2001" y="274320"/>
            <a:ext cx="5349240" cy="3566160"/>
          </a:xfrm>
          <a:prstGeom prst="rect">
            <a:avLst/>
          </a:prstGeom>
        </p:spPr>
      </p:pic>
    </p:spTree>
    <p:extLst>
      <p:ext uri="{BB962C8B-B14F-4D97-AF65-F5344CB8AC3E}">
        <p14:creationId xmlns:p14="http://schemas.microsoft.com/office/powerpoint/2010/main" val="4230624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763000" cy="4343400"/>
          </a:xfrm>
        </p:spPr>
        <p:txBody>
          <a:bodyPr>
            <a:normAutofit/>
          </a:bodyPr>
          <a:lstStyle/>
          <a:p>
            <a:r>
              <a:rPr lang="en-US" dirty="0"/>
              <a:t>The domestic violence movement grew out of the civil rights movement in the 60’s and women’s movement in the 70’s</a:t>
            </a:r>
            <a:r>
              <a:rPr lang="en-US" dirty="0" smtClean="0"/>
              <a:t>.</a:t>
            </a:r>
          </a:p>
          <a:p>
            <a:endParaRPr lang="en-US" sz="1200" dirty="0"/>
          </a:p>
          <a:p>
            <a:r>
              <a:rPr lang="en-US" dirty="0" smtClean="0"/>
              <a:t>Shelters across the nation were formed in the 70’s and 80’s.</a:t>
            </a:r>
          </a:p>
          <a:p>
            <a:endParaRPr lang="en-US" sz="1100" dirty="0" smtClean="0"/>
          </a:p>
          <a:p>
            <a:r>
              <a:rPr lang="en-US" dirty="0" smtClean="0"/>
              <a:t>Advocates soon found that the work was hard and that sheltering women wasn’t resulting in all the change they needed.   </a:t>
            </a:r>
          </a:p>
          <a:p>
            <a:endParaRPr lang="en-US" sz="1100" dirty="0" smtClean="0"/>
          </a:p>
          <a:p>
            <a:r>
              <a:rPr lang="en-US" dirty="0" smtClean="0"/>
              <a:t>Advocates found the need to meet with peers to share information and develop strategies to change the  conditions in society that allowed violence to continue. </a:t>
            </a:r>
          </a:p>
        </p:txBody>
      </p:sp>
      <p:sp>
        <p:nvSpPr>
          <p:cNvPr id="3" name="Title 2"/>
          <p:cNvSpPr>
            <a:spLocks noGrp="1"/>
          </p:cNvSpPr>
          <p:nvPr>
            <p:ph type="title"/>
          </p:nvPr>
        </p:nvSpPr>
        <p:spPr/>
        <p:txBody>
          <a:bodyPr/>
          <a:lstStyle/>
          <a:p>
            <a:r>
              <a:rPr lang="en-US" dirty="0" smtClean="0"/>
              <a:t>The Beginning </a:t>
            </a:r>
            <a:endParaRPr lang="en-US" dirty="0"/>
          </a:p>
        </p:txBody>
      </p:sp>
    </p:spTree>
    <p:extLst>
      <p:ext uri="{BB962C8B-B14F-4D97-AF65-F5344CB8AC3E}">
        <p14:creationId xmlns:p14="http://schemas.microsoft.com/office/powerpoint/2010/main" val="2086071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572000"/>
          </a:xfrm>
        </p:spPr>
        <p:txBody>
          <a:bodyPr>
            <a:normAutofit lnSpcReduction="10000"/>
          </a:bodyPr>
          <a:lstStyle/>
          <a:p>
            <a:r>
              <a:rPr lang="en-US" dirty="0"/>
              <a:t>Coalitions quickly grew up in each state</a:t>
            </a:r>
            <a:r>
              <a:rPr lang="en-US" dirty="0" smtClean="0"/>
              <a:t>.</a:t>
            </a:r>
          </a:p>
          <a:p>
            <a:endParaRPr lang="en-US" sz="1200" dirty="0"/>
          </a:p>
          <a:p>
            <a:r>
              <a:rPr lang="en-US" dirty="0"/>
              <a:t>The first DV coalition was in Pennsylvania</a:t>
            </a:r>
            <a:r>
              <a:rPr lang="en-US" dirty="0" smtClean="0"/>
              <a:t>.</a:t>
            </a:r>
          </a:p>
          <a:p>
            <a:endParaRPr lang="en-US" sz="1200" dirty="0" smtClean="0"/>
          </a:p>
          <a:p>
            <a:r>
              <a:rPr lang="en-US" dirty="0" smtClean="0"/>
              <a:t>Initially they were unfunded and largely a volunteer operation of member programs.</a:t>
            </a:r>
          </a:p>
          <a:p>
            <a:endParaRPr lang="en-US" sz="1200" dirty="0" smtClean="0"/>
          </a:p>
          <a:p>
            <a:r>
              <a:rPr lang="en-US" dirty="0" smtClean="0"/>
              <a:t>In the 80’s and 90’s they began to incorporate and the leaders of local domestic violence programs became official Board Members in coalitions</a:t>
            </a:r>
          </a:p>
          <a:p>
            <a:endParaRPr lang="en-US" sz="1200" dirty="0" smtClean="0"/>
          </a:p>
          <a:p>
            <a:r>
              <a:rPr lang="en-US" dirty="0" smtClean="0"/>
              <a:t>Coalitions were instrumental in advocating for statewide and federal legislative supports for domestic violence programming- VAWA</a:t>
            </a:r>
            <a:endParaRPr lang="en-US" dirty="0"/>
          </a:p>
          <a:p>
            <a:endParaRPr lang="en-US" dirty="0"/>
          </a:p>
        </p:txBody>
      </p:sp>
      <p:sp>
        <p:nvSpPr>
          <p:cNvPr id="3" name="Title 2"/>
          <p:cNvSpPr>
            <a:spLocks noGrp="1"/>
          </p:cNvSpPr>
          <p:nvPr>
            <p:ph type="title"/>
          </p:nvPr>
        </p:nvSpPr>
        <p:spPr/>
        <p:txBody>
          <a:bodyPr/>
          <a:lstStyle/>
          <a:p>
            <a:r>
              <a:rPr lang="en-US" dirty="0" smtClean="0"/>
              <a:t>The Beginning</a:t>
            </a:r>
            <a:endParaRPr lang="en-US" dirty="0"/>
          </a:p>
        </p:txBody>
      </p:sp>
    </p:spTree>
    <p:extLst>
      <p:ext uri="{BB962C8B-B14F-4D97-AF65-F5344CB8AC3E}">
        <p14:creationId xmlns:p14="http://schemas.microsoft.com/office/powerpoint/2010/main" val="1269175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2438400"/>
            <a:ext cx="8077200" cy="4038600"/>
          </a:xfrm>
        </p:spPr>
        <p:txBody>
          <a:bodyPr/>
          <a:lstStyle/>
          <a:p>
            <a:r>
              <a:rPr lang="en-US" dirty="0" smtClean="0"/>
              <a:t>Each coalition still has the two originating goals at its  core;</a:t>
            </a:r>
          </a:p>
          <a:p>
            <a:endParaRPr lang="en-US" dirty="0"/>
          </a:p>
          <a:p>
            <a:pPr lvl="1"/>
            <a:r>
              <a:rPr lang="en-US" dirty="0" smtClean="0"/>
              <a:t>Support each other as individual programs working through difficulties in local communities</a:t>
            </a:r>
            <a:endParaRPr lang="en-US" dirty="0"/>
          </a:p>
          <a:p>
            <a:pPr lvl="1"/>
            <a:r>
              <a:rPr lang="en-US" dirty="0" smtClean="0"/>
              <a:t>Create policy, legislative and social change beyond direct advocacy to victims</a:t>
            </a:r>
            <a:endParaRPr lang="en-US" dirty="0"/>
          </a:p>
        </p:txBody>
      </p:sp>
      <p:sp>
        <p:nvSpPr>
          <p:cNvPr id="3" name="Title 2"/>
          <p:cNvSpPr>
            <a:spLocks noGrp="1"/>
          </p:cNvSpPr>
          <p:nvPr>
            <p:ph type="title"/>
          </p:nvPr>
        </p:nvSpPr>
        <p:spPr/>
        <p:txBody>
          <a:bodyPr/>
          <a:lstStyle/>
          <a:p>
            <a:r>
              <a:rPr lang="en-US" dirty="0" smtClean="0"/>
              <a:t>Main Purposes</a:t>
            </a:r>
            <a:endParaRPr lang="en-US" dirty="0"/>
          </a:p>
        </p:txBody>
      </p:sp>
    </p:spTree>
    <p:extLst>
      <p:ext uri="{BB962C8B-B14F-4D97-AF65-F5344CB8AC3E}">
        <p14:creationId xmlns:p14="http://schemas.microsoft.com/office/powerpoint/2010/main" val="3228886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057400"/>
            <a:ext cx="8534400" cy="4495800"/>
          </a:xfrm>
        </p:spPr>
        <p:txBody>
          <a:bodyPr>
            <a:normAutofit/>
          </a:bodyPr>
          <a:lstStyle/>
          <a:p>
            <a:r>
              <a:rPr lang="en-US" dirty="0"/>
              <a:t>promote quality services for victims that focus on safety and self-determination</a:t>
            </a:r>
            <a:r>
              <a:rPr lang="en-US" dirty="0" smtClean="0"/>
              <a:t>; (training &amp; TA)</a:t>
            </a:r>
            <a:endParaRPr lang="en-US" dirty="0"/>
          </a:p>
          <a:p>
            <a:r>
              <a:rPr lang="en-US" dirty="0"/>
              <a:t>advocate and educate on behalf of survivors, their children, and their advocates</a:t>
            </a:r>
            <a:r>
              <a:rPr lang="en-US" dirty="0" smtClean="0"/>
              <a:t>; (social change) </a:t>
            </a:r>
            <a:endParaRPr lang="en-US" dirty="0"/>
          </a:p>
          <a:p>
            <a:r>
              <a:rPr lang="en-US" dirty="0"/>
              <a:t>facilitate partnerships among victim advocates, allied organizations, and state agencies</a:t>
            </a:r>
            <a:r>
              <a:rPr lang="en-US" dirty="0" smtClean="0"/>
              <a:t>; (funding efforts) </a:t>
            </a:r>
            <a:endParaRPr lang="en-US" dirty="0"/>
          </a:p>
          <a:p>
            <a:r>
              <a:rPr lang="en-US" dirty="0"/>
              <a:t>mobilize a statewide voice on domestic violence</a:t>
            </a:r>
            <a:r>
              <a:rPr lang="en-US" dirty="0" smtClean="0"/>
              <a:t>; (policy)</a:t>
            </a:r>
            <a:endParaRPr lang="en-US" dirty="0"/>
          </a:p>
          <a:p>
            <a:r>
              <a:rPr lang="en-US" dirty="0"/>
              <a:t>connect local, state and national work; </a:t>
            </a:r>
            <a:r>
              <a:rPr lang="en-US" dirty="0" smtClean="0"/>
              <a:t>and  </a:t>
            </a:r>
            <a:endParaRPr lang="en-US" dirty="0"/>
          </a:p>
          <a:p>
            <a:r>
              <a:rPr lang="en-US" dirty="0"/>
              <a:t>engage in prevention and social change </a:t>
            </a:r>
            <a:r>
              <a:rPr lang="en-US" dirty="0" smtClean="0"/>
              <a:t>efforts</a:t>
            </a:r>
            <a:endParaRPr lang="en-US" dirty="0"/>
          </a:p>
        </p:txBody>
      </p:sp>
      <p:sp>
        <p:nvSpPr>
          <p:cNvPr id="3" name="Title 2"/>
          <p:cNvSpPr>
            <a:spLocks noGrp="1"/>
          </p:cNvSpPr>
          <p:nvPr>
            <p:ph type="title"/>
          </p:nvPr>
        </p:nvSpPr>
        <p:spPr/>
        <p:txBody>
          <a:bodyPr/>
          <a:lstStyle/>
          <a:p>
            <a:r>
              <a:rPr lang="en-US" dirty="0" smtClean="0"/>
              <a:t>The Work in General</a:t>
            </a:r>
            <a:endParaRPr lang="en-US" dirty="0"/>
          </a:p>
        </p:txBody>
      </p:sp>
    </p:spTree>
    <p:extLst>
      <p:ext uri="{BB962C8B-B14F-4D97-AF65-F5344CB8AC3E}">
        <p14:creationId xmlns:p14="http://schemas.microsoft.com/office/powerpoint/2010/main" val="1620454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610600" cy="4572000"/>
          </a:xfrm>
        </p:spPr>
        <p:txBody>
          <a:bodyPr>
            <a:normAutofit/>
          </a:bodyPr>
          <a:lstStyle/>
          <a:p>
            <a:r>
              <a:rPr lang="en-US" dirty="0" smtClean="0"/>
              <a:t>As federal and state funding became available advocates wanted mechanisms to keep government priorities focused on needs in the field as voiced by the persons experiencing violence.     </a:t>
            </a:r>
          </a:p>
          <a:p>
            <a:r>
              <a:rPr lang="en-US" dirty="0" smtClean="0"/>
              <a:t>They also needed a way to streamline cohesive communications throughout the nation and maintain a strong public policy voice.</a:t>
            </a:r>
          </a:p>
          <a:p>
            <a:r>
              <a:rPr lang="en-US" dirty="0" smtClean="0"/>
              <a:t>Coalitions were the obvious vehicle for these tasks.  </a:t>
            </a:r>
          </a:p>
          <a:p>
            <a:r>
              <a:rPr lang="en-US" dirty="0" smtClean="0"/>
              <a:t>Federal funding steams were created to support coalitions.</a:t>
            </a:r>
          </a:p>
          <a:p>
            <a:r>
              <a:rPr lang="en-US" dirty="0" smtClean="0"/>
              <a:t>Formal decision making partnerships between government and coalitions were written into federal law  </a:t>
            </a:r>
          </a:p>
          <a:p>
            <a:endParaRPr lang="en-US" dirty="0"/>
          </a:p>
        </p:txBody>
      </p:sp>
      <p:sp>
        <p:nvSpPr>
          <p:cNvPr id="3" name="Title 2"/>
          <p:cNvSpPr>
            <a:spLocks noGrp="1"/>
          </p:cNvSpPr>
          <p:nvPr>
            <p:ph type="title"/>
          </p:nvPr>
        </p:nvSpPr>
        <p:spPr/>
        <p:txBody>
          <a:bodyPr/>
          <a:lstStyle/>
          <a:p>
            <a:r>
              <a:rPr lang="en-US" dirty="0" smtClean="0"/>
              <a:t>Transitions</a:t>
            </a:r>
            <a:endParaRPr lang="en-US" dirty="0"/>
          </a:p>
        </p:txBody>
      </p:sp>
    </p:spTree>
    <p:extLst>
      <p:ext uri="{BB962C8B-B14F-4D97-AF65-F5344CB8AC3E}">
        <p14:creationId xmlns:p14="http://schemas.microsoft.com/office/powerpoint/2010/main" val="1784089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572000"/>
          </a:xfrm>
        </p:spPr>
        <p:txBody>
          <a:bodyPr>
            <a:normAutofit fontScale="92500"/>
          </a:bodyPr>
          <a:lstStyle/>
          <a:p>
            <a:r>
              <a:rPr lang="en-US" dirty="0" smtClean="0"/>
              <a:t>Many </a:t>
            </a:r>
            <a:r>
              <a:rPr lang="en-US" dirty="0"/>
              <a:t>systems, </a:t>
            </a:r>
            <a:r>
              <a:rPr lang="en-US" dirty="0" smtClean="0"/>
              <a:t>public and </a:t>
            </a:r>
            <a:r>
              <a:rPr lang="en-US" dirty="0"/>
              <a:t>private, </a:t>
            </a:r>
            <a:r>
              <a:rPr lang="en-US" dirty="0" smtClean="0"/>
              <a:t>look to coalitions </a:t>
            </a:r>
            <a:r>
              <a:rPr lang="en-US" dirty="0"/>
              <a:t>for leadership in policy creation, state planning, and resource allocation. </a:t>
            </a:r>
            <a:endParaRPr lang="en-US" dirty="0" smtClean="0"/>
          </a:p>
          <a:p>
            <a:endParaRPr lang="en-US" sz="1200" dirty="0" smtClean="0"/>
          </a:p>
          <a:p>
            <a:r>
              <a:rPr lang="en-US" dirty="0"/>
              <a:t>S</a:t>
            </a:r>
            <a:r>
              <a:rPr lang="en-US" dirty="0" smtClean="0"/>
              <a:t>tate </a:t>
            </a:r>
            <a:r>
              <a:rPr lang="en-US" dirty="0"/>
              <a:t>coalitions work closely with policy makers in responding to domestic violence at the state and federal level. </a:t>
            </a:r>
            <a:endParaRPr lang="en-US" dirty="0" smtClean="0"/>
          </a:p>
          <a:p>
            <a:endParaRPr lang="en-US" sz="1200" dirty="0" smtClean="0"/>
          </a:p>
          <a:p>
            <a:r>
              <a:rPr lang="en-US" dirty="0" smtClean="0"/>
              <a:t>They </a:t>
            </a:r>
            <a:r>
              <a:rPr lang="en-US" dirty="0"/>
              <a:t>often hold positions of influence on governmental commissions and task forces </a:t>
            </a:r>
            <a:r>
              <a:rPr lang="en-US" dirty="0" smtClean="0"/>
              <a:t>and </a:t>
            </a:r>
            <a:r>
              <a:rPr lang="en-US" dirty="0"/>
              <a:t>use these positions to bring the voices of survivors and advocates into the policy arena. </a:t>
            </a:r>
            <a:endParaRPr lang="en-US" dirty="0" smtClean="0"/>
          </a:p>
          <a:p>
            <a:r>
              <a:rPr lang="en-US" dirty="0" smtClean="0"/>
              <a:t>Working </a:t>
            </a:r>
            <a:r>
              <a:rPr lang="en-US" dirty="0"/>
              <a:t>through NNEDV, state coalitions play a major role in advocating for federal legislation and ongoing funding. </a:t>
            </a:r>
            <a:endParaRPr lang="en-US" dirty="0" smtClean="0"/>
          </a:p>
        </p:txBody>
      </p:sp>
      <p:sp>
        <p:nvSpPr>
          <p:cNvPr id="3" name="Title 2"/>
          <p:cNvSpPr>
            <a:spLocks noGrp="1"/>
          </p:cNvSpPr>
          <p:nvPr>
            <p:ph type="title"/>
          </p:nvPr>
        </p:nvSpPr>
        <p:spPr/>
        <p:txBody>
          <a:bodyPr/>
          <a:lstStyle/>
          <a:p>
            <a:r>
              <a:rPr lang="en-US" dirty="0" smtClean="0"/>
              <a:t>Gaining Ground</a:t>
            </a:r>
            <a:endParaRPr lang="en-US" dirty="0"/>
          </a:p>
        </p:txBody>
      </p:sp>
    </p:spTree>
    <p:extLst>
      <p:ext uri="{BB962C8B-B14F-4D97-AF65-F5344CB8AC3E}">
        <p14:creationId xmlns:p14="http://schemas.microsoft.com/office/powerpoint/2010/main" val="2299908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763000" cy="4572000"/>
          </a:xfrm>
        </p:spPr>
        <p:txBody>
          <a:bodyPr>
            <a:normAutofit lnSpcReduction="10000"/>
          </a:bodyPr>
          <a:lstStyle/>
          <a:p>
            <a:r>
              <a:rPr lang="en-US" dirty="0"/>
              <a:t>State coalitions are looked to by policy makers, local programs, individual activists and allied organizations for their leadership</a:t>
            </a:r>
            <a:r>
              <a:rPr lang="en-US" dirty="0" smtClean="0"/>
              <a:t>.</a:t>
            </a:r>
          </a:p>
          <a:p>
            <a:endParaRPr lang="en-US" sz="1200" dirty="0"/>
          </a:p>
          <a:p>
            <a:r>
              <a:rPr lang="en-US" dirty="0" smtClean="0"/>
              <a:t>In the last 10 years coalitions have expanded to include broader partnerships </a:t>
            </a:r>
          </a:p>
          <a:p>
            <a:endParaRPr lang="en-US" sz="1200" dirty="0" smtClean="0"/>
          </a:p>
          <a:p>
            <a:r>
              <a:rPr lang="en-US" dirty="0" smtClean="0"/>
              <a:t>More than 80% now have mixed boards that include some shelter program representatives and some allies</a:t>
            </a:r>
          </a:p>
          <a:p>
            <a:endParaRPr lang="en-US" sz="1100" dirty="0" smtClean="0"/>
          </a:p>
          <a:p>
            <a:r>
              <a:rPr lang="en-US" dirty="0" smtClean="0"/>
              <a:t>This move was made to broaden the influence of victims voices and reduce conflicts as many coalitions became pass through funders</a:t>
            </a:r>
            <a:endParaRPr lang="en-US" dirty="0"/>
          </a:p>
        </p:txBody>
      </p:sp>
      <p:sp>
        <p:nvSpPr>
          <p:cNvPr id="3" name="Title 2"/>
          <p:cNvSpPr>
            <a:spLocks noGrp="1"/>
          </p:cNvSpPr>
          <p:nvPr>
            <p:ph type="title"/>
          </p:nvPr>
        </p:nvSpPr>
        <p:spPr/>
        <p:txBody>
          <a:bodyPr/>
          <a:lstStyle/>
          <a:p>
            <a:r>
              <a:rPr lang="en-US" dirty="0" smtClean="0"/>
              <a:t>Modern Era</a:t>
            </a:r>
            <a:endParaRPr lang="en-US" dirty="0"/>
          </a:p>
        </p:txBody>
      </p:sp>
    </p:spTree>
    <p:extLst>
      <p:ext uri="{BB962C8B-B14F-4D97-AF65-F5344CB8AC3E}">
        <p14:creationId xmlns:p14="http://schemas.microsoft.com/office/powerpoint/2010/main" val="3269607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1749</TotalTime>
  <Words>1168</Words>
  <Application>Microsoft Office PowerPoint</Application>
  <PresentationFormat>On-screen Show (4:3)</PresentationFormat>
  <Paragraphs>183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Algerian</vt:lpstr>
      <vt:lpstr>Book Antiqua</vt:lpstr>
      <vt:lpstr>Wingdings</vt:lpstr>
      <vt:lpstr>Hardcover</vt:lpstr>
      <vt:lpstr>The Role of Coalitions </vt:lpstr>
      <vt:lpstr>The history </vt:lpstr>
      <vt:lpstr>The Beginning </vt:lpstr>
      <vt:lpstr>The Beginning</vt:lpstr>
      <vt:lpstr>Main Purposes</vt:lpstr>
      <vt:lpstr>The Work in General</vt:lpstr>
      <vt:lpstr>Transitions</vt:lpstr>
      <vt:lpstr>Gaining Ground</vt:lpstr>
      <vt:lpstr>Modern Era</vt:lpstr>
      <vt:lpstr>Structure &amp; Federal Requirememts </vt:lpstr>
      <vt:lpstr>Coalitions Must Be (per FVPSA)</vt:lpstr>
      <vt:lpstr>8 areas of Required Work in FVPSA</vt:lpstr>
      <vt:lpstr>8 areas of Required Work in FVPSA</vt:lpstr>
      <vt:lpstr>State’s Work with Coalitions</vt:lpstr>
      <vt:lpstr>     Practical Implications </vt:lpstr>
      <vt:lpstr>Projects</vt:lpstr>
      <vt:lpstr>Training &amp; Technical Assistance </vt:lpstr>
      <vt:lpstr>Training &amp; Technical Assistance</vt:lpstr>
      <vt:lpstr>Facilitating Emergency Responses</vt:lpstr>
      <vt:lpstr>Benefits of Membership </vt:lpstr>
      <vt:lpstr>Collaboration</vt:lpstr>
      <vt:lpstr>Systems Advocacy</vt:lpstr>
      <vt:lpstr>Challenges in Adapting</vt:lpstr>
      <vt:lpstr>Building Relationships</vt:lpstr>
      <vt:lpstr>How Coalitions Can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Meeks</dc:creator>
  <cp:lastModifiedBy>Tonia Moultry</cp:lastModifiedBy>
  <cp:revision>56</cp:revision>
  <cp:lastPrinted>2017-04-05T14:46:54Z</cp:lastPrinted>
  <dcterms:created xsi:type="dcterms:W3CDTF">2014-06-10T15:59:58Z</dcterms:created>
  <dcterms:modified xsi:type="dcterms:W3CDTF">2018-08-19T16:50:45Z</dcterms:modified>
</cp:coreProperties>
</file>