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2" r:id="rId3"/>
    <p:sldId id="257" r:id="rId4"/>
    <p:sldId id="265" r:id="rId5"/>
    <p:sldId id="368" r:id="rId6"/>
    <p:sldId id="369" r:id="rId7"/>
    <p:sldId id="370" r:id="rId8"/>
    <p:sldId id="371" r:id="rId9"/>
    <p:sldId id="364" r:id="rId10"/>
    <p:sldId id="372" r:id="rId11"/>
    <p:sldId id="373" r:id="rId12"/>
    <p:sldId id="374" r:id="rId13"/>
    <p:sldId id="375" r:id="rId14"/>
    <p:sldId id="376" r:id="rId15"/>
    <p:sldId id="365" r:id="rId16"/>
    <p:sldId id="377" r:id="rId17"/>
    <p:sldId id="378" r:id="rId18"/>
    <p:sldId id="366" r:id="rId19"/>
    <p:sldId id="379" r:id="rId20"/>
    <p:sldId id="367" r:id="rId21"/>
    <p:sldId id="380" r:id="rId22"/>
    <p:sldId id="381" r:id="rId23"/>
    <p:sldId id="382" r:id="rId24"/>
    <p:sldId id="383" r:id="rId25"/>
    <p:sldId id="348" r:id="rId26"/>
    <p:sldId id="298" r:id="rId2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528" userDrawn="1">
          <p15:clr>
            <a:srgbClr val="A4A3A4"/>
          </p15:clr>
        </p15:guide>
        <p15:guide id="3" orient="horz" pos="432" userDrawn="1">
          <p15:clr>
            <a:srgbClr val="A4A3A4"/>
          </p15:clr>
        </p15:guide>
        <p15:guide id="4" pos="7440" userDrawn="1">
          <p15:clr>
            <a:srgbClr val="A4A3A4"/>
          </p15:clr>
        </p15:guide>
        <p15:guide id="5" pos="41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y, Madeline" initials="GM" lastIdx="2" clrIdx="0">
    <p:extLst>
      <p:ext uri="{19B8F6BF-5375-455C-9EA6-DF929625EA0E}">
        <p15:presenceInfo xmlns:p15="http://schemas.microsoft.com/office/powerpoint/2012/main" userId="S-1-5-21-1214440339-1677128483-1177238915-345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F98"/>
    <a:srgbClr val="158DB7"/>
    <a:srgbClr val="51C2EB"/>
    <a:srgbClr val="95DAF3"/>
    <a:srgbClr val="78D1F0"/>
    <a:srgbClr val="B7E6F7"/>
    <a:srgbClr val="0033A0"/>
    <a:srgbClr val="45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3" autoAdjust="0"/>
    <p:restoredTop sz="92277" autoAdjust="0"/>
  </p:normalViewPr>
  <p:slideViewPr>
    <p:cSldViewPr snapToGrid="0" snapToObjects="1">
      <p:cViewPr varScale="1">
        <p:scale>
          <a:sx n="63" d="100"/>
          <a:sy n="63" d="100"/>
        </p:scale>
        <p:origin x="960" y="72"/>
      </p:cViewPr>
      <p:guideLst>
        <p:guide orient="horz" pos="1152"/>
        <p:guide pos="528"/>
        <p:guide orient="horz" pos="432"/>
        <p:guide pos="7440"/>
        <p:guide pos="4104"/>
      </p:guideLst>
    </p:cSldViewPr>
  </p:slideViewPr>
  <p:outlineViewPr>
    <p:cViewPr>
      <p:scale>
        <a:sx n="33" d="100"/>
        <a:sy n="33" d="100"/>
      </p:scale>
      <p:origin x="0" y="-16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1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E57B04-1CB6-A344-BEA2-1A89CAEC5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06EEF-718F-5B4D-B68B-35DA9084C2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12/20/2019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8A50C-22D4-9646-8662-A69E2D1081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671DE-91A5-6947-B551-DD752EE818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D7AAB8-F950-6F4E-A721-94CF2DCB3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7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12/20/2019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FB3D614-FB7A-874E-A10B-4DAE8357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9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7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5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09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25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97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79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5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4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76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9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80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996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368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634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7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8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53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5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28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99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4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4281-BBB8-8246-AA2F-B8EEAC68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>
                <a:solidFill>
                  <a:srgbClr val="0033A0"/>
                </a:solidFill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2A2B8-E689-5744-A199-62C8B0FBC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rgbClr val="45BC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6B6354-FF80-2049-A561-DBD9D62D4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7F4B0E-CCB8-CC4A-B9AA-95B00B39F81C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13FE270-EE6F-474D-BB64-F2A67D0D56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8287FE0-EBE3-F140-AD14-96C30442FA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93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8E7F-3D81-1142-9124-BB0CCC16B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22AAC-DA17-1540-98CA-7F95BD166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19056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065EE-1409-564E-A97A-738390569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59"/>
            <a:ext cx="3932237" cy="345320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1E897-BCDD-444D-B02A-48798540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4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1532-6E3F-CC42-80DC-8985F566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A08E-DF98-F145-89A7-225203C27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11382"/>
          </a:xfrm>
        </p:spPr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2447B-E4CD-9C4A-AC05-6FACAC267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11382"/>
          </a:xfrm>
        </p:spPr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744A3-442C-3445-924C-FD18D288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84CF-0665-D242-B01D-8AFF40E3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6D266-1401-9E45-8116-6FE60361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F5D6-8732-6047-BD6B-499ECB6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DE96A-B284-4942-AB28-A419D0FB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4559"/>
            <a:ext cx="6172200" cy="3411138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CBCEC-CCE3-8A41-A581-86C477E22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60"/>
            <a:ext cx="3932237" cy="341113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15D6D-15B4-7743-A7F8-594ADA3C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3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101E7-4F39-8F4C-8EE8-B9EE90A9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-17929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7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6577574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223002"/>
            <a:ext cx="467061" cy="365125"/>
          </a:xfrm>
        </p:spPr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0A9F-5CEB-934C-BD87-09AE133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7159"/>
            <a:ext cx="10515600" cy="2852737"/>
          </a:xfrm>
        </p:spPr>
        <p:txBody>
          <a:bodyPr rtlCol="0" anchor="b"/>
          <a:lstStyle>
            <a:lvl1pPr>
              <a:defRPr sz="6000">
                <a:solidFill>
                  <a:srgbClr val="0033A0"/>
                </a:solidFill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1352-B541-7F43-A081-4196C51A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6884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rgbClr val="45BC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F7A3D-27C2-4E4C-B316-2D1A580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9A1C4E-9594-0A42-AD41-4CCE5B31BD05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D5D25-1D2B-B244-A895-121AA803F8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F57EE0-A9FF-0B4B-822F-B99BF3F3BD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667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 rtlCol="0"/>
          <a:lstStyle/>
          <a:p>
            <a:pPr rtl="0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5E6FA-BA84-204C-9F56-2B980B0B4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53" y="523486"/>
            <a:ext cx="3520178" cy="11264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rtlCol="0"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3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 rtlCol="0"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08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99D5517-083D-5C4B-A177-7ACC19777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386" y="498061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rtlCol="0" anchor="t">
            <a:normAutofit/>
          </a:bodyPr>
          <a:lstStyle>
            <a:lvl1pPr marL="0" indent="0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3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 rtlCol="0"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37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94305"/>
            <a:ext cx="5318375" cy="966981"/>
          </a:xfrm>
        </p:spPr>
        <p:txBody>
          <a:bodyPr rtlCol="0"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58995"/>
            <a:ext cx="5157787" cy="3167254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3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BD9605-04AF-524F-B1AC-B015FC4D6A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179580"/>
            <a:ext cx="3520178" cy="112646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946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FCD5415-E47E-8A4E-A559-954ABC3509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5" y="147545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65936"/>
            <a:ext cx="5688647" cy="101279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34280"/>
            <a:ext cx="5688647" cy="3204325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3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51C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55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21174"/>
          </a:xfrm>
        </p:spPr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894FB-5F63-284F-9067-6F14D1063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98866-067D-194F-9FB6-4D1E65CEC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21174"/>
          </a:xfrm>
        </p:spPr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581A5-62A8-FA4E-83A0-4612152F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3"/>
            <a:ext cx="10515600" cy="873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B6FB7-5D20-6244-9081-BEC2A01C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1255"/>
            <a:ext cx="10515600" cy="442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454D-4488-3245-9363-98EFF0D0F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3" r:id="rId5"/>
    <p:sldLayoutId id="2147483663" r:id="rId6"/>
    <p:sldLayoutId id="2147483660" r:id="rId7"/>
    <p:sldLayoutId id="2147483662" r:id="rId8"/>
    <p:sldLayoutId id="2147483659" r:id="rId9"/>
    <p:sldLayoutId id="2147483658" r:id="rId10"/>
    <p:sldLayoutId id="2147483652" r:id="rId11"/>
    <p:sldLayoutId id="2147483654" r:id="rId12"/>
    <p:sldLayoutId id="2147483656" r:id="rId13"/>
    <p:sldLayoutId id="214748365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3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System Font Regular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AA181-7627-2543-8BEA-210ECCFCA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0504" y="0"/>
            <a:ext cx="61314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4C88A-04DD-C044-8D66-22BF6554C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775" y="1122363"/>
            <a:ext cx="5741226" cy="2387600"/>
          </a:xfrm>
        </p:spPr>
        <p:txBody>
          <a:bodyPr rtlCol="0">
            <a:normAutofit/>
          </a:bodyPr>
          <a:lstStyle/>
          <a:p>
            <a:pPr algn="l" rtl="0"/>
            <a:r>
              <a:rPr lang="es" sz="4100" b="1" dirty="0"/>
              <a:t>Plan para seguir adelante de The Allstate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8A78A-E928-6748-BA4C-AAF0B5BBC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774" y="3602038"/>
            <a:ext cx="4765866" cy="1213802"/>
          </a:xfrm>
        </p:spPr>
        <p:txBody>
          <a:bodyPr rtlCol="0"/>
          <a:lstStyle/>
          <a:p>
            <a:pPr algn="l" rtl="0"/>
            <a:r>
              <a:rPr lang="es" b="1" dirty="0"/>
              <a:t>UN RECURSO PARA EL </a:t>
            </a:r>
          </a:p>
          <a:p>
            <a:pPr algn="l" rtl="0"/>
            <a:r>
              <a:rPr lang="es" b="1" dirty="0"/>
              <a:t>EMPODERAMIENTO FINANCIERO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3989BD-8DDA-4048-B338-6F276B59E4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866B23-E8FB-004D-AF9E-DABA6663B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3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Ahorro a largo plazo y para la jubilación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759440" cy="4862803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 dirty="0"/>
              <a:t>IRA - Individual Retirement Account </a:t>
            </a:r>
            <a:br>
              <a:rPr lang="tr-TR" dirty="0"/>
            </a:br>
            <a:r>
              <a:rPr lang="es" dirty="0"/>
              <a:t>(Cuenta Individual de Jubilación)</a:t>
            </a:r>
          </a:p>
          <a:p>
            <a:pPr lvl="1" rtl="0"/>
            <a:r>
              <a:rPr lang="es" dirty="0"/>
              <a:t>Ventajas fiscales</a:t>
            </a:r>
          </a:p>
          <a:p>
            <a:pPr lvl="1" rtl="0"/>
            <a:r>
              <a:rPr lang="es" dirty="0"/>
              <a:t>Tramitado por uno mismo o por el </a:t>
            </a:r>
            <a:br>
              <a:rPr lang="tr-TR" dirty="0"/>
            </a:br>
            <a:r>
              <a:rPr lang="es" dirty="0"/>
              <a:t>empleador</a:t>
            </a:r>
          </a:p>
          <a:p>
            <a:pPr lvl="1" rtl="0"/>
            <a:r>
              <a:rPr lang="es" dirty="0"/>
              <a:t>Tradicional vs. ROTH</a:t>
            </a:r>
          </a:p>
          <a:p>
            <a:pPr rtl="0"/>
            <a:r>
              <a:rPr lang="es" dirty="0"/>
              <a:t>Pensiones</a:t>
            </a:r>
          </a:p>
          <a:p>
            <a:pPr lvl="1" rtl="0"/>
            <a:r>
              <a:rPr lang="es" dirty="0"/>
              <a:t>Tramitado por el empleador</a:t>
            </a:r>
          </a:p>
          <a:p>
            <a:pPr lvl="1" rtl="0"/>
            <a:r>
              <a:rPr lang="es" dirty="0"/>
              <a:t>Pago y beneficios garantizados</a:t>
            </a:r>
          </a:p>
          <a:p>
            <a:pPr rtl="0"/>
            <a:r>
              <a:rPr lang="es" dirty="0"/>
              <a:t>Planes 401(k), 403(b), 401(a)</a:t>
            </a:r>
          </a:p>
          <a:p>
            <a:pPr lvl="1" rtl="0"/>
            <a:r>
              <a:rPr lang="es" dirty="0"/>
              <a:t>Se difieren los impuestos sobre la renta hasta que se retiren los fondos</a:t>
            </a:r>
          </a:p>
          <a:p>
            <a:pPr lvl="1" rtl="0"/>
            <a:r>
              <a:rPr lang="es" dirty="0"/>
              <a:t>La mayoría los patrocinan los empleadores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B88ED-4B2B-4E49-B24E-0A9BAA5C5BF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5100" y="1828800"/>
            <a:ext cx="5295900" cy="356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Calculando tu objetivo de jubilación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5676900" cy="4862803"/>
          </a:xfrm>
        </p:spPr>
        <p:txBody>
          <a:bodyPr rtlCol="0">
            <a:normAutofit/>
          </a:bodyPr>
          <a:lstStyle/>
          <a:p>
            <a:pPr rtl="0"/>
            <a:r>
              <a:rPr lang="es" dirty="0"/>
              <a:t>Generalmente deberías poder vivir con el 70% de tus ingresos antes de jubilarte</a:t>
            </a:r>
          </a:p>
          <a:p>
            <a:pPr lvl="1" rtl="0"/>
            <a:r>
              <a:rPr lang="es" dirty="0"/>
              <a:t>Por ejemplo, si ganas $50,000 al año antes de jubilarte, es probable que necesites al menos $35,000 al año después de jubilarte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D6A3C2-4B73-4214-83B8-F32FF71CFEF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2463" y="1842796"/>
            <a:ext cx="5308537" cy="354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75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Vehículos de inversión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759440" cy="4862803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" b="1"/>
              <a:t>Bonos de ahorro</a:t>
            </a:r>
          </a:p>
          <a:p>
            <a:pPr lvl="1" rtl="0"/>
            <a:r>
              <a:rPr lang="es"/>
              <a:t>Emitidos por el gobierno; normalmente su valor se duplica cuando vencen (denominaciones $50-$10,000); interés acumulado libre de impuestos; pagan la mitad de su valor y normalmente se duplican cuando vencen</a:t>
            </a:r>
          </a:p>
          <a:p>
            <a:pPr rtl="0"/>
            <a:r>
              <a:rPr lang="es" b="1"/>
              <a:t>Fondos mutuales</a:t>
            </a:r>
          </a:p>
          <a:p>
            <a:pPr lvl="1" rtl="0"/>
            <a:r>
              <a:rPr lang="es"/>
              <a:t>Recopilación de acciones combinadas como una única inversión</a:t>
            </a:r>
          </a:p>
          <a:p>
            <a:pPr rtl="0"/>
            <a:r>
              <a:rPr lang="es" b="1"/>
              <a:t>Acciones </a:t>
            </a:r>
          </a:p>
          <a:p>
            <a:pPr lvl="1" rtl="0"/>
            <a:r>
              <a:rPr lang="es"/>
              <a:t>Accionista de una compañía pública; las ganancias se pagan como dividendos o se retienen; pueden presentar pérdidas</a:t>
            </a:r>
          </a:p>
          <a:p>
            <a:pPr rtl="0"/>
            <a:r>
              <a:rPr lang="es" b="1"/>
              <a:t>Bonos </a:t>
            </a:r>
          </a:p>
          <a:p>
            <a:pPr lvl="1" rtl="0"/>
            <a:r>
              <a:rPr lang="es"/>
              <a:t>Préstamo a una empresa; garantiza que tu préstamo se pagará con un interés específico; relativamente seguro</a:t>
            </a:r>
          </a:p>
          <a:p>
            <a:pPr rtl="0"/>
            <a:r>
              <a:rPr lang="es" b="1"/>
              <a:t>Propiedad</a:t>
            </a:r>
          </a:p>
          <a:p>
            <a:pPr lvl="1" rtl="0"/>
            <a:r>
              <a:rPr lang="es"/>
              <a:t>En la mayoría de los casos y lugares, los bienes raíces pueden ser una inversión sólida y a largo plazo.</a:t>
            </a:r>
          </a:p>
        </p:txBody>
      </p:sp>
    </p:spTree>
    <p:extLst>
      <p:ext uri="{BB962C8B-B14F-4D97-AF65-F5344CB8AC3E}">
        <p14:creationId xmlns:p14="http://schemas.microsoft.com/office/powerpoint/2010/main" val="3965520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Planificación patrimonial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759440" cy="4862803"/>
          </a:xfrm>
        </p:spPr>
        <p:txBody>
          <a:bodyPr rtlCol="0">
            <a:normAutofit/>
          </a:bodyPr>
          <a:lstStyle/>
          <a:p>
            <a:pPr rtl="0"/>
            <a:r>
              <a:rPr lang="es"/>
              <a:t>No asumas que no es para ti. Si es probable que tengas bienes que quieras proteger después de tu fallecimiento, considera lo siguiente ahora:</a:t>
            </a:r>
          </a:p>
          <a:p>
            <a:pPr lvl="1" rtl="0"/>
            <a:r>
              <a:rPr lang="es" b="1"/>
              <a:t>Haz un testamento:</a:t>
            </a:r>
            <a:r>
              <a:rPr lang="es"/>
              <a:t> sin uno, las leyes de tu estado decidirán quién recibe tus bienes. Si no designas un tutor legal para cualquiera de tus dependientes, un tribunal decidirá quién los cuidará</a:t>
            </a:r>
          </a:p>
          <a:p>
            <a:pPr lvl="1" rtl="0"/>
            <a:r>
              <a:rPr lang="es" b="1"/>
              <a:t>Adquiere un seguro de vida:</a:t>
            </a:r>
            <a:r>
              <a:rPr lang="es"/>
              <a:t> puede proporcionar dinero en efectivo a tus sobrevivientes; mantén actualizados los beneficiarios</a:t>
            </a:r>
          </a:p>
          <a:p>
            <a:pPr lvl="1" rtl="0"/>
            <a:r>
              <a:rPr lang="es" b="1"/>
              <a:t>Poder notarial:</a:t>
            </a:r>
            <a:r>
              <a:rPr lang="es"/>
              <a:t> establece claramente tus deseos con respecto al cuidado de tu salud y tus bienes y designa a una persona responsable</a:t>
            </a:r>
          </a:p>
        </p:txBody>
      </p:sp>
    </p:spTree>
    <p:extLst>
      <p:ext uri="{BB962C8B-B14F-4D97-AF65-F5344CB8AC3E}">
        <p14:creationId xmlns:p14="http://schemas.microsoft.com/office/powerpoint/2010/main" val="17799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Programas comunitarios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116"/>
            <a:ext cx="10759440" cy="5015204"/>
          </a:xfrm>
        </p:spPr>
        <p:txBody>
          <a:bodyPr rtlCol="0">
            <a:noAutofit/>
          </a:bodyPr>
          <a:lstStyle/>
          <a:p>
            <a:pPr marL="0" indent="0" rtl="0">
              <a:buNone/>
            </a:pPr>
            <a:r>
              <a:rPr lang="es" sz="2400" dirty="0"/>
              <a:t>Variedad de programas de creación de activos para ayudar a alcanzar las metas financieras:</a:t>
            </a:r>
          </a:p>
          <a:p>
            <a:pPr rtl="0"/>
            <a:r>
              <a:rPr lang="es" sz="2400" b="1" dirty="0"/>
              <a:t>Cuentas de ahorro igualadas</a:t>
            </a:r>
          </a:p>
          <a:p>
            <a:pPr lvl="1" rtl="0"/>
            <a:r>
              <a:rPr lang="es" sz="2000" dirty="0"/>
              <a:t>Cuentas de ahorro igualadas por fuentes públicas o privadas</a:t>
            </a:r>
          </a:p>
          <a:p>
            <a:pPr rtl="0"/>
            <a:r>
              <a:rPr lang="es" sz="2400" b="1" dirty="0"/>
              <a:t>Individual Development Accounts - IDAs (Cuentas de desarrollo individual)</a:t>
            </a:r>
          </a:p>
          <a:p>
            <a:pPr lvl="1" rtl="0"/>
            <a:r>
              <a:rPr lang="es" sz="2000" dirty="0"/>
              <a:t>Programa federal de ahorros igualados; debes ser elegible por tus ingresos y para los siguientes fines: educación, compra de casa o microempresa </a:t>
            </a:r>
          </a:p>
          <a:p>
            <a:pPr rtl="0"/>
            <a:r>
              <a:rPr lang="es" sz="2400" b="1" dirty="0"/>
              <a:t>Programas de desarrollo de microempresas</a:t>
            </a:r>
          </a:p>
          <a:p>
            <a:pPr lvl="1" rtl="0"/>
            <a:r>
              <a:rPr lang="es" sz="2000" dirty="0"/>
              <a:t>Pequeñas inversiones de capital para crear microempresas; la Small Business Administration (SBA) local y estatal puede tener recursos</a:t>
            </a:r>
          </a:p>
          <a:p>
            <a:pPr rtl="0"/>
            <a:r>
              <a:rPr lang="es" sz="2400" b="1" dirty="0"/>
              <a:t>Federal &amp; State Earned-Income-Tax Credits - EITC (Créditos tributarios por ingresos ganados federales y estatales)</a:t>
            </a:r>
          </a:p>
          <a:p>
            <a:pPr lvl="1" rtl="0"/>
            <a:r>
              <a:rPr lang="es" sz="2000" dirty="0"/>
              <a:t>Reembolsos de impuestos por bajos ingresos; aumenta los ingresos de los trabajadores pobres y promueve el ahorro</a:t>
            </a:r>
          </a:p>
        </p:txBody>
      </p:sp>
    </p:spTree>
    <p:extLst>
      <p:ext uri="{BB962C8B-B14F-4D97-AF65-F5344CB8AC3E}">
        <p14:creationId xmlns:p14="http://schemas.microsoft.com/office/powerpoint/2010/main" val="243356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5 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699" y="3095673"/>
            <a:ext cx="5562498" cy="966981"/>
          </a:xfrm>
        </p:spPr>
        <p:txBody>
          <a:bodyPr rtlCol="0"/>
          <a:lstStyle/>
          <a:p>
            <a:pPr algn="ctr" rtl="0"/>
            <a:r>
              <a:rPr lang="es" dirty="0"/>
              <a:t>Descripción general de los seguros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EF3796-3B68-4085-BCB3-0FB34DD597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6575"/>
            <a:ext cx="5715000" cy="59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28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Seguro médico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972800" cy="5015204"/>
          </a:xfrm>
        </p:spPr>
        <p:txBody>
          <a:bodyPr rtlCol="0">
            <a:normAutofit/>
          </a:bodyPr>
          <a:lstStyle/>
          <a:p>
            <a:pPr rtl="0"/>
            <a:r>
              <a:rPr lang="es"/>
              <a:t>Seguro médico y de salud: cobertura para la prevención, enfermedad o lesión accidental</a:t>
            </a:r>
          </a:p>
          <a:p>
            <a:pPr lvl="1" rtl="0"/>
            <a:r>
              <a:rPr lang="es"/>
              <a:t>Affordable Care Act - ACA (Ley de Cuidado de Salud Asequible)</a:t>
            </a:r>
          </a:p>
          <a:p>
            <a:pPr lvl="1" rtl="0"/>
            <a:r>
              <a:rPr lang="es"/>
              <a:t>Los servicios preventivos se deben cubrir sin copago; es decir:</a:t>
            </a:r>
          </a:p>
          <a:p>
            <a:pPr lvl="2" rtl="0"/>
            <a:r>
              <a:rPr lang="es"/>
              <a:t>Chequeo del bienestar de la mujer</a:t>
            </a:r>
          </a:p>
          <a:p>
            <a:pPr lvl="2" rtl="0"/>
            <a:r>
              <a:rPr lang="es"/>
              <a:t>Anticoncepción</a:t>
            </a:r>
          </a:p>
          <a:p>
            <a:pPr lvl="2" rtl="0"/>
            <a:r>
              <a:rPr lang="es"/>
              <a:t>Mamografías</a:t>
            </a:r>
          </a:p>
          <a:p>
            <a:pPr lvl="2" rtl="0"/>
            <a:r>
              <a:rPr lang="es"/>
              <a:t>Suministros para la lactancia materna</a:t>
            </a:r>
          </a:p>
          <a:p>
            <a:pPr lvl="2" rtl="0"/>
            <a:r>
              <a:rPr lang="es"/>
              <a:t>Pruebas de detección del VIH</a:t>
            </a:r>
          </a:p>
          <a:p>
            <a:pPr rtl="0"/>
            <a:r>
              <a:rPr lang="es"/>
              <a:t>Health Savings Account - HSA (Cuenta de Ahorros de Salud)</a:t>
            </a:r>
          </a:p>
          <a:p>
            <a:pPr lvl="1" rtl="0"/>
            <a:r>
              <a:rPr lang="es"/>
              <a:t>Te permite pagar los gastos no cubiertos sin impuestos</a:t>
            </a:r>
          </a:p>
          <a:p>
            <a:pPr lvl="1" rtl="0"/>
            <a:r>
              <a:rPr lang="es"/>
              <a:t>Puedes afiliarte en bancos, compañías de seguros; los empleadores también pueden ofrecerla</a:t>
            </a:r>
          </a:p>
        </p:txBody>
      </p:sp>
    </p:spTree>
    <p:extLst>
      <p:ext uri="{BB962C8B-B14F-4D97-AF65-F5344CB8AC3E}">
        <p14:creationId xmlns:p14="http://schemas.microsoft.com/office/powerpoint/2010/main" val="3420138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Otros tipos de seguro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5542503" cy="4862803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" b="1" dirty="0"/>
              <a:t>Seguro de auto</a:t>
            </a:r>
          </a:p>
          <a:p>
            <a:pPr lvl="1" rtl="0"/>
            <a:r>
              <a:rPr lang="es" dirty="0"/>
              <a:t>Puede ayudarte a reparar o reemplazar tu auto en caso de sufrir un accidente, puede protegerte si te demandan</a:t>
            </a:r>
          </a:p>
          <a:p>
            <a:pPr rtl="0"/>
            <a:r>
              <a:rPr lang="es" b="1" dirty="0"/>
              <a:t>Seguro para dueños de casa o inquilinos</a:t>
            </a:r>
          </a:p>
          <a:p>
            <a:pPr rtl="0"/>
            <a:r>
              <a:rPr lang="es" b="1" dirty="0"/>
              <a:t>Seguro de vida</a:t>
            </a:r>
          </a:p>
          <a:p>
            <a:pPr lvl="1" rtl="0"/>
            <a:r>
              <a:rPr lang="es" b="1" dirty="0"/>
              <a:t>Seguro de vida a plazo</a:t>
            </a:r>
          </a:p>
          <a:p>
            <a:pPr lvl="2" rtl="0"/>
            <a:r>
              <a:rPr lang="es" dirty="0"/>
              <a:t>Cobertura de vida solamente</a:t>
            </a:r>
          </a:p>
          <a:p>
            <a:pPr lvl="1" rtl="0"/>
            <a:r>
              <a:rPr lang="es" b="1" dirty="0"/>
              <a:t>Seguro de vida completo</a:t>
            </a:r>
          </a:p>
          <a:p>
            <a:pPr lvl="2" rtl="0"/>
            <a:r>
              <a:rPr lang="es" dirty="0"/>
              <a:t>Combina el plazo con las inversiones; genera valor en efectivo</a:t>
            </a:r>
          </a:p>
          <a:p>
            <a:pPr rtl="0"/>
            <a:r>
              <a:rPr lang="es" b="1" dirty="0"/>
              <a:t>Seguro por discapacidad </a:t>
            </a:r>
          </a:p>
          <a:p>
            <a:pPr lvl="1" rtl="0"/>
            <a:r>
              <a:rPr lang="es" dirty="0"/>
              <a:t>Se pierde una parte de los ingresos debido a una discapacidad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2B704C-E54E-4010-9DB3-9682907D99D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5100" y="1828800"/>
            <a:ext cx="52959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0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5 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 rtlCol="0"/>
          <a:lstStyle/>
          <a:p>
            <a:pPr algn="ctr" rtl="0"/>
            <a:r>
              <a:rPr lang="es"/>
              <a:t>Oportunidades de educación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EF3796-3B68-4085-BCB3-0FB34DD597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6575"/>
            <a:ext cx="5715000" cy="59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79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Oportunidades de educación y formación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972800" cy="5015204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" b="1" dirty="0"/>
              <a:t>Diploma de educación general (GED)</a:t>
            </a:r>
          </a:p>
          <a:p>
            <a:pPr lvl="1" rtl="0"/>
            <a:r>
              <a:rPr lang="es" dirty="0"/>
              <a:t>Se considera un diploma de secundaria</a:t>
            </a:r>
          </a:p>
          <a:p>
            <a:pPr rtl="0"/>
            <a:r>
              <a:rPr lang="es" b="1" dirty="0"/>
              <a:t>Capacitación en el trabajo (OJT)</a:t>
            </a:r>
          </a:p>
          <a:p>
            <a:pPr lvl="1" rtl="0"/>
            <a:r>
              <a:rPr lang="es" dirty="0"/>
              <a:t>Generalmente se proporciona en el lugar de trabajo; varía de un mes a un año</a:t>
            </a:r>
          </a:p>
          <a:p>
            <a:pPr rtl="0"/>
            <a:r>
              <a:rPr lang="es" b="1" dirty="0"/>
              <a:t>Universidades comunitarias</a:t>
            </a:r>
          </a:p>
          <a:p>
            <a:pPr lvl="1" rtl="0"/>
            <a:r>
              <a:rPr lang="es" dirty="0"/>
              <a:t>Programas de dos años con títulos universitarios; transferencia a universidad de cuatro años; generalmente menos costosas que las universidades tradicionales; pueden tener una ‘inscripción abierta’, lo que significa que no se requiere rendir el SAT o ACT </a:t>
            </a:r>
          </a:p>
          <a:p>
            <a:pPr rtl="0"/>
            <a:r>
              <a:rPr lang="es" b="1" dirty="0"/>
              <a:t>Escuelas de comercio o vocacionales</a:t>
            </a:r>
          </a:p>
          <a:p>
            <a:pPr lvl="1" rtl="0"/>
            <a:r>
              <a:rPr lang="es" dirty="0"/>
              <a:t>Formación especializada en sectores específicos</a:t>
            </a:r>
          </a:p>
          <a:p>
            <a:pPr rtl="0"/>
            <a:r>
              <a:rPr lang="es" b="1" dirty="0"/>
              <a:t>Educación en línea</a:t>
            </a:r>
          </a:p>
          <a:p>
            <a:pPr lvl="1" rtl="0"/>
            <a:r>
              <a:rPr lang="es" dirty="0"/>
              <a:t>Ofrecida por muchas universidades de oficio, comunitarias y de cuatro años</a:t>
            </a:r>
          </a:p>
          <a:p>
            <a:pPr rtl="0"/>
            <a:r>
              <a:rPr lang="es" b="1" dirty="0"/>
              <a:t>Universidades de cuatro años</a:t>
            </a:r>
          </a:p>
          <a:p>
            <a:pPr lvl="1" rtl="0"/>
            <a:r>
              <a:rPr lang="es" dirty="0"/>
              <a:t>Licenciaturas, maestrías y doctorados</a:t>
            </a:r>
          </a:p>
        </p:txBody>
      </p:sp>
    </p:spTree>
    <p:extLst>
      <p:ext uri="{BB962C8B-B14F-4D97-AF65-F5344CB8AC3E}">
        <p14:creationId xmlns:p14="http://schemas.microsoft.com/office/powerpoint/2010/main" val="210228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3908675-834D-2E49-9AC7-899AE24598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75469" y="0"/>
            <a:ext cx="6416530" cy="6858000"/>
          </a:xfrm>
        </p:spPr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43F504-AB2E-714C-8223-88A303A786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53" y="523486"/>
            <a:ext cx="3520178" cy="11264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C66E0A-5F34-ED4D-987A-95309470E0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75470" y="1"/>
            <a:ext cx="6442825" cy="68580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CEC2D-26DB-9D4F-997C-39F097F06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390905"/>
            <a:ext cx="5157787" cy="2818620"/>
          </a:xfrm>
        </p:spPr>
        <p:txBody>
          <a:bodyPr rtlCol="0">
            <a:normAutofit/>
          </a:bodyPr>
          <a:lstStyle/>
          <a:p>
            <a:pPr rtl="0"/>
            <a:r>
              <a:rPr lang="es">
                <a:solidFill>
                  <a:srgbClr val="0033A0"/>
                </a:solidFill>
              </a:rPr>
              <a:t>Los temas principales que se cubren en este módulo incluyen:</a:t>
            </a:r>
          </a:p>
          <a:p>
            <a:pPr rtl="0"/>
            <a:r>
              <a:rPr lang="es" sz="2000" b="0">
                <a:solidFill>
                  <a:srgbClr val="0033A0"/>
                </a:solidFill>
              </a:rPr>
              <a:t>• Planes de ahorro</a:t>
            </a:r>
          </a:p>
          <a:p>
            <a:pPr rtl="0"/>
            <a:r>
              <a:rPr lang="es" sz="2000" b="0">
                <a:solidFill>
                  <a:srgbClr val="0033A0"/>
                </a:solidFill>
              </a:rPr>
              <a:t>• Opciones de inversión</a:t>
            </a:r>
          </a:p>
          <a:p>
            <a:pPr rtl="0"/>
            <a:r>
              <a:rPr lang="es" sz="2000" b="0">
                <a:solidFill>
                  <a:srgbClr val="0033A0"/>
                </a:solidFill>
              </a:rPr>
              <a:t>• Descripción general de los seguros</a:t>
            </a:r>
          </a:p>
          <a:p>
            <a:pPr rtl="0"/>
            <a:r>
              <a:rPr lang="es" sz="2000" b="0">
                <a:solidFill>
                  <a:srgbClr val="0033A0"/>
                </a:solidFill>
              </a:rPr>
              <a:t>• Oportunidades educativas</a:t>
            </a:r>
          </a:p>
          <a:p>
            <a:pPr rtl="0"/>
            <a:r>
              <a:rPr lang="es" sz="2000" b="0">
                <a:solidFill>
                  <a:srgbClr val="0033A0"/>
                </a:solidFill>
              </a:rPr>
              <a:t>• Educación sobre finanzas</a:t>
            </a:r>
          </a:p>
          <a:p>
            <a:pPr rtl="0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8CE79C-16A4-4144-9F59-D6D8B88FCEC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7AB7D8-587F-EC49-B188-E5E22151556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79E83E-CF56-7949-B8BA-844DAA047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637306"/>
          </a:xfrm>
        </p:spPr>
        <p:txBody>
          <a:bodyPr rtlCol="0"/>
          <a:lstStyle/>
          <a:p>
            <a:pPr rtl="0"/>
            <a:r>
              <a:rPr lang="es"/>
              <a:t>Planificando a largo plazo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CA05ADA-BB7F-9148-9F26-E643428A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5</a:t>
            </a:r>
          </a:p>
        </p:txBody>
      </p:sp>
    </p:spTree>
    <p:extLst>
      <p:ext uri="{BB962C8B-B14F-4D97-AF65-F5344CB8AC3E}">
        <p14:creationId xmlns:p14="http://schemas.microsoft.com/office/powerpoint/2010/main" val="2304147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5 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 rtlCol="0"/>
          <a:lstStyle/>
          <a:p>
            <a:pPr algn="ctr" rtl="0"/>
            <a:r>
              <a:rPr lang="es"/>
              <a:t>Financiamiento educativo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EF3796-3B68-4085-BCB3-0FB34DD597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6575"/>
            <a:ext cx="5715000" cy="59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13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Subsidios y becas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827936" cy="5015204"/>
          </a:xfrm>
        </p:spPr>
        <p:txBody>
          <a:bodyPr rtlCol="0">
            <a:normAutofit/>
          </a:bodyPr>
          <a:lstStyle/>
          <a:p>
            <a:pPr rtl="0"/>
            <a:r>
              <a:rPr lang="es"/>
              <a:t>Todos deben presentar la solicitud FAFSA (Free Application for Federal Student Aid) para determinar si califican para todos los programas de ayuda federal para estudiantes; FAFSA.ed.gov</a:t>
            </a:r>
          </a:p>
          <a:p>
            <a:pPr rtl="0"/>
            <a:r>
              <a:rPr lang="es"/>
              <a:t>Beca Pell</a:t>
            </a:r>
          </a:p>
          <a:p>
            <a:pPr lvl="1" rtl="0"/>
            <a:r>
              <a:rPr lang="es"/>
              <a:t>Programa principal de subsidios federales; no se devuelve el dinero</a:t>
            </a:r>
          </a:p>
          <a:p>
            <a:pPr rtl="0"/>
            <a:r>
              <a:rPr lang="es"/>
              <a:t>Becas</a:t>
            </a:r>
          </a:p>
          <a:p>
            <a:pPr lvl="1" rtl="0"/>
            <a:r>
              <a:rPr lang="es"/>
              <a:t>Opciones públicas y privadas</a:t>
            </a:r>
          </a:p>
          <a:p>
            <a:pPr lvl="2" rtl="0"/>
            <a:r>
              <a:rPr lang="es"/>
              <a:t>US Department of Labor – busca CareerOneStop</a:t>
            </a:r>
            <a:endParaRPr lang="en-US" dirty="0"/>
          </a:p>
          <a:p>
            <a:pPr lvl="2" rtl="0"/>
            <a:r>
              <a:rPr lang="es"/>
              <a:t>Programa Women’s Independence Scholarship - WIP (Becas para la independencia de la mujer) - específicamente para sobrevivientes de violencia doméstica y sus hijos; wispinc.org</a:t>
            </a:r>
          </a:p>
        </p:txBody>
      </p:sp>
    </p:spTree>
    <p:extLst>
      <p:ext uri="{BB962C8B-B14F-4D97-AF65-F5344CB8AC3E}">
        <p14:creationId xmlns:p14="http://schemas.microsoft.com/office/powerpoint/2010/main" val="1792537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Préstamos estudiantiles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5676900" cy="5015204"/>
          </a:xfrm>
        </p:spPr>
        <p:txBody>
          <a:bodyPr rtlCol="0">
            <a:normAutofit/>
          </a:bodyPr>
          <a:lstStyle/>
          <a:p>
            <a:pPr rtl="0"/>
            <a:r>
              <a:rPr lang="es" b="1"/>
              <a:t>Préstamos estudiantiles privados</a:t>
            </a:r>
          </a:p>
          <a:p>
            <a:pPr lvl="1" rtl="0"/>
            <a:r>
              <a:rPr lang="es"/>
              <a:t>Pueden ser riesgosos</a:t>
            </a:r>
          </a:p>
          <a:p>
            <a:pPr lvl="1" rtl="0"/>
            <a:r>
              <a:rPr lang="es"/>
              <a:t>Suelen ser más caros que los préstamos federales</a:t>
            </a:r>
          </a:p>
          <a:p>
            <a:pPr rtl="0"/>
            <a:r>
              <a:rPr lang="es" b="1"/>
              <a:t>Préstamos estudiantiles federales</a:t>
            </a:r>
          </a:p>
          <a:p>
            <a:pPr lvl="1" rtl="0"/>
            <a:r>
              <a:rPr lang="es"/>
              <a:t>No se requiere una verificación de crédito ni un cofirmante</a:t>
            </a:r>
          </a:p>
          <a:p>
            <a:pPr lvl="1" rtl="0"/>
            <a:r>
              <a:rPr lang="es"/>
              <a:t>No se requieren reembolsos hasta que se culmine la universidad o se asista menos de medio tiempo</a:t>
            </a:r>
          </a:p>
          <a:p>
            <a:pPr lvl="1" rtl="0"/>
            <a:r>
              <a:rPr lang="es"/>
              <a:t>Ofrecen planes y opciones de reembolso flexibles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97D25B-1198-4DEF-93D2-E74891EE513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5100" y="1842796"/>
            <a:ext cx="5295900" cy="353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369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Préstamos estudiantiles federales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972800" cy="5015204"/>
          </a:xfrm>
        </p:spPr>
        <p:txBody>
          <a:bodyPr rtlCol="0">
            <a:normAutofit fontScale="85000" lnSpcReduction="20000"/>
          </a:bodyPr>
          <a:lstStyle/>
          <a:p>
            <a:pPr rtl="0"/>
            <a:r>
              <a:rPr lang="es" b="1" dirty="0"/>
              <a:t>Préstamos directos subsidiados</a:t>
            </a:r>
          </a:p>
          <a:p>
            <a:pPr lvl="1" rtl="0"/>
            <a:r>
              <a:rPr lang="es" dirty="0"/>
              <a:t>Para estudiantes con necesidades económicas demostradas</a:t>
            </a:r>
          </a:p>
          <a:p>
            <a:pPr rtl="0"/>
            <a:r>
              <a:rPr lang="es" b="1" dirty="0"/>
              <a:t>Préstamos directos no subsidiados</a:t>
            </a:r>
          </a:p>
          <a:p>
            <a:pPr lvl="1" rtl="0"/>
            <a:r>
              <a:rPr lang="es" dirty="0"/>
              <a:t>No es necesario que el estudiante demuestre una necesidad económica para calificar para este préstamo</a:t>
            </a:r>
          </a:p>
          <a:p>
            <a:pPr rtl="0"/>
            <a:r>
              <a:rPr lang="es" b="1" dirty="0"/>
              <a:t>Préstamos Direct PLUS </a:t>
            </a:r>
          </a:p>
          <a:p>
            <a:pPr lvl="1" rtl="0"/>
            <a:r>
              <a:rPr lang="es" dirty="0"/>
              <a:t>Préstamos que se otorgan a estudiantes graduados o profesionales y a los padres de estudiantes de pregrado dependientes; ayuda a cubrir gastos que no cubren otras asistencias financieras</a:t>
            </a:r>
          </a:p>
          <a:p>
            <a:pPr rtl="0"/>
            <a:r>
              <a:rPr lang="es" b="1" dirty="0"/>
              <a:t>Préstamos de consolidación directa</a:t>
            </a:r>
          </a:p>
          <a:p>
            <a:pPr lvl="1" rtl="0"/>
            <a:r>
              <a:rPr lang="es" dirty="0"/>
              <a:t>Permite a los prestatarios combinar todos los préstamos estudiantiles federales para los que se califica</a:t>
            </a:r>
          </a:p>
          <a:p>
            <a:pPr rtl="0"/>
            <a:r>
              <a:rPr lang="es" b="1" dirty="0"/>
              <a:t>Préstamos Stafford</a:t>
            </a:r>
          </a:p>
          <a:p>
            <a:pPr lvl="1" rtl="0"/>
            <a:r>
              <a:rPr lang="es" dirty="0"/>
              <a:t>Otorgados en función de las necesidades económicas; regulados por el gobierno federal</a:t>
            </a:r>
          </a:p>
          <a:p>
            <a:pPr rtl="0"/>
            <a:r>
              <a:rPr lang="es" b="1" dirty="0"/>
              <a:t>Préstamos Perkins</a:t>
            </a:r>
          </a:p>
          <a:p>
            <a:pPr lvl="1" rtl="0"/>
            <a:r>
              <a:rPr lang="es" dirty="0"/>
              <a:t>Préstamos para estudiantes con necesidades económicas excepcionales </a:t>
            </a:r>
          </a:p>
        </p:txBody>
      </p:sp>
    </p:spTree>
    <p:extLst>
      <p:ext uri="{BB962C8B-B14F-4D97-AF65-F5344CB8AC3E}">
        <p14:creationId xmlns:p14="http://schemas.microsoft.com/office/powerpoint/2010/main" val="2247719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Ahorrando para la educación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5582697" cy="5015204"/>
          </a:xfrm>
        </p:spPr>
        <p:txBody>
          <a:bodyPr rtlCol="0">
            <a:normAutofit/>
          </a:bodyPr>
          <a:lstStyle/>
          <a:p>
            <a:pPr rtl="0"/>
            <a:r>
              <a:rPr lang="es" b="1"/>
              <a:t>Planes de ahorro para la universidad 529</a:t>
            </a:r>
          </a:p>
          <a:p>
            <a:pPr lvl="1" rtl="0"/>
            <a:r>
              <a:rPr lang="es"/>
              <a:t>Planes de inversión con ventajas fiscales</a:t>
            </a:r>
          </a:p>
          <a:p>
            <a:pPr rtl="0"/>
            <a:r>
              <a:rPr lang="es" b="1"/>
              <a:t>Planes de matrícula prepagada</a:t>
            </a:r>
          </a:p>
          <a:p>
            <a:pPr lvl="1" rtl="0"/>
            <a:r>
              <a:rPr lang="es"/>
              <a:t>Comprar matrículas futuras al precio actual</a:t>
            </a:r>
          </a:p>
          <a:p>
            <a:pPr rtl="0"/>
            <a:r>
              <a:rPr lang="es" b="1"/>
              <a:t>Planes de ahorro para la universidad</a:t>
            </a:r>
          </a:p>
          <a:p>
            <a:pPr lvl="1" rtl="0"/>
            <a:r>
              <a:rPr lang="es"/>
              <a:t>Las ganancias se basan en el rendimiento de la inversión; libre de impuestos para gastos que califiquen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7CAF7F-9DE2-4DA8-B922-C892BF59167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5101" y="1828800"/>
            <a:ext cx="5295900" cy="353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12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Créditos y deducciones fiscales disponibles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 rtlCol="0">
            <a:normAutofit fontScale="92500"/>
          </a:bodyPr>
          <a:lstStyle/>
          <a:p>
            <a:pPr rtl="0"/>
            <a:r>
              <a:rPr lang="es"/>
              <a:t>Crédito American Opportunity</a:t>
            </a:r>
          </a:p>
          <a:p>
            <a:pPr lvl="1" rtl="0"/>
            <a:r>
              <a:rPr lang="es"/>
              <a:t>Permite reclamar hasta $4,000 en gastos de educación que califiquen</a:t>
            </a:r>
          </a:p>
          <a:p>
            <a:pPr lvl="1" rtl="0"/>
            <a:r>
              <a:rPr lang="es"/>
              <a:t>Puede otorgar hasta $2,500 en créditos fiscales por estudiante, por año</a:t>
            </a:r>
          </a:p>
          <a:p>
            <a:pPr rtl="0"/>
            <a:r>
              <a:rPr lang="es"/>
              <a:t>El crédito Lifetime Learning</a:t>
            </a:r>
          </a:p>
          <a:p>
            <a:pPr lvl="1" rtl="0"/>
            <a:r>
              <a:rPr lang="es"/>
              <a:t>Descuenta hasta $2,000 de impuestos federales sobre la renta por estudiante, por año, para gastos de educación que califiquen</a:t>
            </a:r>
          </a:p>
          <a:p>
            <a:pPr rtl="0"/>
            <a:r>
              <a:rPr lang="es"/>
              <a:t>Si decides pedir un préstamo para financiar tus estudios, es posible que puedas obtener una deducción de intereses de préstamos estudiantiles</a:t>
            </a:r>
          </a:p>
          <a:p>
            <a:pPr lvl="1" rtl="0"/>
            <a:r>
              <a:rPr lang="es"/>
              <a:t>La deducción de intereses máxima es de $2,500 por año</a:t>
            </a:r>
          </a:p>
          <a:p>
            <a:pPr lvl="1" rtl="0"/>
            <a:r>
              <a:rPr lang="es"/>
              <a:t>Resulta en la reducción de tu ingreso bruto ajustado e impuestos sobre la renta</a:t>
            </a:r>
          </a:p>
        </p:txBody>
      </p:sp>
    </p:spTree>
    <p:extLst>
      <p:ext uri="{BB962C8B-B14F-4D97-AF65-F5344CB8AC3E}">
        <p14:creationId xmlns:p14="http://schemas.microsoft.com/office/powerpoint/2010/main" val="458359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AA181-7627-2543-8BEA-210ECCFCA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0504" y="0"/>
            <a:ext cx="61314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4C88A-04DD-C044-8D66-22BF6554C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775" y="1122363"/>
            <a:ext cx="5882740" cy="2387600"/>
          </a:xfrm>
        </p:spPr>
        <p:txBody>
          <a:bodyPr rtlCol="0">
            <a:normAutofit/>
          </a:bodyPr>
          <a:lstStyle/>
          <a:p>
            <a:pPr algn="l" rtl="0"/>
            <a:r>
              <a:rPr lang="es" sz="4100" b="1" dirty="0"/>
              <a:t>Plan para seguir adelante de The Allstate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8A78A-E928-6748-BA4C-AAF0B5BBC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774" y="3602038"/>
            <a:ext cx="4552506" cy="1030288"/>
          </a:xfrm>
        </p:spPr>
        <p:txBody>
          <a:bodyPr rtlCol="0"/>
          <a:lstStyle/>
          <a:p>
            <a:pPr algn="l" rtl="0"/>
            <a:r>
              <a:rPr lang="es" b="1" dirty="0"/>
              <a:t>UN RECURSO PARA EL </a:t>
            </a:r>
          </a:p>
          <a:p>
            <a:pPr algn="l" rtl="0"/>
            <a:r>
              <a:rPr lang="es" b="1" dirty="0"/>
              <a:t>EMPODERAMIENTO FINANCIERO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3989BD-8DDA-4048-B338-6F276B59E4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866B23-E8FB-004D-AF9E-DABA6663B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Reflexión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7"/>
            <a:ext cx="10515600" cy="4423746"/>
          </a:xfrm>
        </p:spPr>
        <p:txBody>
          <a:bodyPr rtlCol="0">
            <a:normAutofit/>
          </a:bodyPr>
          <a:lstStyle/>
          <a:p>
            <a:pPr rtl="0"/>
            <a:r>
              <a:rPr lang="es" sz="3200"/>
              <a:t>En una escala del 1 al 10, ¿qué tan cómodo te resulta invertir?</a:t>
            </a:r>
          </a:p>
          <a:p>
            <a:pPr rtl="0"/>
            <a:r>
              <a:rPr lang="es" sz="3200"/>
              <a:t>¿Qué te han contado sobre las inversiones?</a:t>
            </a:r>
          </a:p>
          <a:p>
            <a:pPr rtl="0"/>
            <a:r>
              <a:rPr lang="es" sz="3200"/>
              <a:t>¿Cuánto crees que necesitarás para jubilarte cómodamente?</a:t>
            </a:r>
          </a:p>
          <a:p>
            <a:pPr rtl="0"/>
            <a:r>
              <a:rPr lang="es" sz="3200"/>
              <a:t>¿Crees que estás haciendo lo suficiente para tu jubilación?</a:t>
            </a:r>
          </a:p>
        </p:txBody>
      </p:sp>
    </p:spTree>
    <p:extLst>
      <p:ext uri="{BB962C8B-B14F-4D97-AF65-F5344CB8AC3E}">
        <p14:creationId xmlns:p14="http://schemas.microsoft.com/office/powerpoint/2010/main" val="290809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5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8" y="3095673"/>
            <a:ext cx="6444761" cy="966981"/>
          </a:xfrm>
        </p:spPr>
        <p:txBody>
          <a:bodyPr rtlCol="0"/>
          <a:lstStyle/>
          <a:p>
            <a:pPr algn="ctr" rtl="0"/>
            <a:r>
              <a:rPr lang="es"/>
              <a:t>Planes de ahorro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EF3796-3B68-4085-BCB3-0FB34DD597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6575"/>
            <a:ext cx="5715000" cy="59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1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Ganar intereses por tu dinero es importante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972800" cy="4862803"/>
          </a:xfrm>
        </p:spPr>
        <p:txBody>
          <a:bodyPr rtlCol="0">
            <a:normAutofit fontScale="85000" lnSpcReduction="20000"/>
          </a:bodyPr>
          <a:lstStyle/>
          <a:p>
            <a:pPr rtl="0"/>
            <a:r>
              <a:rPr lang="es" dirty="0"/>
              <a:t>Puede parecer aburrido, pero es importante aprovecharlo. Compara estos tres escenarios de ahorro:</a:t>
            </a:r>
          </a:p>
          <a:p>
            <a:pPr rtl="0"/>
            <a:endParaRPr lang="en-US" dirty="0"/>
          </a:p>
          <a:p>
            <a:pPr rtl="0"/>
            <a:r>
              <a:rPr lang="es" dirty="0"/>
              <a:t>Persona de 20 años hace una contribución </a:t>
            </a:r>
            <a:r>
              <a:rPr lang="es" b="1" dirty="0"/>
              <a:t>única </a:t>
            </a:r>
            <a:r>
              <a:rPr lang="es" dirty="0"/>
              <a:t>para la jubilación de $5,000</a:t>
            </a:r>
          </a:p>
          <a:p>
            <a:pPr lvl="1" rtl="0"/>
            <a:r>
              <a:rPr lang="es" dirty="0"/>
              <a:t>8% de retorno anual</a:t>
            </a:r>
          </a:p>
          <a:p>
            <a:pPr lvl="1" rtl="0"/>
            <a:r>
              <a:rPr lang="es" dirty="0"/>
              <a:t>A los 65 crece hasta los $160,000</a:t>
            </a:r>
          </a:p>
          <a:p>
            <a:pPr marL="0" indent="0" rtl="0">
              <a:buNone/>
            </a:pPr>
            <a:endParaRPr lang="en-US" dirty="0"/>
          </a:p>
          <a:p>
            <a:pPr rtl="0"/>
            <a:r>
              <a:rPr lang="es" dirty="0"/>
              <a:t>Persona de 39 años hace una contribución </a:t>
            </a:r>
            <a:r>
              <a:rPr lang="es" b="1" dirty="0"/>
              <a:t>única </a:t>
            </a:r>
            <a:r>
              <a:rPr lang="es" dirty="0"/>
              <a:t>para la jubilación de $5,000</a:t>
            </a:r>
          </a:p>
          <a:p>
            <a:pPr lvl="1" rtl="0"/>
            <a:r>
              <a:rPr lang="es" dirty="0"/>
              <a:t>8% de retorno anual</a:t>
            </a:r>
          </a:p>
          <a:p>
            <a:pPr lvl="1" rtl="0"/>
            <a:r>
              <a:rPr lang="es" dirty="0"/>
              <a:t>A los 65 crece hasta los $40,000</a:t>
            </a:r>
          </a:p>
          <a:p>
            <a:pPr rtl="0"/>
            <a:endParaRPr lang="en-US" dirty="0"/>
          </a:p>
          <a:p>
            <a:pPr rtl="0"/>
            <a:r>
              <a:rPr lang="es" dirty="0"/>
              <a:t>Persona de 20 años hace contribuciones </a:t>
            </a:r>
            <a:r>
              <a:rPr lang="es" b="1" dirty="0"/>
              <a:t>anuales </a:t>
            </a:r>
            <a:r>
              <a:rPr lang="es" dirty="0"/>
              <a:t>de $5,000 cada año</a:t>
            </a:r>
          </a:p>
          <a:p>
            <a:pPr lvl="1" rtl="0"/>
            <a:r>
              <a:rPr lang="es" dirty="0"/>
              <a:t>8% de interés</a:t>
            </a:r>
          </a:p>
          <a:p>
            <a:pPr lvl="1" rtl="0"/>
            <a:r>
              <a:rPr lang="es" dirty="0"/>
              <a:t>A los 65, ¡la jubilación sería de $1.93 millones!</a:t>
            </a:r>
          </a:p>
          <a:p>
            <a:pPr lvl="1" rtl="0"/>
            <a:r>
              <a:rPr lang="es" dirty="0"/>
              <a:t>8 veces lo que contribuyó</a:t>
            </a:r>
          </a:p>
        </p:txBody>
      </p:sp>
    </p:spTree>
    <p:extLst>
      <p:ext uri="{BB962C8B-B14F-4D97-AF65-F5344CB8AC3E}">
        <p14:creationId xmlns:p14="http://schemas.microsoft.com/office/powerpoint/2010/main" val="40961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Interés compuesto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5462116" cy="4862803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/>
              <a:t>Para muchos de nosotros, $5,000 al año es imposible... ¡está bien!</a:t>
            </a:r>
          </a:p>
          <a:p>
            <a:pPr rtl="0"/>
            <a:r>
              <a:rPr lang="es"/>
              <a:t>Empieza con un monto que te resulte adecuado y se ajuste a tu presupuesto</a:t>
            </a:r>
          </a:p>
          <a:p>
            <a:pPr rtl="0"/>
            <a:r>
              <a:rPr lang="es"/>
              <a:t>Considera un porcentaje de tus ingresos; de esa manera cuando tus ingresos aumentan, también lo hace tu contribución para la jubilación</a:t>
            </a:r>
          </a:p>
          <a:p>
            <a:pPr lvl="1" rtl="0"/>
            <a:r>
              <a:rPr lang="es"/>
              <a:t>Si ganas $25,000/año</a:t>
            </a:r>
          </a:p>
          <a:p>
            <a:pPr lvl="1" rtl="0"/>
            <a:r>
              <a:rPr lang="es"/>
              <a:t>El 2% sería $500/año o $40/mes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91689E-34B0-49AF-86F8-2100BC548EE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5100" y="1828799"/>
            <a:ext cx="5295900" cy="353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5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06436"/>
            <a:ext cx="10787743" cy="873127"/>
          </a:xfrm>
        </p:spPr>
        <p:txBody>
          <a:bodyPr rtlCol="0">
            <a:normAutofit fontScale="90000"/>
          </a:bodyPr>
          <a:lstStyle/>
          <a:p>
            <a:pPr rtl="0"/>
            <a:r>
              <a:rPr lang="es" dirty="0"/>
              <a:t>Haciendo que el interés compuesto trabaje para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3642360" cy="4862803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 dirty="0"/>
              <a:t>El secreto para ahorrar dinero es el milagro del interés compuesto y el crecimiento. </a:t>
            </a:r>
          </a:p>
          <a:p>
            <a:pPr rtl="0"/>
            <a:r>
              <a:rPr lang="es" dirty="0"/>
              <a:t>Ahorrando e invirtiendo solo $40 al mes con un crecimiento del 8%. </a:t>
            </a:r>
          </a:p>
          <a:p>
            <a:pPr rtl="0"/>
            <a:r>
              <a:rPr lang="es" dirty="0"/>
              <a:t>Resultaría en un crecimiento de más de $13,000 y un saldo de $23,000. </a:t>
            </a:r>
          </a:p>
        </p:txBody>
      </p:sp>
      <p:graphicFrame>
        <p:nvGraphicFramePr>
          <p:cNvPr id="4" name="Table 1">
            <a:extLst>
              <a:ext uri="{FF2B5EF4-FFF2-40B4-BE49-F238E27FC236}">
                <a16:creationId xmlns:a16="http://schemas.microsoft.com/office/drawing/2014/main" id="{F1EBB57A-10CF-4E42-A26E-2EE2C704F5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443201"/>
              </p:ext>
            </p:extLst>
          </p:nvPr>
        </p:nvGraphicFramePr>
        <p:xfrm>
          <a:off x="4693920" y="1835736"/>
          <a:ext cx="7117080" cy="4008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2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6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" sz="2000" b="1">
                          <a:solidFill>
                            <a:schemeClr val="bg1"/>
                          </a:solidFill>
                        </a:rPr>
                        <a:t>Año</a:t>
                      </a:r>
                      <a:endParaRPr sz="2000" b="1" dirty="0">
                        <a:solidFill>
                          <a:schemeClr val="bg1"/>
                        </a:solidFill>
                        <a:latin typeface="Helvetica Light"/>
                        <a:ea typeface="Helvetica Light"/>
                        <a:cs typeface="Helvetica Light"/>
                      </a:endParaRP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" sz="2000" b="1">
                          <a:solidFill>
                            <a:schemeClr val="bg1"/>
                          </a:solidFill>
                        </a:rPr>
                        <a:t>Depósito</a:t>
                      </a:r>
                      <a:endParaRPr sz="2000" b="1" dirty="0">
                        <a:solidFill>
                          <a:schemeClr val="bg1"/>
                        </a:solidFill>
                        <a:latin typeface="Helvetica Light"/>
                        <a:ea typeface="Helvetica Light"/>
                        <a:cs typeface="Helvetica Light"/>
                      </a:endParaRP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" sz="2000" b="1">
                          <a:solidFill>
                            <a:schemeClr val="bg1"/>
                          </a:solidFill>
                        </a:rPr>
                        <a:t>8 % de crecimiento</a:t>
                      </a:r>
                      <a:endParaRPr sz="2000" b="1" dirty="0">
                        <a:solidFill>
                          <a:schemeClr val="bg1"/>
                        </a:solidFill>
                        <a:latin typeface="Helvetica Light"/>
                        <a:ea typeface="Helvetica Light"/>
                        <a:cs typeface="Helvetica Light"/>
                      </a:endParaRP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" sz="2000" b="1">
                          <a:solidFill>
                            <a:schemeClr val="bg1"/>
                          </a:solidFill>
                        </a:rPr>
                        <a:t>Depósito total</a:t>
                      </a:r>
                      <a:endParaRPr sz="2000" b="1" dirty="0">
                        <a:solidFill>
                          <a:schemeClr val="bg1"/>
                        </a:solidFill>
                        <a:latin typeface="Helvetica Light"/>
                        <a:ea typeface="Helvetica Light"/>
                        <a:cs typeface="Helvetica Light"/>
                      </a:endParaRP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" sz="2000" b="1">
                          <a:solidFill>
                            <a:schemeClr val="bg1"/>
                          </a:solidFill>
                        </a:rPr>
                        <a:t>Crecimiento total</a:t>
                      </a:r>
                      <a:endParaRPr sz="2000" b="1" dirty="0">
                        <a:solidFill>
                          <a:schemeClr val="bg1"/>
                        </a:solidFill>
                        <a:latin typeface="Helvetica Light"/>
                        <a:ea typeface="Helvetica Light"/>
                        <a:cs typeface="Helvetica Light"/>
                      </a:endParaRP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" sz="2000" b="1">
                          <a:solidFill>
                            <a:schemeClr val="bg1"/>
                          </a:solidFill>
                        </a:rPr>
                        <a:t>Saldo</a:t>
                      </a:r>
                      <a:endParaRPr sz="2000" b="1" dirty="0">
                        <a:solidFill>
                          <a:schemeClr val="bg1"/>
                        </a:solidFill>
                        <a:latin typeface="Helvetica Light"/>
                        <a:ea typeface="Helvetica Light"/>
                        <a:cs typeface="Helvetica Light"/>
                      </a:endParaRP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1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$21.17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$21.17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 dirty="0">
                          <a:sym typeface="Helvetica Neue"/>
                        </a:rPr>
                        <a:t>$501.17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2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$62.49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$960.00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$83.66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$1,043.66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3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$107.20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$1,440.00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$190.86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$1,630.86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4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$155.61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$1,920.00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$346.47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$2,266.47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5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$208.00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$2,400.00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$554.47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$2,954.47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10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$542.34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$4,800.00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$2,544.67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$7,344,67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15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$1,039.14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$7,200.00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$6,668.27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$13,868.27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20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$480.00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$1,777.36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$9,600.00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>
                          <a:sym typeface="Helvetica Neue"/>
                        </a:rPr>
                        <a:t>$13,961.99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rtl="0">
                        <a:defRPr sz="1800"/>
                      </a:pPr>
                      <a:r>
                        <a:rPr lang="es" sz="1800" dirty="0">
                          <a:sym typeface="Helvetica Neue"/>
                        </a:rPr>
                        <a:t>$23,561.99</a:t>
                      </a:r>
                    </a:p>
                  </a:txBody>
                  <a:tcPr marL="22860" marR="22860" marT="22860" marB="228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BBE9244-9159-4C40-8100-28C7F4A78E35}"/>
              </a:ext>
            </a:extLst>
          </p:cNvPr>
          <p:cNvSpPr/>
          <p:nvPr/>
        </p:nvSpPr>
        <p:spPr>
          <a:xfrm>
            <a:off x="4676700" y="5797591"/>
            <a:ext cx="338145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>
                <a:latin typeface="Calibri" panose="020F0502020204030204" pitchFamily="34" charset="0"/>
                <a:ea typeface="Calibri" panose="020F0502020204030204" pitchFamily="34" charset="0"/>
              </a:rPr>
              <a:t>*$480 por año = $10 por semana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43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Cosas que debes considerar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6"/>
            <a:ext cx="10759440" cy="4862803"/>
          </a:xfrm>
        </p:spPr>
        <p:txBody>
          <a:bodyPr rtlCol="0">
            <a:normAutofit/>
          </a:bodyPr>
          <a:lstStyle/>
          <a:p>
            <a:pPr rtl="0"/>
            <a:r>
              <a:rPr lang="es" b="1"/>
              <a:t>Empieza de joven. Empieza ahora. </a:t>
            </a:r>
            <a:r>
              <a:rPr lang="es"/>
              <a:t>Cuanto más joven y cuanto antes empieces, más te beneficiarás. Si no empezaste de joven, todavía hay opciones. Las regulaciones federales permiten a los trabajadores mayores poner más dinero en planes de jubilación.</a:t>
            </a:r>
          </a:p>
          <a:p>
            <a:pPr rtl="0"/>
            <a:r>
              <a:rPr lang="es" b="1"/>
              <a:t>Realiza inversiones con regularidad. </a:t>
            </a:r>
            <a:r>
              <a:rPr lang="es"/>
              <a:t>Ten disciplina y prioriza el ahorro para la jubilación. Maximiza tus contribuciones, participa en los programas de empleo, si están disponibles.</a:t>
            </a:r>
          </a:p>
          <a:p>
            <a:pPr rtl="0"/>
            <a:r>
              <a:rPr lang="es" b="1"/>
              <a:t>Ten paciencia. </a:t>
            </a:r>
            <a:r>
              <a:rPr lang="es"/>
              <a:t>No toques los fondos. Deja que tus inversiones crezcan.</a:t>
            </a:r>
          </a:p>
        </p:txBody>
      </p:sp>
    </p:spTree>
    <p:extLst>
      <p:ext uri="{BB962C8B-B14F-4D97-AF65-F5344CB8AC3E}">
        <p14:creationId xmlns:p14="http://schemas.microsoft.com/office/powerpoint/2010/main" val="158328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5 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 rtlCol="0"/>
          <a:lstStyle/>
          <a:p>
            <a:pPr algn="ctr" rtl="0"/>
            <a:r>
              <a:rPr lang="es"/>
              <a:t>Opciones de inversión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EF3796-3B68-4085-BCB3-0FB34DD597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6575"/>
            <a:ext cx="5715000" cy="59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2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94B30112AFF4888822119608AF847" ma:contentTypeVersion="" ma:contentTypeDescription="Create a new document." ma:contentTypeScope="" ma:versionID="cad57038a2e2a900c0ec82770fdd571c">
  <xsd:schema xmlns:xsd="http://www.w3.org/2001/XMLSchema" xmlns:xs="http://www.w3.org/2001/XMLSchema" xmlns:p="http://schemas.microsoft.com/office/2006/metadata/properties" xmlns:ns2="3a74ee24-efe5-40d1-9f41-6cee0da35220" targetNamespace="http://schemas.microsoft.com/office/2006/metadata/properties" ma:root="true" ma:fieldsID="c8e2544c86b6b5100645f973c9dfc1fe" ns2:_="">
    <xsd:import namespace="3a74ee24-efe5-40d1-9f41-6cee0da352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4ee24-efe5-40d1-9f41-6cee0da352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83CE90-26D7-44BA-98C5-FEC7A07DB39A}"/>
</file>

<file path=customXml/itemProps2.xml><?xml version="1.0" encoding="utf-8"?>
<ds:datastoreItem xmlns:ds="http://schemas.openxmlformats.org/officeDocument/2006/customXml" ds:itemID="{14B4560D-8264-4C3C-A557-D03B73995696}"/>
</file>

<file path=customXml/itemProps3.xml><?xml version="1.0" encoding="utf-8"?>
<ds:datastoreItem xmlns:ds="http://schemas.openxmlformats.org/officeDocument/2006/customXml" ds:itemID="{0A0F95D7-4420-4F64-B489-EA7E8621CE82}"/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1698</Words>
  <Application>Microsoft Office PowerPoint</Application>
  <PresentationFormat>Widescreen</PresentationFormat>
  <Paragraphs>257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Helvetica Light</vt:lpstr>
      <vt:lpstr>Helvetica Neue</vt:lpstr>
      <vt:lpstr>System Font Regular</vt:lpstr>
      <vt:lpstr>Wingdings</vt:lpstr>
      <vt:lpstr>Office Theme</vt:lpstr>
      <vt:lpstr>Plan para seguir adelante de The Allstate Foundation</vt:lpstr>
      <vt:lpstr>MÓDULO 5</vt:lpstr>
      <vt:lpstr>Reflexión</vt:lpstr>
      <vt:lpstr>MÓDULO 5</vt:lpstr>
      <vt:lpstr>Ganar intereses por tu dinero es importante</vt:lpstr>
      <vt:lpstr>Interés compuesto</vt:lpstr>
      <vt:lpstr>Haciendo que el interés compuesto trabaje para ti</vt:lpstr>
      <vt:lpstr>Cosas que debes considerar</vt:lpstr>
      <vt:lpstr>MÓDULO 5 </vt:lpstr>
      <vt:lpstr>Ahorro a largo plazo y para la jubilación</vt:lpstr>
      <vt:lpstr>Calculando tu objetivo de jubilación</vt:lpstr>
      <vt:lpstr>Vehículos de inversión</vt:lpstr>
      <vt:lpstr>Planificación patrimonial</vt:lpstr>
      <vt:lpstr>Programas comunitarios</vt:lpstr>
      <vt:lpstr>MÓDULO 5 </vt:lpstr>
      <vt:lpstr>Seguro médico</vt:lpstr>
      <vt:lpstr>Otros tipos de seguro</vt:lpstr>
      <vt:lpstr>MÓDULO 5 </vt:lpstr>
      <vt:lpstr>Oportunidades de educación y formación</vt:lpstr>
      <vt:lpstr>MÓDULO 5 </vt:lpstr>
      <vt:lpstr>Subsidios y becas</vt:lpstr>
      <vt:lpstr>Préstamos estudiantiles</vt:lpstr>
      <vt:lpstr>Préstamos estudiantiles federales</vt:lpstr>
      <vt:lpstr>Ahorrando para la educación</vt:lpstr>
      <vt:lpstr>Créditos y deducciones fiscales disponibles</vt:lpstr>
      <vt:lpstr>Plan para seguir adelante de The Allstate Foundation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Chevere, Zulma</dc:creator>
  <cp:lastModifiedBy>Aviles-Osorio, Gracie</cp:lastModifiedBy>
  <cp:revision>125</cp:revision>
  <cp:lastPrinted>2019-08-22T00:14:38Z</cp:lastPrinted>
  <dcterms:created xsi:type="dcterms:W3CDTF">2019-08-20T21:27:41Z</dcterms:created>
  <dcterms:modified xsi:type="dcterms:W3CDTF">2020-01-21T20:51:30Z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f8fdad-6f51-40b7-9ecc-e69d40f2075f_Enabled">
    <vt:lpwstr>True</vt:lpwstr>
  </property>
  <property fmtid="{D5CDD505-2E9C-101B-9397-08002B2CF9AE}" pid="3" name="MSIP_Label_41f8fdad-6f51-40b7-9ecc-e69d40f2075f_SiteId">
    <vt:lpwstr>88b431e7-cf2a-43a9-bd00-81441f5c2d3c</vt:lpwstr>
  </property>
  <property fmtid="{D5CDD505-2E9C-101B-9397-08002B2CF9AE}" pid="4" name="MSIP_Label_41f8fdad-6f51-40b7-9ecc-e69d40f2075f_Owner">
    <vt:lpwstr>Madeline.Gregory@allstate.com</vt:lpwstr>
  </property>
  <property fmtid="{D5CDD505-2E9C-101B-9397-08002B2CF9AE}" pid="5" name="MSIP_Label_41f8fdad-6f51-40b7-9ecc-e69d40f2075f_SetDate">
    <vt:lpwstr>2019-10-29T17:33:53.3284647Z</vt:lpwstr>
  </property>
  <property fmtid="{D5CDD505-2E9C-101B-9397-08002B2CF9AE}" pid="6" name="MSIP_Label_41f8fdad-6f51-40b7-9ecc-e69d40f2075f_Name">
    <vt:lpwstr>Public</vt:lpwstr>
  </property>
  <property fmtid="{D5CDD505-2E9C-101B-9397-08002B2CF9AE}" pid="7" name="MSIP_Label_41f8fdad-6f51-40b7-9ecc-e69d40f2075f_Application">
    <vt:lpwstr>Microsoft Azure Information Protection</vt:lpwstr>
  </property>
  <property fmtid="{D5CDD505-2E9C-101B-9397-08002B2CF9AE}" pid="8" name="MSIP_Label_41f8fdad-6f51-40b7-9ecc-e69d40f2075f_Extended_MSFT_Method">
    <vt:lpwstr>Manual</vt:lpwstr>
  </property>
  <property fmtid="{D5CDD505-2E9C-101B-9397-08002B2CF9AE}" pid="9" name="MSIP_Label_445c619a-9034-48db-9481-4818c431fc3f_Enabled">
    <vt:lpwstr>True</vt:lpwstr>
  </property>
  <property fmtid="{D5CDD505-2E9C-101B-9397-08002B2CF9AE}" pid="10" name="MSIP_Label_445c619a-9034-48db-9481-4818c431fc3f_SiteId">
    <vt:lpwstr>88b431e7-cf2a-43a9-bd00-81441f5c2d3c</vt:lpwstr>
  </property>
  <property fmtid="{D5CDD505-2E9C-101B-9397-08002B2CF9AE}" pid="11" name="MSIP_Label_445c619a-9034-48db-9481-4818c431fc3f_Owner">
    <vt:lpwstr>Madeline.Gregory@allstate.com</vt:lpwstr>
  </property>
  <property fmtid="{D5CDD505-2E9C-101B-9397-08002B2CF9AE}" pid="12" name="MSIP_Label_445c619a-9034-48db-9481-4818c431fc3f_SetDate">
    <vt:lpwstr>2019-10-29T17:33:53.3284647Z</vt:lpwstr>
  </property>
  <property fmtid="{D5CDD505-2E9C-101B-9397-08002B2CF9AE}" pid="13" name="MSIP_Label_445c619a-9034-48db-9481-4818c431fc3f_Name">
    <vt:lpwstr>No Watermark</vt:lpwstr>
  </property>
  <property fmtid="{D5CDD505-2E9C-101B-9397-08002B2CF9AE}" pid="14" name="MSIP_Label_445c619a-9034-48db-9481-4818c431fc3f_Application">
    <vt:lpwstr>Microsoft Azure Information Protection</vt:lpwstr>
  </property>
  <property fmtid="{D5CDD505-2E9C-101B-9397-08002B2CF9AE}" pid="15" name="MSIP_Label_445c619a-9034-48db-9481-4818c431fc3f_Parent">
    <vt:lpwstr>41f8fdad-6f51-40b7-9ecc-e69d40f2075f</vt:lpwstr>
  </property>
  <property fmtid="{D5CDD505-2E9C-101B-9397-08002B2CF9AE}" pid="16" name="MSIP_Label_445c619a-9034-48db-9481-4818c431fc3f_Extended_MSFT_Method">
    <vt:lpwstr>Manual</vt:lpwstr>
  </property>
  <property fmtid="{D5CDD505-2E9C-101B-9397-08002B2CF9AE}" pid="17" name="Sensitivity">
    <vt:lpwstr>Public No Watermark</vt:lpwstr>
  </property>
  <property fmtid="{D5CDD505-2E9C-101B-9397-08002B2CF9AE}" pid="18" name="ContentTypeId">
    <vt:lpwstr>0x010100FEF94B30112AFF4888822119608AF847</vt:lpwstr>
  </property>
</Properties>
</file>