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0" r:id="rId3"/>
    <p:sldId id="257" r:id="rId4"/>
    <p:sldId id="265" r:id="rId5"/>
    <p:sldId id="324" r:id="rId6"/>
    <p:sldId id="344" r:id="rId7"/>
    <p:sldId id="278" r:id="rId8"/>
    <p:sldId id="325" r:id="rId9"/>
    <p:sldId id="302" r:id="rId10"/>
    <p:sldId id="321" r:id="rId11"/>
    <p:sldId id="326" r:id="rId12"/>
    <p:sldId id="303" r:id="rId13"/>
    <p:sldId id="304" r:id="rId14"/>
    <p:sldId id="327" r:id="rId15"/>
    <p:sldId id="328" r:id="rId16"/>
    <p:sldId id="329" r:id="rId17"/>
    <p:sldId id="345" r:id="rId18"/>
    <p:sldId id="330" r:id="rId19"/>
    <p:sldId id="322" r:id="rId20"/>
    <p:sldId id="331" r:id="rId21"/>
    <p:sldId id="346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23" r:id="rId32"/>
    <p:sldId id="342" r:id="rId33"/>
    <p:sldId id="341" r:id="rId34"/>
    <p:sldId id="343" r:id="rId35"/>
    <p:sldId id="298" r:id="rId3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orient="horz" pos="432" userDrawn="1">
          <p15:clr>
            <a:srgbClr val="A4A3A4"/>
          </p15:clr>
        </p15:guide>
        <p15:guide id="4" pos="7440" userDrawn="1">
          <p15:clr>
            <a:srgbClr val="A4A3A4"/>
          </p15:clr>
        </p15:guide>
        <p15:guide id="5" pos="4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, Madeline" initials="GM" lastIdx="2" clrIdx="0">
    <p:extLst>
      <p:ext uri="{19B8F6BF-5375-455C-9EA6-DF929625EA0E}">
        <p15:presenceInfo xmlns:p15="http://schemas.microsoft.com/office/powerpoint/2012/main" userId="S-1-5-21-1214440339-1677128483-1177238915-345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DB7"/>
    <a:srgbClr val="51C2EB"/>
    <a:srgbClr val="95DAF3"/>
    <a:srgbClr val="78D1F0"/>
    <a:srgbClr val="213F98"/>
    <a:srgbClr val="B7E6F7"/>
    <a:srgbClr val="0033A0"/>
    <a:srgbClr val="45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3" autoAdjust="0"/>
    <p:restoredTop sz="92277" autoAdjust="0"/>
  </p:normalViewPr>
  <p:slideViewPr>
    <p:cSldViewPr snapToGrid="0" snapToObjects="1">
      <p:cViewPr varScale="1">
        <p:scale>
          <a:sx n="63" d="100"/>
          <a:sy n="63" d="100"/>
        </p:scale>
        <p:origin x="960" y="72"/>
      </p:cViewPr>
      <p:guideLst>
        <p:guide orient="horz" pos="1152"/>
        <p:guide pos="528"/>
        <p:guide orient="horz" pos="432"/>
        <p:guide pos="7440"/>
        <p:guide pos="4080"/>
      </p:guideLst>
    </p:cSldViewPr>
  </p:slideViewPr>
  <p:outlineViewPr>
    <p:cViewPr>
      <p:scale>
        <a:sx n="33" d="100"/>
        <a:sy n="33" d="100"/>
      </p:scale>
      <p:origin x="0" y="-16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1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E57B04-1CB6-A344-BEA2-1A89CAEC5B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06EEF-718F-5B4D-B68B-35DA9084C2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12/20/2019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8A50C-22D4-9646-8662-A69E2D1081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671DE-91A5-6947-B551-DD752EE81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D7AAB8-F950-6F4E-A721-94CF2DCB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97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12/20/2019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B3D614-FB7A-874E-A10B-4DAE8357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6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21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8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20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4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1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08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03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8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57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49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54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66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7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96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4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15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4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6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4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FB3D614-FB7A-874E-A10B-4DAE835795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7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4281-BBB8-8246-AA2F-B8EEAC684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>
                <a:solidFill>
                  <a:srgbClr val="0033A0"/>
                </a:solidFill>
              </a:defRPr>
            </a:lvl1pPr>
          </a:lstStyle>
          <a:p>
            <a:pPr rtl="0"/>
            <a:r>
              <a:rPr lang="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2A2B8-E689-5744-A199-62C8B0FBC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rgbClr val="45BCE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6B6354-FF80-2049-A561-DBD9D62D4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467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7F4B0E-CCB8-CC4A-B9AA-95B00B39F81C}"/>
              </a:ext>
            </a:extLst>
          </p:cNvPr>
          <p:cNvGrpSpPr/>
          <p:nvPr userDrawn="1"/>
        </p:nvGrpSpPr>
        <p:grpSpPr>
          <a:xfrm>
            <a:off x="3222872" y="5946727"/>
            <a:ext cx="5775064" cy="818344"/>
            <a:chOff x="3008556" y="5946727"/>
            <a:chExt cx="5775064" cy="8183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3FE270-EE6F-474D-BB64-F2A67D0D56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8556" y="6041653"/>
              <a:ext cx="2155115" cy="6934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287FE0-EBE3-F140-AD14-96C30442FA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8331" y="5946727"/>
              <a:ext cx="1755289" cy="81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3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8E7F-3D81-1142-9124-BB0CCC16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22AAC-DA17-1540-98CA-7F95BD166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19056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065EE-1409-564E-A97A-73839056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4559"/>
            <a:ext cx="3932237" cy="345320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1E897-BCDD-444D-B02A-48798540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4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1532-6E3F-CC42-80DC-8985F566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9A08E-DF98-F145-89A7-225203C27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1382"/>
          </a:xfrm>
        </p:spPr>
        <p:txBody>
          <a:bodyPr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2447B-E4CD-9C4A-AC05-6FACAC267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1382"/>
          </a:xfrm>
        </p:spPr>
        <p:txBody>
          <a:bodyPr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744A3-442C-3445-924C-FD18D288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2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84CF-0665-D242-B01D-8AFF40E3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6D266-1401-9E45-8116-6FE60361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F5D6-8732-6047-BD6B-499ECB65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DE96A-B284-4942-AB28-A419D0FBC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4559"/>
            <a:ext cx="6172200" cy="341113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CBCEC-CCE3-8A41-A581-86C477E22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4560"/>
            <a:ext cx="3932237" cy="34111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5D6D-15B4-7743-A7F8-594ADA3C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101E7-4F39-8F4C-8EE8-B9EE90A9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9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A7B9-F9F1-4246-84EC-42B0002D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C612C-F700-C246-955A-9CACD7745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685800" indent="-228600">
              <a:buFont typeface="System Font Regular"/>
              <a:buChar char="–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66A96-6A1F-DF42-881F-AF25B2A6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2741D8-C834-6246-A1CF-9CC5F82635B0}"/>
              </a:ext>
            </a:extLst>
          </p:cNvPr>
          <p:cNvSpPr/>
          <p:nvPr userDrawn="1"/>
        </p:nvSpPr>
        <p:spPr>
          <a:xfrm>
            <a:off x="0" y="-17929"/>
            <a:ext cx="12192000" cy="287802"/>
          </a:xfrm>
          <a:prstGeom prst="rect">
            <a:avLst/>
          </a:prstGeom>
          <a:solidFill>
            <a:srgbClr val="21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2741D8-C834-6246-A1CF-9CC5F82635B0}"/>
              </a:ext>
            </a:extLst>
          </p:cNvPr>
          <p:cNvSpPr/>
          <p:nvPr userDrawn="1"/>
        </p:nvSpPr>
        <p:spPr>
          <a:xfrm>
            <a:off x="0" y="6577574"/>
            <a:ext cx="12192000" cy="287802"/>
          </a:xfrm>
          <a:prstGeom prst="rect">
            <a:avLst/>
          </a:prstGeom>
          <a:solidFill>
            <a:srgbClr val="21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4A7B9-F9F1-4246-84EC-42B0002D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C612C-F700-C246-955A-9CACD7745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685800" indent="-228600">
              <a:buFont typeface="System Font Regular"/>
              <a:buChar char="–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66A96-6A1F-DF42-881F-AF25B2A6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23002"/>
            <a:ext cx="467061" cy="365125"/>
          </a:xfrm>
        </p:spPr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0A9F-5CEB-934C-BD87-09AE133A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159"/>
            <a:ext cx="10515600" cy="2852737"/>
          </a:xfrm>
        </p:spPr>
        <p:txBody>
          <a:bodyPr rtlCol="0" anchor="b"/>
          <a:lstStyle>
            <a:lvl1pPr>
              <a:defRPr sz="6000">
                <a:solidFill>
                  <a:srgbClr val="0033A0"/>
                </a:solidFill>
              </a:defRPr>
            </a:lvl1pPr>
          </a:lstStyle>
          <a:p>
            <a:pPr rtl="0"/>
            <a:r>
              <a:rPr lang="e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E1352-B541-7F43-A081-4196C51A3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884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rgbClr val="45BCE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F7A3D-27C2-4E4C-B316-2D1A580E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9A1C4E-9594-0A42-AD41-4CCE5B31BD05}"/>
              </a:ext>
            </a:extLst>
          </p:cNvPr>
          <p:cNvGrpSpPr/>
          <p:nvPr userDrawn="1"/>
        </p:nvGrpSpPr>
        <p:grpSpPr>
          <a:xfrm>
            <a:off x="3222872" y="5946727"/>
            <a:ext cx="5775064" cy="818344"/>
            <a:chOff x="3008556" y="5946727"/>
            <a:chExt cx="5775064" cy="818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1D5D25-1D2B-B244-A895-121AA803F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8556" y="6041653"/>
              <a:ext cx="2155115" cy="6934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F57EE0-A9FF-0B4B-822F-B99BF3F3BD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8331" y="5946727"/>
              <a:ext cx="1755289" cy="81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67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F9C6FD-EB9D-8448-AD4B-FDA645AA68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5728" y="0"/>
            <a:ext cx="6466272" cy="68580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5E6FA-BA84-204C-9F56-2B980B0B4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53" y="523486"/>
            <a:ext cx="3520178" cy="11264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B740-97CA-924C-908B-8DBBEA1EC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53" y="1681163"/>
            <a:ext cx="5449750" cy="1126466"/>
          </a:xfrm>
        </p:spPr>
        <p:txBody>
          <a:bodyPr rtlCol="0" anchor="t">
            <a:normAutofit/>
          </a:bodyPr>
          <a:lstStyle>
            <a:lvl1pPr marL="0" indent="0">
              <a:buNone/>
              <a:defRPr sz="3000" b="1">
                <a:solidFill>
                  <a:srgbClr val="45BCE5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C1FB6-522F-094F-9D4C-2C6FEC168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53" y="2807629"/>
            <a:ext cx="5157787" cy="281862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rgbClr val="213F98"/>
                </a:solidFill>
              </a:defRPr>
            </a:lvl1pPr>
            <a:lvl2pPr marL="401638" indent="-255588">
              <a:buFont typeface="Arial" panose="020B0604020202020204" pitchFamily="34" charset="0"/>
              <a:buChar char="•"/>
              <a:tabLst/>
              <a:defRPr sz="2000"/>
            </a:lvl2pPr>
            <a:lvl3pPr marL="804863" indent="-219075">
              <a:buFont typeface="System Font Regular"/>
              <a:buChar char="–"/>
              <a:tabLst/>
              <a:defRPr sz="2000"/>
            </a:lvl3pPr>
            <a:lvl4pPr>
              <a:defRPr sz="2000"/>
            </a:lvl4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3" rtl="0"/>
            <a:r>
              <a:rPr lang="e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D3481-CFDB-C944-8518-297C6F9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260E1F-DEF2-0549-A3D2-963C3D94F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4" y="6000749"/>
            <a:ext cx="2223986" cy="715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5940C2-F712-E148-84AA-2AC614C8E8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6" y="5917231"/>
            <a:ext cx="1755289" cy="818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B2151-AFC6-0C49-AE94-0004B2FF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54" y="523486"/>
            <a:ext cx="3520178" cy="708265"/>
          </a:xfrm>
        </p:spPr>
        <p:txBody>
          <a:bodyPr rtlCol="0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8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9D5517-083D-5C4B-A177-7ACC19777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86" y="498061"/>
            <a:ext cx="3511144" cy="101279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F9C6FD-EB9D-8448-AD4B-FDA645AA68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5728" y="0"/>
            <a:ext cx="6466272" cy="6858000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B740-97CA-924C-908B-8DBBEA1EC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53" y="1681163"/>
            <a:ext cx="5449750" cy="1126466"/>
          </a:xfrm>
        </p:spPr>
        <p:txBody>
          <a:bodyPr rtlCol="0" anchor="t">
            <a:normAutofit/>
          </a:bodyPr>
          <a:lstStyle>
            <a:lvl1pPr marL="0" indent="0">
              <a:buNone/>
              <a:defRPr sz="3000" b="1">
                <a:solidFill>
                  <a:srgbClr val="213F98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C1FB6-522F-094F-9D4C-2C6FEC168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53" y="2807629"/>
            <a:ext cx="5157787" cy="281862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rgbClr val="51C2EB"/>
                </a:solidFill>
              </a:defRPr>
            </a:lvl1pPr>
            <a:lvl2pPr marL="401638" indent="-255588">
              <a:buFont typeface="Arial" panose="020B0604020202020204" pitchFamily="34" charset="0"/>
              <a:buChar char="•"/>
              <a:tabLst/>
              <a:defRPr sz="2000"/>
            </a:lvl2pPr>
            <a:lvl3pPr marL="804863" indent="-219075">
              <a:buFont typeface="System Font Regular"/>
              <a:buChar char="–"/>
              <a:tabLst/>
              <a:defRPr sz="2000"/>
            </a:lvl3pPr>
            <a:lvl4pPr>
              <a:defRPr sz="2000"/>
            </a:lvl4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3" rtl="0"/>
            <a:r>
              <a:rPr lang="e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D3481-CFDB-C944-8518-297C6F9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260E1F-DEF2-0549-A3D2-963C3D94F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4" y="6000749"/>
            <a:ext cx="2223986" cy="715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5940C2-F712-E148-84AA-2AC614C8E8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6" y="5917231"/>
            <a:ext cx="1755289" cy="818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B2151-AFC6-0C49-AE94-0004B2FF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54" y="523486"/>
            <a:ext cx="3520178" cy="708265"/>
          </a:xfrm>
        </p:spPr>
        <p:txBody>
          <a:bodyPr rtlCol="0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37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F9C6FD-EB9D-8448-AD4B-FDA645AA68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911219"/>
            <a:ext cx="6096000" cy="5946780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B740-97CA-924C-908B-8DBBEA1EC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53" y="1294305"/>
            <a:ext cx="5318375" cy="966981"/>
          </a:xfrm>
        </p:spPr>
        <p:txBody>
          <a:bodyPr rtlCol="0" anchor="t">
            <a:normAutofit/>
          </a:bodyPr>
          <a:lstStyle>
            <a:lvl1pPr marL="0" indent="0">
              <a:buNone/>
              <a:defRPr sz="3000" b="1">
                <a:solidFill>
                  <a:srgbClr val="45BCE5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C1FB6-522F-094F-9D4C-2C6FEC168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53" y="2458995"/>
            <a:ext cx="5157787" cy="316725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rgbClr val="213F98"/>
                </a:solidFill>
              </a:defRPr>
            </a:lvl1pPr>
            <a:lvl2pPr marL="401638" indent="-255588">
              <a:buFont typeface="Arial" panose="020B0604020202020204" pitchFamily="34" charset="0"/>
              <a:buChar char="•"/>
              <a:tabLst/>
              <a:defRPr sz="2000"/>
            </a:lvl2pPr>
            <a:lvl3pPr marL="804863" indent="-219075">
              <a:buFont typeface="System Font Regular"/>
              <a:buChar char="–"/>
              <a:tabLst/>
              <a:defRPr sz="2000"/>
            </a:lvl3pPr>
            <a:lvl4pPr>
              <a:defRPr sz="2000"/>
            </a:lvl4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3" rtl="0"/>
            <a:r>
              <a:rPr lang="e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D3481-CFDB-C944-8518-297C6F9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260E1F-DEF2-0549-A3D2-963C3D94F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4" y="6000749"/>
            <a:ext cx="2223986" cy="715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5940C2-F712-E148-84AA-2AC614C8E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6" y="5917231"/>
            <a:ext cx="1755289" cy="818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BD9605-04AF-524F-B1AC-B015FC4D6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79580"/>
            <a:ext cx="3520178" cy="11264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D0EBB1-1A9F-D44E-A510-C33F097C2948}"/>
              </a:ext>
            </a:extLst>
          </p:cNvPr>
          <p:cNvSpPr/>
          <p:nvPr userDrawn="1"/>
        </p:nvSpPr>
        <p:spPr>
          <a:xfrm>
            <a:off x="0" y="-17929"/>
            <a:ext cx="12192000" cy="929148"/>
          </a:xfrm>
          <a:prstGeom prst="rect">
            <a:avLst/>
          </a:prstGeom>
          <a:solidFill>
            <a:srgbClr val="21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B2151-AFC6-0C49-AE94-0004B2FF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53" y="1"/>
            <a:ext cx="5132592" cy="867916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46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FCD5415-E47E-8A4E-A559-954ABC350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5" y="147545"/>
            <a:ext cx="3511144" cy="101279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F9C6FD-EB9D-8448-AD4B-FDA645AA68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911219"/>
            <a:ext cx="6096000" cy="5946780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B740-97CA-924C-908B-8DBBEA1EC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53" y="1265936"/>
            <a:ext cx="5688647" cy="101279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3000" b="1">
                <a:solidFill>
                  <a:srgbClr val="213F98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C1FB6-522F-094F-9D4C-2C6FEC168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53" y="2434280"/>
            <a:ext cx="5688647" cy="3204325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rgbClr val="51C2EB"/>
                </a:solidFill>
              </a:defRPr>
            </a:lvl1pPr>
            <a:lvl2pPr marL="401638" indent="-255588">
              <a:buFont typeface="Arial" panose="020B0604020202020204" pitchFamily="34" charset="0"/>
              <a:buChar char="•"/>
              <a:tabLst/>
              <a:defRPr sz="2000"/>
            </a:lvl2pPr>
            <a:lvl3pPr marL="804863" indent="-219075">
              <a:buFont typeface="System Font Regular"/>
              <a:buChar char="–"/>
              <a:tabLst/>
              <a:defRPr sz="2000"/>
            </a:lvl3pPr>
            <a:lvl4pPr>
              <a:defRPr sz="2000"/>
            </a:lvl4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3" rtl="0"/>
            <a:r>
              <a:rPr lang="e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D3481-CFDB-C944-8518-297C6F9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260E1F-DEF2-0549-A3D2-963C3D94F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4" y="6000749"/>
            <a:ext cx="2223986" cy="715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5940C2-F712-E148-84AA-2AC614C8E8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6" y="5917231"/>
            <a:ext cx="1755289" cy="8183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D0EBB1-1A9F-D44E-A510-C33F097C2948}"/>
              </a:ext>
            </a:extLst>
          </p:cNvPr>
          <p:cNvSpPr/>
          <p:nvPr userDrawn="1"/>
        </p:nvSpPr>
        <p:spPr>
          <a:xfrm>
            <a:off x="0" y="-17929"/>
            <a:ext cx="12192000" cy="929148"/>
          </a:xfrm>
          <a:prstGeom prst="rect">
            <a:avLst/>
          </a:prstGeom>
          <a:solidFill>
            <a:srgbClr val="51C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B2151-AFC6-0C49-AE94-0004B2FF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53" y="1"/>
            <a:ext cx="5132592" cy="867916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55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2151-AFC6-0C49-AE94-0004B2FF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B740-97CA-924C-908B-8DBBEA1EC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rgbClr val="45BCE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C1FB6-522F-094F-9D4C-2C6FEC168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1174"/>
          </a:xfrm>
        </p:spPr>
        <p:txBody>
          <a:bodyPr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894FB-5F63-284F-9067-6F14D1063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rgbClr val="45BCE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98866-067D-194F-9FB6-4D1E65CEC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1174"/>
          </a:xfrm>
        </p:spPr>
        <p:txBody>
          <a:bodyPr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D3481-CFDB-C944-8518-297C6F9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5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581A5-62A8-FA4E-83A0-4612152F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73"/>
            <a:ext cx="10515600" cy="873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B6FB7-5D20-6244-9081-BEC2A01C0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1255"/>
            <a:ext cx="10515600" cy="442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8454D-4488-3245-9363-98EFF0D0F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467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35FA5A1-AEEC-774B-8615-1EFD0D7D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0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3" r:id="rId5"/>
    <p:sldLayoutId id="2147483663" r:id="rId6"/>
    <p:sldLayoutId id="2147483660" r:id="rId7"/>
    <p:sldLayoutId id="2147483662" r:id="rId8"/>
    <p:sldLayoutId id="2147483659" r:id="rId9"/>
    <p:sldLayoutId id="2147483658" r:id="rId10"/>
    <p:sldLayoutId id="2147483652" r:id="rId11"/>
    <p:sldLayoutId id="2147483654" r:id="rId12"/>
    <p:sldLayoutId id="2147483656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3A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A0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AA181-7627-2543-8BEA-210ECCFCA2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504" y="0"/>
            <a:ext cx="61314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4C88A-04DD-C044-8D66-22BF6554C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775" y="1122363"/>
            <a:ext cx="5741226" cy="2387600"/>
          </a:xfrm>
        </p:spPr>
        <p:txBody>
          <a:bodyPr rtlCol="0">
            <a:normAutofit/>
          </a:bodyPr>
          <a:lstStyle/>
          <a:p>
            <a:pPr algn="l" rtl="0"/>
            <a:r>
              <a:rPr lang="es" sz="4100" b="1" dirty="0"/>
              <a:t>Plan para seguir adelante de The Allstate Foundation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8A78A-E928-6748-BA4C-AAF0B5BBC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774" y="3602038"/>
            <a:ext cx="4948746" cy="818344"/>
          </a:xfrm>
        </p:spPr>
        <p:txBody>
          <a:bodyPr rtlCol="0">
            <a:normAutofit lnSpcReduction="10000"/>
          </a:bodyPr>
          <a:lstStyle/>
          <a:p>
            <a:pPr algn="l" rtl="0"/>
            <a:r>
              <a:rPr lang="es" b="1" dirty="0"/>
              <a:t>UN RECURSO PARA EL </a:t>
            </a:r>
          </a:p>
          <a:p>
            <a:pPr algn="l" rtl="0"/>
            <a:r>
              <a:rPr lang="es" b="1" dirty="0"/>
              <a:t>EMPODERAMIENTO FINANCIERO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989BD-8DDA-4048-B338-6F276B59E4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4" y="6000749"/>
            <a:ext cx="2223986" cy="715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66B23-E8FB-004D-AF9E-DABA6663B5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6" y="5917231"/>
            <a:ext cx="1755289" cy="81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3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E5DBCA-60B0-D64E-B604-36FAC508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MÓDULO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814DD56-494E-425A-9992-8D6571B49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095673"/>
            <a:ext cx="5632837" cy="966981"/>
          </a:xfrm>
        </p:spPr>
        <p:txBody>
          <a:bodyPr rtlCol="0"/>
          <a:lstStyle/>
          <a:p>
            <a:pPr algn="ctr" rtl="0"/>
            <a:r>
              <a:rPr lang="es"/>
              <a:t>Entendiendo tu puntaje crediticio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35BDF-B9E1-4ABC-BECF-A45618848E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341" y="919501"/>
            <a:ext cx="6546659" cy="59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0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401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Cinco factores clave de tu puntaje crediticio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81" y="1851325"/>
            <a:ext cx="5836920" cy="460846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"/>
              <a:t>Tu puntaje crediticio se basa en todas estas categorías, no solo en una o dos.</a:t>
            </a:r>
          </a:p>
          <a:p>
            <a:pPr rtl="0"/>
            <a:r>
              <a:rPr lang="es"/>
              <a:t>Es imposible decir exactamente qué tan importante es un factor en particular para determinar tu puntaje, ya que varía para cada persona.</a:t>
            </a:r>
          </a:p>
          <a:p>
            <a:pPr rtl="0"/>
            <a:r>
              <a:rPr lang="es"/>
              <a:t>Las deudas tienen “pesos” diferentes</a:t>
            </a:r>
          </a:p>
          <a:p>
            <a:pPr rtl="0"/>
            <a:r>
              <a:rPr lang="es"/>
              <a:t>Por ejemplo: La deuda rotativa (es decir, la deuda de tarjetas de crédito) tiene más peso que la deuda hipotecaria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4374F79-1125-4C42-A49C-47ECDF504BCA}"/>
              </a:ext>
            </a:extLst>
          </p:cNvPr>
          <p:cNvSpPr txBox="1">
            <a:spLocks/>
          </p:cNvSpPr>
          <p:nvPr/>
        </p:nvSpPr>
        <p:spPr>
          <a:xfrm>
            <a:off x="1280423" y="2583515"/>
            <a:ext cx="4565205" cy="387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" sz="2600" b="1" dirty="0"/>
              <a:t>Historial de pagos </a:t>
            </a:r>
            <a:r>
              <a:rPr lang="es" sz="2600" dirty="0"/>
              <a:t>– 35%</a:t>
            </a:r>
          </a:p>
          <a:p>
            <a:pPr rtl="0"/>
            <a:r>
              <a:rPr lang="es" sz="2600" b="1" dirty="0"/>
              <a:t>Montos adeudados </a:t>
            </a:r>
            <a:r>
              <a:rPr lang="es" sz="2600" dirty="0"/>
              <a:t>– 30%</a:t>
            </a:r>
          </a:p>
          <a:p>
            <a:pPr rtl="0"/>
            <a:r>
              <a:rPr lang="es" sz="2600" b="1" dirty="0"/>
              <a:t>Duración del crédito </a:t>
            </a:r>
            <a:r>
              <a:rPr lang="es" sz="2600" dirty="0"/>
              <a:t>– 15%</a:t>
            </a:r>
          </a:p>
          <a:p>
            <a:pPr rtl="0"/>
            <a:r>
              <a:rPr lang="es" sz="2600" b="1" dirty="0"/>
              <a:t>Crédito nuevo </a:t>
            </a:r>
            <a:r>
              <a:rPr lang="es" sz="2600" dirty="0"/>
              <a:t>– 10%</a:t>
            </a:r>
          </a:p>
          <a:p>
            <a:pPr rtl="0"/>
            <a:r>
              <a:rPr lang="es" sz="2600" b="1" dirty="0"/>
              <a:t>Tipos de crédito </a:t>
            </a:r>
            <a:r>
              <a:rPr lang="es" sz="2600" dirty="0"/>
              <a:t>– 10%</a:t>
            </a:r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r>
              <a:rPr lang="es" sz="1600" i="1" dirty="0"/>
              <a:t>* Todos los porcentajes son aproximados. Para ciertos grupos, la importancia de estas categorías puede ser diferente.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BA7A8B-DE7D-44F0-A1B1-613FC76536F1}"/>
              </a:ext>
            </a:extLst>
          </p:cNvPr>
          <p:cNvSpPr/>
          <p:nvPr/>
        </p:nvSpPr>
        <p:spPr>
          <a:xfrm>
            <a:off x="1051824" y="2293954"/>
            <a:ext cx="4351020" cy="3162301"/>
          </a:xfrm>
          <a:prstGeom prst="roundRect">
            <a:avLst/>
          </a:prstGeom>
          <a:noFill/>
          <a:ln>
            <a:solidFill>
              <a:srgbClr val="213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401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Historial de pagos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1325"/>
            <a:ext cx="10515600" cy="4423746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es" b="1"/>
              <a:t>EL factor más importante que afecta tu puntaje crediticio</a:t>
            </a:r>
          </a:p>
          <a:p>
            <a:pPr rtl="0"/>
            <a:r>
              <a:rPr lang="es"/>
              <a:t>Pagos a tiempo de:</a:t>
            </a:r>
          </a:p>
          <a:p>
            <a:pPr lvl="1" rtl="0"/>
            <a:r>
              <a:rPr lang="es"/>
              <a:t>Tarjetas de crédito, cuentas de tiendas, préstamos en cuotas, cuentas de compañías financieras, hipotecas, préstamos para autos, etc.</a:t>
            </a:r>
          </a:p>
          <a:p>
            <a:pPr rtl="0"/>
            <a:r>
              <a:rPr lang="es"/>
              <a:t>Registros públicos adversos (negativos):</a:t>
            </a:r>
          </a:p>
          <a:p>
            <a:pPr lvl="1" rtl="0"/>
            <a:r>
              <a:rPr lang="es"/>
              <a:t>Bancarrota, juicios, demandas, embargos, retención de salarios, procesos de cobranza y/o morosidad (cuentas con deudas)</a:t>
            </a:r>
          </a:p>
          <a:p>
            <a:pPr rtl="0"/>
            <a:r>
              <a:rPr lang="es"/>
              <a:t>Monto y cantidad de cuentas o partidas por cobrar vencidas y en mora, así como duración de la mora</a:t>
            </a:r>
          </a:p>
          <a:p>
            <a:pPr rtl="0"/>
            <a:r>
              <a:rPr lang="es"/>
              <a:t>Desde hace cuánto existen cuentas con deuda vencida, en negativo, o en proceso de cobranza</a:t>
            </a:r>
          </a:p>
          <a:p>
            <a:pPr rtl="0"/>
            <a:r>
              <a:rPr lang="es"/>
              <a:t>Cantidad de cuentas pagadas dentro del plazo (al día)</a:t>
            </a:r>
          </a:p>
        </p:txBody>
      </p:sp>
    </p:spTree>
    <p:extLst>
      <p:ext uri="{BB962C8B-B14F-4D97-AF65-F5344CB8AC3E}">
        <p14:creationId xmlns:p14="http://schemas.microsoft.com/office/powerpoint/2010/main" val="284778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Montos adeudados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1325"/>
            <a:ext cx="5257801" cy="4423746"/>
          </a:xfrm>
        </p:spPr>
        <p:txBody>
          <a:bodyPr rtlCol="0">
            <a:normAutofit/>
          </a:bodyPr>
          <a:lstStyle/>
          <a:p>
            <a:pPr rtl="0"/>
            <a:r>
              <a:rPr lang="es"/>
              <a:t>Cantidad de cuentas con saldos</a:t>
            </a:r>
          </a:p>
          <a:p>
            <a:pPr rtl="0"/>
            <a:r>
              <a:rPr lang="es"/>
              <a:t>Monto adeudado de las cuentas</a:t>
            </a:r>
          </a:p>
          <a:p>
            <a:pPr rtl="0"/>
            <a:r>
              <a:rPr lang="es"/>
              <a:t>Porción de líneas de crédito (relación entre la deuda y el límite)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EFFA7-CAF1-4E9F-AE42-58D0B6A6E4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480" y="1828800"/>
            <a:ext cx="530352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4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Duración del historial de crédito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325"/>
            <a:ext cx="5431972" cy="442374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"/>
              <a:t>Durante cuánto tiempo vienes usando el crédito</a:t>
            </a:r>
          </a:p>
          <a:p>
            <a:pPr lvl="1" rtl="0"/>
            <a:r>
              <a:rPr lang="es"/>
              <a:t>La fecha en que abriste tu cuenta más antigua</a:t>
            </a:r>
          </a:p>
          <a:p>
            <a:pPr lvl="1" rtl="0"/>
            <a:r>
              <a:rPr lang="es"/>
              <a:t>La fecha en que abriste tu cuenta más reciente</a:t>
            </a:r>
          </a:p>
          <a:p>
            <a:pPr lvl="1" rtl="0"/>
            <a:r>
              <a:rPr lang="es"/>
              <a:t>Antigüedad promedio de todas tus cuentas</a:t>
            </a:r>
          </a:p>
          <a:p>
            <a:pPr rtl="0"/>
            <a:r>
              <a:rPr lang="es"/>
              <a:t>Tiempo transcurrido desde que se abrieron las cuentas, por tipo específico de cuenta</a:t>
            </a:r>
          </a:p>
          <a:p>
            <a:pPr rtl="0"/>
            <a:r>
              <a:rPr lang="es"/>
              <a:t>Tiempo transcurrido desde que hay actividad en la cuenta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04D7B-F243-4708-A646-3D21B64158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841278"/>
            <a:ext cx="5334000" cy="35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Crédito nuevo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1325"/>
            <a:ext cx="5638801" cy="442374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"/>
              <a:t>Cantidad y tiempo desde que se abrieron las cuentas más recientes</a:t>
            </a:r>
          </a:p>
          <a:p>
            <a:pPr lvl="1" rtl="0"/>
            <a:r>
              <a:rPr lang="es"/>
              <a:t>Así como la proporción de las cuentas que se abrieron recientemente</a:t>
            </a:r>
          </a:p>
          <a:p>
            <a:pPr rtl="0"/>
            <a:r>
              <a:rPr lang="es"/>
              <a:t>Cantidad y tiempo transcurrido desde las últimas consultas</a:t>
            </a:r>
          </a:p>
          <a:p>
            <a:pPr rtl="0"/>
            <a:r>
              <a:rPr lang="es"/>
              <a:t>Restablecimiento del historial de crédito positivo después de haber tenido problemas de pago en el pasado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9B69A-3767-4D3E-B081-A3B90D02FE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975" y="1851324"/>
            <a:ext cx="5338313" cy="35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6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Tipos de crédito utilizados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1325"/>
            <a:ext cx="5638801" cy="4423746"/>
          </a:xfrm>
        </p:spPr>
        <p:txBody>
          <a:bodyPr rtlCol="0">
            <a:normAutofit/>
          </a:bodyPr>
          <a:lstStyle/>
          <a:p>
            <a:pPr rtl="0"/>
            <a:r>
              <a:rPr lang="es"/>
              <a:t>Combinación y cantidad total de cuentas de crédito</a:t>
            </a:r>
          </a:p>
          <a:p>
            <a:pPr lvl="1" rtl="0"/>
            <a:r>
              <a:rPr lang="es"/>
              <a:t>El puntaje también considera cómo se gestionaron los diferentes tipos de cuentas de crédito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D54B8-CA74-4E27-BC83-EE911067D0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851325"/>
            <a:ext cx="5352288" cy="3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2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Entendiendo tu puntaje crediticio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51324"/>
            <a:ext cx="10104122" cy="500667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"/>
              <a:t>Tu puntaje se basa en todas estas categorías, no solo en una o dos</a:t>
            </a:r>
          </a:p>
          <a:p>
            <a:pPr rtl="0"/>
            <a:r>
              <a:rPr lang="es"/>
              <a:t>La importancia de cualquier factor depende de toda la información en tu informe crediticio</a:t>
            </a:r>
          </a:p>
          <a:p>
            <a:pPr rtl="0"/>
            <a:r>
              <a:rPr lang="es"/>
              <a:t>La información de tu informe cambia, así como la importancia de los diferentes factores que determinan tu puntaje</a:t>
            </a:r>
          </a:p>
          <a:p>
            <a:pPr rtl="0"/>
            <a:r>
              <a:rPr lang="es"/>
              <a:t>Tu puntaje solo considera tu deuda y cómo la has manejado; sin embargo, los prestamistas también pueden considerar:</a:t>
            </a:r>
          </a:p>
          <a:p>
            <a:pPr lvl="1" rtl="0"/>
            <a:r>
              <a:rPr lang="es"/>
              <a:t>Ingresos</a:t>
            </a:r>
          </a:p>
          <a:p>
            <a:pPr lvl="1" rtl="0"/>
            <a:r>
              <a:rPr lang="es"/>
              <a:t>Duración del empleo actual</a:t>
            </a:r>
          </a:p>
          <a:p>
            <a:pPr lvl="1" rtl="0"/>
            <a:r>
              <a:rPr lang="es"/>
              <a:t>Tipo de crédito que estás solicitando</a:t>
            </a:r>
          </a:p>
          <a:p>
            <a:pPr lvl="1" rtl="0"/>
            <a:r>
              <a:rPr lang="es"/>
              <a:t>La garantía que puedas tener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71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Entendiendo tu puntaje crediticio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51324"/>
            <a:ext cx="10104122" cy="5006675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"/>
              <a:t>Tu puntaje solo considera tu deuda y cómo la has manejado; sin embargo, los prestamistas también pueden considerar:</a:t>
            </a:r>
          </a:p>
          <a:p>
            <a:pPr lvl="1" rtl="0"/>
            <a:r>
              <a:rPr lang="es"/>
              <a:t>Ingresos</a:t>
            </a:r>
          </a:p>
          <a:p>
            <a:pPr lvl="1" rtl="0"/>
            <a:r>
              <a:rPr lang="es"/>
              <a:t>Duración del empleo actual</a:t>
            </a:r>
          </a:p>
          <a:p>
            <a:pPr lvl="1" rtl="0"/>
            <a:r>
              <a:rPr lang="es"/>
              <a:t>Tipo de crédito que estás solicitando</a:t>
            </a:r>
          </a:p>
          <a:p>
            <a:pPr lvl="1" rtl="0"/>
            <a:r>
              <a:rPr lang="es"/>
              <a:t>La garantía que puedas tener</a:t>
            </a:r>
          </a:p>
          <a:p>
            <a:pPr marL="457200" lvl="1" indent="0" rtl="0">
              <a:buNone/>
            </a:pPr>
            <a:endParaRPr lang="en-US" dirty="0"/>
          </a:p>
          <a:p>
            <a:pPr rtl="0"/>
            <a:r>
              <a:rPr lang="es"/>
              <a:t>Sin embargo, tu informe y puntaje NO incluyen ni tienen en cuenta:</a:t>
            </a:r>
          </a:p>
          <a:p>
            <a:pPr lvl="1" rtl="0"/>
            <a:r>
              <a:rPr lang="es"/>
              <a:t>Raza</a:t>
            </a:r>
          </a:p>
          <a:p>
            <a:pPr lvl="1" rtl="0"/>
            <a:r>
              <a:rPr lang="es"/>
              <a:t>Religión</a:t>
            </a:r>
          </a:p>
          <a:p>
            <a:pPr lvl="1" rtl="0"/>
            <a:r>
              <a:rPr lang="es"/>
              <a:t>Sexo</a:t>
            </a:r>
          </a:p>
          <a:p>
            <a:pPr lvl="1" rtl="0"/>
            <a:r>
              <a:rPr lang="es"/>
              <a:t>Estado civil</a:t>
            </a:r>
          </a:p>
          <a:p>
            <a:pPr lvl="1" rtl="0"/>
            <a:r>
              <a:rPr lang="es"/>
              <a:t>Ingresos</a:t>
            </a:r>
          </a:p>
          <a:p>
            <a:pPr lvl="1" rtl="0"/>
            <a:r>
              <a:rPr lang="es"/>
              <a:t>Edad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81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E5DBCA-60B0-D64E-B604-36FAC508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MÓDULO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814DD56-494E-425A-9992-8D6571B49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095673"/>
            <a:ext cx="5632837" cy="966981"/>
          </a:xfrm>
        </p:spPr>
        <p:txBody>
          <a:bodyPr rtlCol="0"/>
          <a:lstStyle/>
          <a:p>
            <a:pPr algn="ctr" rtl="0"/>
            <a:r>
              <a:rPr lang="es"/>
              <a:t>Mejorando tu puntaje crediticio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7E064-5CE9-4CB2-AC88-5688C433C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341" y="919501"/>
            <a:ext cx="6546659" cy="59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5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43F504-AB2E-714C-8223-88A303A786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53" y="523486"/>
            <a:ext cx="3520178" cy="112646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9CE00EB-2F64-4D42-A420-D6BE0972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54" y="523486"/>
            <a:ext cx="3520178" cy="708265"/>
          </a:xfrm>
        </p:spPr>
        <p:txBody>
          <a:bodyPr rtlCol="0"/>
          <a:lstStyle/>
          <a:p>
            <a:pPr rtl="0"/>
            <a:r>
              <a:rPr lang="es"/>
              <a:t>MÓDULO 3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6DD9BD-8742-F44F-9061-5AF74622D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1392" y="0"/>
            <a:ext cx="6410608" cy="7158446"/>
          </a:xfrm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7C4A0-E1ED-B64C-A4D7-BA1538DB3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1392" y="0"/>
            <a:ext cx="6410608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5EF08-2526-9041-AD61-868856597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53" y="2663296"/>
            <a:ext cx="5157787" cy="2818620"/>
          </a:xfrm>
        </p:spPr>
        <p:txBody>
          <a:bodyPr rtlCol="0"/>
          <a:lstStyle/>
          <a:p>
            <a:pPr rtl="0"/>
            <a:r>
              <a:rPr lang="es" dirty="0">
                <a:solidFill>
                  <a:srgbClr val="0033A0"/>
                </a:solidFill>
              </a:rPr>
              <a:t>Los temas principales que se cubren en este módulo incluyen:</a:t>
            </a:r>
          </a:p>
          <a:p>
            <a:pPr rtl="0"/>
            <a:r>
              <a:rPr lang="es" sz="2000" dirty="0">
                <a:solidFill>
                  <a:srgbClr val="0033A0"/>
                </a:solidFill>
              </a:rPr>
              <a:t>• </a:t>
            </a:r>
            <a:r>
              <a:rPr lang="es" sz="2000" b="0" dirty="0">
                <a:solidFill>
                  <a:srgbClr val="0033A0"/>
                </a:solidFill>
              </a:rPr>
              <a:t>Revisando tu informe crediticio</a:t>
            </a:r>
          </a:p>
          <a:p>
            <a:pPr rtl="0"/>
            <a:r>
              <a:rPr lang="es" sz="2000" b="0" dirty="0">
                <a:solidFill>
                  <a:srgbClr val="0033A0"/>
                </a:solidFill>
              </a:rPr>
              <a:t>• Entendiendo tu puntaje crediticio</a:t>
            </a:r>
          </a:p>
          <a:p>
            <a:pPr rtl="0"/>
            <a:r>
              <a:rPr lang="es" sz="2000" b="0" dirty="0">
                <a:solidFill>
                  <a:srgbClr val="0033A0"/>
                </a:solidFill>
              </a:rPr>
              <a:t>• Mejorando tu puntaje crediticio</a:t>
            </a:r>
          </a:p>
          <a:p>
            <a:pPr rtl="0"/>
            <a:r>
              <a:rPr lang="es" sz="2000" b="0" dirty="0">
                <a:solidFill>
                  <a:srgbClr val="0033A0"/>
                </a:solidFill>
              </a:rPr>
              <a:t>• Entendiendo qué es la bancarrota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B00130-481C-FB4F-98FC-4642EC12F0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4" y="6000749"/>
            <a:ext cx="2223986" cy="7155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168DB3-101E-2941-A56A-09C98FF04F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6" y="5917231"/>
            <a:ext cx="1755289" cy="81834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5D5DE3-59FA-EB48-B3F2-71F1361BE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53" y="1681163"/>
            <a:ext cx="5449750" cy="708265"/>
          </a:xfrm>
        </p:spPr>
        <p:txBody>
          <a:bodyPr rtlCol="0"/>
          <a:lstStyle/>
          <a:p>
            <a:pPr rtl="0"/>
            <a:r>
              <a:rPr lang="es"/>
              <a:t>Dominando los conceptos básicos sobre el crédito</a:t>
            </a:r>
          </a:p>
        </p:txBody>
      </p:sp>
    </p:spTree>
    <p:extLst>
      <p:ext uri="{BB962C8B-B14F-4D97-AF65-F5344CB8AC3E}">
        <p14:creationId xmlns:p14="http://schemas.microsoft.com/office/powerpoint/2010/main" val="1697930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Mejorando tu puntaje crediticio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1324"/>
            <a:ext cx="5638802" cy="5006675"/>
          </a:xfrm>
        </p:spPr>
        <p:txBody>
          <a:bodyPr rtlCol="0">
            <a:normAutofit/>
          </a:bodyPr>
          <a:lstStyle/>
          <a:p>
            <a:pPr rtl="0"/>
            <a:r>
              <a:rPr lang="es"/>
              <a:t>Historial de pagos</a:t>
            </a:r>
          </a:p>
          <a:p>
            <a:pPr lvl="1" rtl="0"/>
            <a:r>
              <a:rPr lang="es"/>
              <a:t>Paga tus facturas a tiempo</a:t>
            </a:r>
          </a:p>
          <a:p>
            <a:pPr rtl="0"/>
            <a:r>
              <a:rPr lang="es"/>
              <a:t>Si tienes pagos atrasados</a:t>
            </a:r>
          </a:p>
          <a:p>
            <a:pPr lvl="1" rtl="0"/>
            <a:r>
              <a:rPr lang="es"/>
              <a:t>Ponte y mantente al día</a:t>
            </a:r>
          </a:p>
          <a:p>
            <a:pPr rtl="0"/>
            <a:r>
              <a:rPr lang="es"/>
              <a:t>Si tienes problemas para hacer los pagos:</a:t>
            </a:r>
          </a:p>
          <a:p>
            <a:pPr lvl="1" rtl="0"/>
            <a:r>
              <a:rPr lang="es"/>
              <a:t>Contacta a tus acreedores</a:t>
            </a:r>
          </a:p>
          <a:p>
            <a:pPr lvl="1" rtl="0"/>
            <a:r>
              <a:rPr lang="es"/>
              <a:t>Habla con un asesor de crédito legítimo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82AD2-E1EE-4787-9D2B-67773F9BE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1" y="1851323"/>
            <a:ext cx="5333999" cy="3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2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Mejorando tu puntaje crediticio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1324"/>
            <a:ext cx="5638802" cy="5006675"/>
          </a:xfrm>
        </p:spPr>
        <p:txBody>
          <a:bodyPr rtlCol="0">
            <a:normAutofit/>
          </a:bodyPr>
          <a:lstStyle/>
          <a:p>
            <a:pPr rtl="0"/>
            <a:r>
              <a:rPr lang="es" dirty="0"/>
              <a:t>Montos adeudados</a:t>
            </a:r>
          </a:p>
          <a:p>
            <a:pPr lvl="1" rtl="0"/>
            <a:r>
              <a:rPr lang="es" dirty="0"/>
              <a:t>Mantén los saldos bajos</a:t>
            </a:r>
          </a:p>
          <a:p>
            <a:pPr lvl="1" rtl="0"/>
            <a:r>
              <a:rPr lang="es" dirty="0"/>
              <a:t>Sigue la regla del 30% </a:t>
            </a:r>
          </a:p>
          <a:p>
            <a:pPr lvl="2" rtl="0"/>
            <a:r>
              <a:rPr lang="es" dirty="0"/>
              <a:t>Ejemplo: una tarjeta con límite de $1000 no debe tener más de $300 de saldo pendiente</a:t>
            </a:r>
          </a:p>
          <a:p>
            <a:pPr rtl="0"/>
            <a:r>
              <a:rPr lang="es" dirty="0"/>
              <a:t>Paga las deudas en lugar de postergarlas</a:t>
            </a:r>
          </a:p>
          <a:p>
            <a:pPr lvl="1" rtl="0"/>
            <a:r>
              <a:rPr lang="es" dirty="0"/>
              <a:t>Este es el segundo factor más importante que afecta tu puntaje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2808B-EC0A-464D-B9B4-B8D86CD305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1" y="1851324"/>
            <a:ext cx="5333999" cy="35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9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Mejorando tu puntaje crediticio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51324"/>
            <a:ext cx="10237841" cy="5006675"/>
          </a:xfrm>
        </p:spPr>
        <p:txBody>
          <a:bodyPr rtlCol="0">
            <a:normAutofit/>
          </a:bodyPr>
          <a:lstStyle/>
          <a:p>
            <a:pPr rtl="0"/>
            <a:r>
              <a:rPr lang="es"/>
              <a:t>No cierres las tarjetas de crédito que no utilizas como estrategia a corto plazo </a:t>
            </a:r>
          </a:p>
          <a:p>
            <a:pPr lvl="1" rtl="0"/>
            <a:r>
              <a:rPr lang="es"/>
              <a:t>Cerrar las tarjetas de crédito que no utilizas puede tener un efecto negativo; especialmente si se cierran varias a la vez, dependiendo del saldo que adeudas/límite general (ver ejemplo)</a:t>
            </a:r>
          </a:p>
          <a:p>
            <a:pPr rtl="0"/>
            <a:r>
              <a:rPr lang="es"/>
              <a:t>Utiliza las tarjetas con saldo cero al menos una vez cada 6 meses para que no se desactiven o que el emisor las cancele</a:t>
            </a:r>
          </a:p>
          <a:p>
            <a:pPr rtl="0"/>
            <a:r>
              <a:rPr lang="es"/>
              <a:t>No actives tarjetas de crédito nuevas que no necesitas solo para aumentar tu crédito disponible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9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03C1224-DD49-4EA5-961F-82CFB9FDEDAB}"/>
              </a:ext>
            </a:extLst>
          </p:cNvPr>
          <p:cNvSpPr/>
          <p:nvPr/>
        </p:nvSpPr>
        <p:spPr>
          <a:xfrm>
            <a:off x="162232" y="927161"/>
            <a:ext cx="796413" cy="5568890"/>
          </a:xfrm>
          <a:prstGeom prst="rect">
            <a:avLst/>
          </a:prstGeom>
          <a:solidFill>
            <a:srgbClr val="21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Shape 244">
            <a:extLst>
              <a:ext uri="{FF2B5EF4-FFF2-40B4-BE49-F238E27FC236}">
                <a16:creationId xmlns:a16="http://schemas.microsoft.com/office/drawing/2014/main" id="{D44B1331-F93B-4017-83AF-C1CC331EBB24}"/>
              </a:ext>
            </a:extLst>
          </p:cNvPr>
          <p:cNvSpPr txBox="1"/>
          <p:nvPr/>
        </p:nvSpPr>
        <p:spPr>
          <a:xfrm rot="16200000">
            <a:off x="-2167589" y="2779025"/>
            <a:ext cx="5532754" cy="182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rtlCol="0" anchor="ctr">
            <a:normAutofit/>
          </a:bodyPr>
          <a:lstStyle>
            <a:lvl1pPr algn="l" defTabSz="457200">
              <a:spcBef>
                <a:spcPts val="600"/>
              </a:spcBef>
              <a:tabLst>
                <a:tab pos="1498600" algn="l"/>
              </a:tabLst>
              <a:defRPr sz="8000">
                <a:solidFill>
                  <a:srgbClr val="592C5F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 rtl="0"/>
            <a:r>
              <a:rPr lang="es" sz="4000" dirty="0">
                <a:solidFill>
                  <a:schemeClr val="bg1"/>
                </a:solidFill>
                <a:latin typeface="+mn-lt"/>
              </a:rPr>
              <a:t>Ejemplos de regla de 30 %</a:t>
            </a:r>
            <a:endParaRPr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05947B67-5828-48F1-A314-2427B0539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41071"/>
              </p:ext>
            </p:extLst>
          </p:nvPr>
        </p:nvGraphicFramePr>
        <p:xfrm>
          <a:off x="3702050" y="527050"/>
          <a:ext cx="8204448" cy="1829025"/>
        </p:xfrm>
        <a:graphic>
          <a:graphicData uri="http://schemas.openxmlformats.org/drawingml/2006/table">
            <a:tbl>
              <a:tblPr bandRow="1"/>
              <a:tblGrid>
                <a:gridCol w="273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 b="1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Original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 b="1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Saldo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 b="1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Límite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Tarjeta A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$500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$1,000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Tarjeta B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$100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$1,000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Total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$600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$2,000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Relación entre saldo y límite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 dirty="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30%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F5C373EA-5B47-4406-B711-7478CA72C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986661"/>
              </p:ext>
            </p:extLst>
          </p:nvPr>
        </p:nvGraphicFramePr>
        <p:xfrm>
          <a:off x="3702050" y="2638441"/>
          <a:ext cx="8204448" cy="1829025"/>
        </p:xfrm>
        <a:graphic>
          <a:graphicData uri="http://schemas.openxmlformats.org/drawingml/2006/table">
            <a:tbl>
              <a:tblPr bandRow="1"/>
              <a:tblGrid>
                <a:gridCol w="282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4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 b="1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Opción 1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 b="1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Saldo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 b="1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Límite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Tarjeta A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$500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$1,000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Tarjeta B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Pagada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Cuenta cerrada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Total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$500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$1,000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Relación entre saldo y límite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 dirty="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50%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9C13EC18-4B29-45A4-8F82-20F295804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995486"/>
              </p:ext>
            </p:extLst>
          </p:nvPr>
        </p:nvGraphicFramePr>
        <p:xfrm>
          <a:off x="3702050" y="4667250"/>
          <a:ext cx="8204448" cy="1828800"/>
        </p:xfrm>
        <a:graphic>
          <a:graphicData uri="http://schemas.openxmlformats.org/drawingml/2006/table">
            <a:tbl>
              <a:tblPr bandRow="1"/>
              <a:tblGrid>
                <a:gridCol w="273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 b="1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Opción 2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 b="1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Saldo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 b="1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Límite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Tarjeta A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$400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$1,000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Tarjeta B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$100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$1,000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Total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$500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$2,000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Relación entre saldo y límite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0">
                        <a:defRPr sz="1800"/>
                      </a:pPr>
                      <a:r>
                        <a:rPr lang="es" sz="1800" dirty="0">
                          <a:latin typeface="+mn-lt"/>
                          <a:ea typeface="Avenir Book"/>
                          <a:cs typeface="Avenir Book"/>
                          <a:sym typeface="Avenir Book"/>
                        </a:rPr>
                        <a:t>25%</a:t>
                      </a:r>
                    </a:p>
                  </a:txBody>
                  <a:tcPr marL="22860" marR="22860" marT="22860" marB="2286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EA744C0-296F-4514-87A7-95C01657D8AA}"/>
              </a:ext>
            </a:extLst>
          </p:cNvPr>
          <p:cNvSpPr txBox="1"/>
          <p:nvPr/>
        </p:nvSpPr>
        <p:spPr>
          <a:xfrm>
            <a:off x="1710813" y="52705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" sz="2000" b="1"/>
              <a:t>Ejemplo 1: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F9A94-7507-4207-BB77-5B9880FDB0BF}"/>
              </a:ext>
            </a:extLst>
          </p:cNvPr>
          <p:cNvSpPr txBox="1"/>
          <p:nvPr/>
        </p:nvSpPr>
        <p:spPr>
          <a:xfrm>
            <a:off x="1710813" y="263844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" sz="2000" b="1"/>
              <a:t>Ejemplo 2: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E0FA4B-168E-4BD0-A028-99E06D547A1E}"/>
              </a:ext>
            </a:extLst>
          </p:cNvPr>
          <p:cNvSpPr txBox="1"/>
          <p:nvPr/>
        </p:nvSpPr>
        <p:spPr>
          <a:xfrm>
            <a:off x="1710813" y="466725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" sz="2000" b="1"/>
              <a:t>Ejemplo 3:</a:t>
            </a:r>
          </a:p>
        </p:txBody>
      </p:sp>
    </p:spTree>
    <p:extLst>
      <p:ext uri="{BB962C8B-B14F-4D97-AF65-F5344CB8AC3E}">
        <p14:creationId xmlns:p14="http://schemas.microsoft.com/office/powerpoint/2010/main" val="1554481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Duración del crédito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1324"/>
            <a:ext cx="5333999" cy="5006675"/>
          </a:xfrm>
        </p:spPr>
        <p:txBody>
          <a:bodyPr rtlCol="0">
            <a:normAutofit/>
          </a:bodyPr>
          <a:lstStyle/>
          <a:p>
            <a:pPr rtl="0"/>
            <a:r>
              <a:rPr lang="es"/>
              <a:t>Si vienes administrando tu crédito desde hace poco tiempo, no abras cuentas nuevas muy rápido.</a:t>
            </a:r>
          </a:p>
          <a:p>
            <a:pPr lvl="1" rtl="0"/>
            <a:r>
              <a:rPr lang="es"/>
              <a:t>Las cuentas nuevas reducirán la antigüedad promedio de tu cuenta</a:t>
            </a:r>
          </a:p>
          <a:p>
            <a:pPr lvl="1" rtl="0"/>
            <a:r>
              <a:rPr lang="es"/>
              <a:t>Tendrá un impacto mayor si no tienes mucho más crédito</a:t>
            </a:r>
          </a:p>
          <a:p>
            <a:pPr lvl="1" rtl="0"/>
            <a:r>
              <a:rPr lang="es"/>
              <a:t>Podría parecer ‘arriesgado’</a:t>
            </a:r>
          </a:p>
          <a:p>
            <a:pPr rtl="0"/>
            <a:r>
              <a:rPr lang="es"/>
              <a:t>No cierres cuentas viejas e inactivas que están ‘al día’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BF18F-D8CA-4889-A1F9-7C5563E0EF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1" y="1841276"/>
            <a:ext cx="5333999" cy="35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44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Crédito nuevo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1324"/>
            <a:ext cx="5638802" cy="500667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"/>
              <a:t>Busca la mejor tasa de interés</a:t>
            </a:r>
          </a:p>
          <a:p>
            <a:pPr lvl="1" rtl="0"/>
            <a:r>
              <a:rPr lang="es"/>
              <a:t>Cuando busques un préstamo nuevo, no tengas miedo de buscar las mejores tasas de interés</a:t>
            </a:r>
          </a:p>
          <a:p>
            <a:pPr lvl="1" rtl="0"/>
            <a:r>
              <a:rPr lang="es"/>
              <a:t>Pero hazlo dentro de un período de tiempo limitado</a:t>
            </a:r>
          </a:p>
          <a:p>
            <a:pPr lvl="2" rtl="0"/>
            <a:r>
              <a:rPr lang="es"/>
              <a:t>Los puntajes crediticios distinguen entre una búsqueda de un solo préstamo versus muchas líneas de crédito nuevas</a:t>
            </a:r>
          </a:p>
          <a:p>
            <a:pPr lvl="2" rtl="0"/>
            <a:r>
              <a:rPr lang="es"/>
              <a:t>Limita tu búsqueda a un período de 14 días</a:t>
            </a:r>
          </a:p>
          <a:p>
            <a:pPr rtl="0"/>
            <a:r>
              <a:rPr lang="es"/>
              <a:t>Reestablece tu crédito</a:t>
            </a:r>
          </a:p>
          <a:p>
            <a:pPr lvl="1" rtl="0"/>
            <a:r>
              <a:rPr lang="es"/>
              <a:t>Abrir una cuenta nueva de forma responsable y pagarla a tiempo todos los meses mejorará tu puntaje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D4672-EEBC-4193-A075-74EDB79288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668" y="1828800"/>
            <a:ext cx="5326380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Tipos de crédito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51324"/>
            <a:ext cx="5522409" cy="5006675"/>
          </a:xfrm>
        </p:spPr>
        <p:txBody>
          <a:bodyPr rtlCol="0">
            <a:normAutofit fontScale="92500"/>
          </a:bodyPr>
          <a:lstStyle/>
          <a:p>
            <a:pPr rtl="0"/>
            <a:r>
              <a:rPr lang="es"/>
              <a:t>Solicita y abre líneas de crédito nuevas solo cuando sea necesario</a:t>
            </a:r>
          </a:p>
          <a:p>
            <a:pPr lvl="1" rtl="0"/>
            <a:r>
              <a:rPr lang="es"/>
              <a:t>Como parte de un plan y con un plazo largo en mente</a:t>
            </a:r>
          </a:p>
          <a:p>
            <a:pPr rtl="0"/>
            <a:r>
              <a:rPr lang="es"/>
              <a:t>Usa tarjetas de crédito, pero hazlo responsablemente</a:t>
            </a:r>
          </a:p>
          <a:p>
            <a:pPr lvl="1" rtl="0"/>
            <a:r>
              <a:rPr lang="es"/>
              <a:t>Tener líneas de crédito y préstamos + realizar los pagos a tiempo = aumentará tu puntaje</a:t>
            </a:r>
          </a:p>
          <a:p>
            <a:pPr lvl="1" rtl="0"/>
            <a:r>
              <a:rPr lang="es"/>
              <a:t>Una persona que no tiene deudas o líneas de crédito representa un riesgo más alto que alguien que administra su crédito de forma responsable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9571D-37CF-4A63-A2BF-207A0C2896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278" y="1828800"/>
            <a:ext cx="5339722" cy="50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7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Recuerda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51324"/>
            <a:ext cx="10972802" cy="500667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" b="1"/>
              <a:t>Cerrar una cuenta no hace que desaparezca</a:t>
            </a:r>
          </a:p>
          <a:p>
            <a:pPr lvl="1" rtl="0"/>
            <a:r>
              <a:rPr lang="es"/>
              <a:t>Una cuenta cerrada seguirá figurando en tu informe crediticio</a:t>
            </a:r>
          </a:p>
          <a:p>
            <a:pPr rtl="0"/>
            <a:r>
              <a:rPr lang="es" b="1"/>
              <a:t>Abrir una línea de crédito a nombre de un niño NO es una solución</a:t>
            </a:r>
          </a:p>
          <a:p>
            <a:pPr lvl="1" rtl="0"/>
            <a:r>
              <a:rPr lang="es"/>
              <a:t>Puede dañar el crédito del niño</a:t>
            </a:r>
          </a:p>
          <a:p>
            <a:pPr lvl="1" rtl="0"/>
            <a:r>
              <a:rPr lang="es"/>
              <a:t>Es una forma de robo de identidad y es ilegal</a:t>
            </a:r>
          </a:p>
          <a:p>
            <a:pPr rtl="0"/>
            <a:r>
              <a:rPr lang="es" b="1"/>
              <a:t>Entiende cómo leer el resumen de cuenta de tu tarjeta de crédito</a:t>
            </a:r>
          </a:p>
          <a:p>
            <a:pPr lvl="1" rtl="0"/>
            <a:r>
              <a:rPr lang="es"/>
              <a:t>Monto pendiente de pago mínimo</a:t>
            </a:r>
          </a:p>
          <a:p>
            <a:pPr lvl="1" rtl="0"/>
            <a:r>
              <a:rPr lang="es"/>
              <a:t>Monto pendiente de pago total</a:t>
            </a:r>
          </a:p>
          <a:p>
            <a:pPr lvl="1" rtl="0"/>
            <a:r>
              <a:rPr lang="es"/>
              <a:t>Fecha de vencimiento</a:t>
            </a:r>
          </a:p>
          <a:p>
            <a:pPr lvl="1" rtl="0"/>
            <a:r>
              <a:rPr lang="es"/>
              <a:t>Tasa de interés</a:t>
            </a:r>
          </a:p>
          <a:p>
            <a:pPr rtl="0"/>
            <a:r>
              <a:rPr lang="es" b="1"/>
              <a:t>Líneas de crédito y préstamos múltiples + realizar los pagos a tiempo = aumentará tu puntaje</a:t>
            </a:r>
          </a:p>
        </p:txBody>
      </p:sp>
    </p:spTree>
    <p:extLst>
      <p:ext uri="{BB962C8B-B14F-4D97-AF65-F5344CB8AC3E}">
        <p14:creationId xmlns:p14="http://schemas.microsoft.com/office/powerpoint/2010/main" val="3875883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Tipos de cuentas de crédito activas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324"/>
            <a:ext cx="5046406" cy="5006675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es" b="1"/>
              <a:t>Cuenta en cuotas</a:t>
            </a:r>
          </a:p>
          <a:p>
            <a:pPr rtl="0"/>
            <a:r>
              <a:rPr lang="es"/>
              <a:t>Tiene un saldo</a:t>
            </a:r>
          </a:p>
          <a:p>
            <a:pPr rtl="0"/>
            <a:r>
              <a:rPr lang="es"/>
              <a:t>Tiene una cuota fija mensual que incluye el interés</a:t>
            </a:r>
          </a:p>
          <a:p>
            <a:pPr rtl="0"/>
            <a:r>
              <a:rPr lang="es"/>
              <a:t>No se cierra</a:t>
            </a:r>
          </a:p>
          <a:p>
            <a:pPr rtl="0"/>
            <a:r>
              <a:rPr lang="es"/>
              <a:t>Ejemplos:</a:t>
            </a:r>
          </a:p>
          <a:p>
            <a:pPr lvl="1" rtl="0"/>
            <a:r>
              <a:rPr lang="es"/>
              <a:t>Préstamo personal con plazo fijo</a:t>
            </a:r>
          </a:p>
          <a:p>
            <a:pPr lvl="1" rtl="0"/>
            <a:r>
              <a:rPr lang="es"/>
              <a:t>Préstamo de auto</a:t>
            </a:r>
          </a:p>
          <a:p>
            <a:pPr rtl="0"/>
            <a:r>
              <a:rPr lang="es"/>
              <a:t>Una vez que se cancele un préstamo, ya no afectará tu crédito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E67E0A-7BC5-4913-AFF5-8BFB1E58DF7A}"/>
              </a:ext>
            </a:extLst>
          </p:cNvPr>
          <p:cNvSpPr txBox="1">
            <a:spLocks/>
          </p:cNvSpPr>
          <p:nvPr/>
        </p:nvSpPr>
        <p:spPr>
          <a:xfrm>
            <a:off x="6307397" y="1790700"/>
            <a:ext cx="5503604" cy="442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sz="2400" b="1"/>
              <a:t>Cuenta rotativa</a:t>
            </a:r>
          </a:p>
          <a:p>
            <a:pPr rtl="0"/>
            <a:r>
              <a:rPr lang="es"/>
              <a:t>No es necesario que tenga un saldo o una cuota mensual</a:t>
            </a:r>
          </a:p>
          <a:p>
            <a:pPr rtl="0"/>
            <a:r>
              <a:rPr lang="es"/>
              <a:t>Es necesario que se utilice al menos una vez cada 6 meses</a:t>
            </a:r>
          </a:p>
          <a:p>
            <a:pPr rtl="0"/>
            <a:r>
              <a:rPr lang="es"/>
              <a:t>Si se paga el total del saldo cada mes, no se cobrará ningún interés</a:t>
            </a:r>
          </a:p>
          <a:p>
            <a:pPr rtl="0"/>
            <a:r>
              <a:rPr lang="es"/>
              <a:t>Por ejemplo: Tarjeta de crédito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9572B1-D832-4E89-8D2B-47618B566BA3}"/>
              </a:ext>
            </a:extLst>
          </p:cNvPr>
          <p:cNvSpPr/>
          <p:nvPr/>
        </p:nvSpPr>
        <p:spPr>
          <a:xfrm>
            <a:off x="838201" y="6256310"/>
            <a:ext cx="10754032" cy="499985"/>
          </a:xfrm>
          <a:prstGeom prst="roundRect">
            <a:avLst/>
          </a:prstGeom>
          <a:solidFill>
            <a:srgbClr val="51C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000" b="1" dirty="0"/>
              <a:t>Práctica ejemplar:</a:t>
            </a:r>
            <a:r>
              <a:rPr lang="es" sz="1600" dirty="0"/>
              <a:t> </a:t>
            </a:r>
            <a:r>
              <a:rPr lang="es" dirty="0"/>
              <a:t>Tener por lo menos 3 líneas de crédito activas; por lo menos 1 en cuotas y 1 rotativa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762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2A4093-D9D0-4A55-9971-23B13689F7FB}"/>
              </a:ext>
            </a:extLst>
          </p:cNvPr>
          <p:cNvCxnSpPr>
            <a:cxnSpLocks/>
            <a:stCxn id="5" idx="1"/>
            <a:endCxn id="8" idx="3"/>
          </p:cNvCxnSpPr>
          <p:nvPr/>
        </p:nvCxnSpPr>
        <p:spPr>
          <a:xfrm>
            <a:off x="838201" y="4443198"/>
            <a:ext cx="10972799" cy="0"/>
          </a:xfrm>
          <a:prstGeom prst="line">
            <a:avLst/>
          </a:prstGeom>
          <a:ln w="53975">
            <a:solidFill>
              <a:srgbClr val="21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>
            <a:normAutofit fontScale="90000"/>
          </a:bodyPr>
          <a:lstStyle/>
          <a:p>
            <a:pPr rtl="0"/>
            <a:r>
              <a:rPr lang="es"/>
              <a:t>Proceso para corregir errores en tu informe crediticio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51324"/>
            <a:ext cx="10237841" cy="641153"/>
          </a:xfrm>
        </p:spPr>
        <p:txBody>
          <a:bodyPr rtlCol="0">
            <a:normAutofit/>
          </a:bodyPr>
          <a:lstStyle/>
          <a:p>
            <a:pPr marL="0" lvl="1" indent="0" rtl="0">
              <a:buNone/>
            </a:pPr>
            <a:r>
              <a:rPr lang="es"/>
              <a:t>Puede haber errores en tu informe crediticio que pueden perjudicarte.</a:t>
            </a:r>
          </a:p>
          <a:p>
            <a:pPr marL="457200" lvl="1" indent="0" rtl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23F4FD-17BA-4F28-997F-EA6621B50B37}"/>
              </a:ext>
            </a:extLst>
          </p:cNvPr>
          <p:cNvSpPr/>
          <p:nvPr/>
        </p:nvSpPr>
        <p:spPr>
          <a:xfrm>
            <a:off x="838201" y="3156156"/>
            <a:ext cx="2578510" cy="2574084"/>
          </a:xfrm>
          <a:prstGeom prst="roundRect">
            <a:avLst/>
          </a:prstGeom>
          <a:solidFill>
            <a:srgbClr val="B7E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000" dirty="0">
                <a:solidFill>
                  <a:schemeClr val="tx1"/>
                </a:solidFill>
              </a:rPr>
              <a:t>Es posible que tengas que recopilar evidencia para disputar estos errores, ya sea en línea o por correo.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38C26F-4699-4621-B797-C3F95CC4EBBC}"/>
              </a:ext>
            </a:extLst>
          </p:cNvPr>
          <p:cNvSpPr/>
          <p:nvPr/>
        </p:nvSpPr>
        <p:spPr>
          <a:xfrm>
            <a:off x="3636297" y="3156156"/>
            <a:ext cx="2578510" cy="2574084"/>
          </a:xfrm>
          <a:prstGeom prst="roundRect">
            <a:avLst/>
          </a:prstGeom>
          <a:solidFill>
            <a:srgbClr val="95D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000" dirty="0">
                <a:solidFill>
                  <a:schemeClr val="tx1"/>
                </a:solidFill>
              </a:rPr>
              <a:t>La agencia de informes lo verificará dentro de los 30 días, y</a:t>
            </a:r>
          </a:p>
          <a:p>
            <a:pPr algn="ctr" rtl="0"/>
            <a:r>
              <a:rPr lang="es" sz="2000" dirty="0">
                <a:solidFill>
                  <a:schemeClr val="tx1"/>
                </a:solidFill>
              </a:rPr>
              <a:t> quedará excluido temporalmente  </a:t>
            </a:r>
          </a:p>
          <a:p>
            <a:pPr algn="ctr" rtl="0"/>
            <a:r>
              <a:rPr lang="es" sz="2000" dirty="0">
                <a:solidFill>
                  <a:schemeClr val="tx1"/>
                </a:solidFill>
              </a:rPr>
              <a:t>de tu puntaje.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BD66B4-4286-43E8-B456-C2C9EAE899B3}"/>
              </a:ext>
            </a:extLst>
          </p:cNvPr>
          <p:cNvSpPr/>
          <p:nvPr/>
        </p:nvSpPr>
        <p:spPr>
          <a:xfrm>
            <a:off x="6434393" y="3156156"/>
            <a:ext cx="2578510" cy="2574084"/>
          </a:xfrm>
          <a:prstGeom prst="roundRect">
            <a:avLst/>
          </a:prstGeom>
          <a:solidFill>
            <a:srgbClr val="51C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000">
                <a:solidFill>
                  <a:schemeClr val="bg1"/>
                </a:solidFill>
              </a:rPr>
              <a:t>Si la agencia de informes no puede verificar que la información es correcta, debe eliminar el error.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B46EE-9127-4780-B2D5-4C7C535161B4}"/>
              </a:ext>
            </a:extLst>
          </p:cNvPr>
          <p:cNvSpPr/>
          <p:nvPr/>
        </p:nvSpPr>
        <p:spPr>
          <a:xfrm>
            <a:off x="9232490" y="3156156"/>
            <a:ext cx="2578510" cy="2574084"/>
          </a:xfrm>
          <a:prstGeom prst="roundRect">
            <a:avLst/>
          </a:prstGeom>
          <a:solidFill>
            <a:srgbClr val="158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000">
                <a:solidFill>
                  <a:schemeClr val="bg1"/>
                </a:solidFill>
              </a:rPr>
              <a:t>Si se elimina un error, puedes pedir que se envíe una versión corregida a todos los que la recibieron en los últimos 6 meses.</a:t>
            </a:r>
          </a:p>
        </p:txBody>
      </p:sp>
    </p:spTree>
    <p:extLst>
      <p:ext uri="{BB962C8B-B14F-4D97-AF65-F5344CB8AC3E}">
        <p14:creationId xmlns:p14="http://schemas.microsoft.com/office/powerpoint/2010/main" val="275020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436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Reflexión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797"/>
            <a:ext cx="10515600" cy="4423746"/>
          </a:xfrm>
        </p:spPr>
        <p:txBody>
          <a:bodyPr rtlCol="0">
            <a:normAutofit/>
          </a:bodyPr>
          <a:lstStyle/>
          <a:p>
            <a:pPr rtl="0"/>
            <a:r>
              <a:rPr lang="es"/>
              <a:t>En una escala del 1 al 10, ¿qué tan bien entiendes tu informe crediticio?</a:t>
            </a:r>
          </a:p>
          <a:p>
            <a:pPr rtl="0"/>
            <a:r>
              <a:rPr lang="es"/>
              <a:t>¿Sabes cuál es tu puntaje crediticio?</a:t>
            </a:r>
          </a:p>
          <a:p>
            <a:pPr rtl="0"/>
            <a:r>
              <a:rPr lang="es"/>
              <a:t>¿Qué y dónde te enseñaron sobre el crédito?</a:t>
            </a:r>
          </a:p>
        </p:txBody>
      </p:sp>
    </p:spTree>
    <p:extLst>
      <p:ext uri="{BB962C8B-B14F-4D97-AF65-F5344CB8AC3E}">
        <p14:creationId xmlns:p14="http://schemas.microsoft.com/office/powerpoint/2010/main" val="290809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Obteniendo ayuda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1324"/>
            <a:ext cx="5638802" cy="5006675"/>
          </a:xfrm>
        </p:spPr>
        <p:txBody>
          <a:bodyPr rtlCol="0">
            <a:normAutofit fontScale="92500"/>
          </a:bodyPr>
          <a:lstStyle/>
          <a:p>
            <a:pPr rtl="0"/>
            <a:r>
              <a:rPr lang="es"/>
              <a:t>Si no puedes realizar tus pagos, contacta a tu(s) acreedor(es) tan pronto como sea posible</a:t>
            </a:r>
          </a:p>
          <a:p>
            <a:pPr rtl="0"/>
            <a:r>
              <a:rPr lang="es"/>
              <a:t>Ponte en contacto con un servicio de asesoría de crédito o con un coach o asesor financiero de confianza</a:t>
            </a:r>
          </a:p>
          <a:p>
            <a:pPr rtl="0"/>
            <a:r>
              <a:rPr lang="es"/>
              <a:t>Visita la Federal Trade Commission (www.ftc.gov) para conocer tus derechos y la National Foundation for Credit Counseling (www.nfcc.org) para encontrar un asesor de crédito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D1382-DF31-4766-AD9C-25D05C28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1" y="1851324"/>
            <a:ext cx="5333999" cy="35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59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E5DBCA-60B0-D64E-B604-36FAC508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MÓDULO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814DD56-494E-425A-9992-8D6571B49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095673"/>
            <a:ext cx="5632837" cy="966981"/>
          </a:xfrm>
        </p:spPr>
        <p:txBody>
          <a:bodyPr rtlCol="0"/>
          <a:lstStyle/>
          <a:p>
            <a:pPr algn="ctr" rtl="0"/>
            <a:r>
              <a:rPr lang="es"/>
              <a:t>Entendiendo qué es la bancarrota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6CFD0-9B4A-404D-908C-C430F5831E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341" y="919501"/>
            <a:ext cx="6546659" cy="59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24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¿Qué es la bancarrota?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51324"/>
            <a:ext cx="10237841" cy="500667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"/>
              <a:t>Bancarrota es un término generalizado que hace referencia al procedimiento del tribunal federal que ayuda a los consumidores a librarse de sus deudas y pagar a sus acreedores.</a:t>
            </a:r>
          </a:p>
          <a:p>
            <a:pPr rtl="0"/>
            <a:r>
              <a:rPr lang="es"/>
              <a:t>Bancarrota:</a:t>
            </a:r>
          </a:p>
          <a:p>
            <a:pPr lvl="1" rtl="0"/>
            <a:r>
              <a:rPr lang="es"/>
              <a:t>No se puede eliminar el mal crédito</a:t>
            </a:r>
          </a:p>
          <a:p>
            <a:pPr lvl="1" rtl="0"/>
            <a:r>
              <a:rPr lang="es"/>
              <a:t>Permanece en tu historial crediticio por hasta 10 años</a:t>
            </a:r>
          </a:p>
          <a:p>
            <a:pPr lvl="1" rtl="0"/>
            <a:r>
              <a:rPr lang="es"/>
              <a:t>La pensión para la manutención de los hijos o conyugal, los préstamos estudiantiles y los impuestos atrasados no se cancelarán</a:t>
            </a:r>
          </a:p>
          <a:p>
            <a:pPr rtl="0"/>
            <a:r>
              <a:rPr lang="es"/>
              <a:t>Formas de bancarrota:</a:t>
            </a:r>
          </a:p>
          <a:p>
            <a:pPr lvl="1" rtl="0"/>
            <a:r>
              <a:rPr lang="es"/>
              <a:t>Capítulo 7 – suprime todas las deudas y proporciona ciertas exenciones de bienes personales</a:t>
            </a:r>
          </a:p>
          <a:p>
            <a:pPr lvl="1" rtl="0"/>
            <a:r>
              <a:rPr lang="es"/>
              <a:t>Capítulo 13 – plan de pago aprobado por el tribunal para el monto de la deuda reducida acordado; también permite al deudor conservar los bienes personales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16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Antes de declararte en bancarrota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51324"/>
            <a:ext cx="10237841" cy="500667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" b="1"/>
              <a:t>Reduce tus gastos mensuales</a:t>
            </a:r>
          </a:p>
          <a:p>
            <a:pPr lvl="1" rtl="0"/>
            <a:r>
              <a:rPr lang="es"/>
              <a:t>¿Puedes liberar fondos para pagar la deuda?</a:t>
            </a:r>
          </a:p>
          <a:p>
            <a:pPr rtl="0"/>
            <a:r>
              <a:rPr lang="es" b="1"/>
              <a:t>Habla con acreedores</a:t>
            </a:r>
          </a:p>
          <a:p>
            <a:pPr lvl="1" rtl="0"/>
            <a:r>
              <a:rPr lang="es"/>
              <a:t>Puede que estén dispuestos a trabajar contigo para crear un plan para pagar lo que debes.</a:t>
            </a:r>
          </a:p>
          <a:p>
            <a:pPr rtl="0"/>
            <a:r>
              <a:rPr lang="es" b="1"/>
              <a:t>Considera la consolidación de la deuda</a:t>
            </a:r>
          </a:p>
          <a:p>
            <a:pPr lvl="1" rtl="0"/>
            <a:r>
              <a:rPr lang="es"/>
              <a:t>Es posible que puedas pedir prestado de una cuenta de jubilación u otros activos.</a:t>
            </a:r>
          </a:p>
          <a:p>
            <a:pPr rtl="0"/>
            <a:r>
              <a:rPr lang="es" b="1"/>
              <a:t>Ponte en contacto con un asesor de crédito</a:t>
            </a:r>
          </a:p>
          <a:p>
            <a:pPr lvl="1" rtl="0"/>
            <a:r>
              <a:rPr lang="es"/>
              <a:t>National Foundation for Credit Counseling (www.nfcc.org) </a:t>
            </a:r>
          </a:p>
          <a:p>
            <a:pPr rtl="0"/>
            <a:r>
              <a:rPr lang="es" b="1"/>
              <a:t>Habla con un abogado de confianza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37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Consecuencias de la bancarrota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51324"/>
            <a:ext cx="10237841" cy="5006675"/>
          </a:xfrm>
        </p:spPr>
        <p:txBody>
          <a:bodyPr rtlCol="0">
            <a:normAutofit/>
          </a:bodyPr>
          <a:lstStyle/>
          <a:p>
            <a:pPr rtl="0"/>
            <a:r>
              <a:rPr lang="es"/>
              <a:t>Podría determinar si consigues o no el empleo que quieres</a:t>
            </a:r>
          </a:p>
          <a:p>
            <a:pPr rtl="0"/>
            <a:r>
              <a:rPr lang="es"/>
              <a:t>Las cuotas de tu seguro podrían aumentar</a:t>
            </a:r>
          </a:p>
          <a:p>
            <a:pPr rtl="0"/>
            <a:r>
              <a:rPr lang="es"/>
              <a:t>Es posible que te sea difícil alquilar un apartamento o calificar para un préstamo de auto</a:t>
            </a:r>
          </a:p>
          <a:p>
            <a:pPr rtl="0"/>
            <a:r>
              <a:rPr lang="es"/>
              <a:t>Los proveedores de servicios básicos y telefónicos podrían revisar tu historial de crédito antes de brindarte el servicio</a:t>
            </a:r>
          </a:p>
          <a:p>
            <a:pPr rtl="0"/>
            <a:r>
              <a:rPr lang="es"/>
              <a:t>Las bancarrotas permanecen en tu informe crediticio durante 10 años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55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AA181-7627-2543-8BEA-210ECCFCA2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504" y="0"/>
            <a:ext cx="61314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4C88A-04DD-C044-8D66-22BF6554C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775" y="1122363"/>
            <a:ext cx="5705730" cy="2387600"/>
          </a:xfrm>
        </p:spPr>
        <p:txBody>
          <a:bodyPr rtlCol="0">
            <a:normAutofit/>
          </a:bodyPr>
          <a:lstStyle/>
          <a:p>
            <a:pPr algn="l" rtl="0"/>
            <a:r>
              <a:rPr lang="es" sz="4100" b="1" dirty="0"/>
              <a:t>Plan para seguir adelante de The Allstate Foundation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8A78A-E928-6748-BA4C-AAF0B5BBC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774" y="3602038"/>
            <a:ext cx="4796346" cy="1137602"/>
          </a:xfrm>
        </p:spPr>
        <p:txBody>
          <a:bodyPr rtlCol="0"/>
          <a:lstStyle/>
          <a:p>
            <a:pPr algn="l" rtl="0"/>
            <a:r>
              <a:rPr lang="es" b="1" dirty="0"/>
              <a:t>UN RECURSO PARA EL </a:t>
            </a:r>
          </a:p>
          <a:p>
            <a:pPr algn="l" rtl="0"/>
            <a:r>
              <a:rPr lang="es" b="1" dirty="0"/>
              <a:t>EMPODERAMIENTO FINANCIERO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989BD-8DDA-4048-B338-6F276B59E4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4" y="6000749"/>
            <a:ext cx="2223986" cy="715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66B23-E8FB-004D-AF9E-DABA6663B5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6" y="5917231"/>
            <a:ext cx="1755289" cy="81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8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E5DBCA-60B0-D64E-B604-36FAC508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MÓDULO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814DD56-494E-425A-9992-8D6571B49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39" y="3095673"/>
            <a:ext cx="5562498" cy="966981"/>
          </a:xfrm>
        </p:spPr>
        <p:txBody>
          <a:bodyPr rtlCol="0"/>
          <a:lstStyle/>
          <a:p>
            <a:pPr algn="ctr" rtl="0"/>
            <a:r>
              <a:rPr lang="es"/>
              <a:t>Revisando tu informe crediticio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513AB-3134-4C0F-80AE-E5C3ACAF4C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341" y="919501"/>
            <a:ext cx="6546659" cy="59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1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Revisando tu informe crediticio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324"/>
            <a:ext cx="6446856" cy="5006675"/>
          </a:xfrm>
        </p:spPr>
        <p:txBody>
          <a:bodyPr rtlCol="0">
            <a:normAutofit fontScale="85000" lnSpcReduction="10000"/>
          </a:bodyPr>
          <a:lstStyle/>
          <a:p>
            <a:pPr marL="0" indent="0" rtl="0">
              <a:buNone/>
            </a:pPr>
            <a:r>
              <a:rPr lang="es" b="1"/>
              <a:t>¿Por qué es importante tener un buen crédito?</a:t>
            </a:r>
          </a:p>
          <a:p>
            <a:pPr rtl="0"/>
            <a:r>
              <a:rPr lang="es"/>
              <a:t>Te permite solicitar préstamos y tarjetas de crédito con las mejores tasas de interés</a:t>
            </a:r>
          </a:p>
          <a:p>
            <a:pPr rtl="0"/>
            <a:r>
              <a:rPr lang="es"/>
              <a:t>Puede mejorar tus posibilidades de alquilar un apartamento, contratar una cobertura de seguro o incluso conseguir ciertos empleos</a:t>
            </a:r>
          </a:p>
          <a:p>
            <a:pPr rtl="0"/>
            <a:r>
              <a:rPr lang="es"/>
              <a:t>Los arrendadores, las compañías de seguros y algunos empleadores pueden tener acceso (dependiendo del estado) a:</a:t>
            </a:r>
          </a:p>
          <a:p>
            <a:pPr lvl="1" rtl="0"/>
            <a:r>
              <a:rPr lang="es"/>
              <a:t>Información personal</a:t>
            </a:r>
          </a:p>
          <a:p>
            <a:pPr lvl="1" rtl="0"/>
            <a:r>
              <a:rPr lang="es"/>
              <a:t>Revisa tu historial de pagos</a:t>
            </a:r>
          </a:p>
          <a:p>
            <a:pPr lvl="1" rtl="0"/>
            <a:r>
              <a:rPr lang="es"/>
              <a:t>Demandas pasadas en tu contra</a:t>
            </a:r>
          </a:p>
          <a:p>
            <a:pPr lvl="1" rtl="0"/>
            <a:r>
              <a:rPr lang="es"/>
              <a:t>Bancarrota</a:t>
            </a:r>
          </a:p>
          <a:p>
            <a:pPr lvl="1" rtl="0"/>
            <a:r>
              <a:rPr lang="es"/>
              <a:t>Con qué frecuencia solicitaste créditos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E67E0A-7BC5-4913-AFF5-8BFB1E58DF7A}"/>
              </a:ext>
            </a:extLst>
          </p:cNvPr>
          <p:cNvSpPr txBox="1">
            <a:spLocks/>
          </p:cNvSpPr>
          <p:nvPr/>
        </p:nvSpPr>
        <p:spPr>
          <a:xfrm>
            <a:off x="7516167" y="1790700"/>
            <a:ext cx="4294833" cy="442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sz="2400" b="1"/>
              <a:t>Tu informe crediticio indica:</a:t>
            </a:r>
          </a:p>
          <a:p>
            <a:pPr rtl="0"/>
            <a:r>
              <a:rPr lang="es" sz="2400"/>
              <a:t>Si has pagado o no tus deudas a tiempo</a:t>
            </a:r>
          </a:p>
          <a:p>
            <a:pPr rtl="0"/>
            <a:r>
              <a:rPr lang="es" sz="2400"/>
              <a:t>Cuánto debes a acreedores</a:t>
            </a:r>
          </a:p>
          <a:p>
            <a:pPr rtl="0"/>
            <a:r>
              <a:rPr lang="es" sz="2400"/>
              <a:t>Préstamos sin pagar</a:t>
            </a:r>
          </a:p>
        </p:txBody>
      </p:sp>
    </p:spTree>
    <p:extLst>
      <p:ext uri="{BB962C8B-B14F-4D97-AF65-F5344CB8AC3E}">
        <p14:creationId xmlns:p14="http://schemas.microsoft.com/office/powerpoint/2010/main" val="7120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40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Revisando tu informe crediticio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324"/>
            <a:ext cx="5633497" cy="5006676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" sz="2400" b="1"/>
              <a:t>Hipoteca de vivienda de $200,000</a:t>
            </a:r>
          </a:p>
          <a:p>
            <a:pPr marL="457200" lvl="1" indent="0" rtl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E67E0A-7BC5-4913-AFF5-8BFB1E58DF7A}"/>
              </a:ext>
            </a:extLst>
          </p:cNvPr>
          <p:cNvSpPr txBox="1">
            <a:spLocks/>
          </p:cNvSpPr>
          <p:nvPr/>
        </p:nvSpPr>
        <p:spPr>
          <a:xfrm>
            <a:off x="6477000" y="1851324"/>
            <a:ext cx="5243565" cy="442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s" sz="2400" b="1"/>
              <a:t>Préstamo de auto nuevo de $20,000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CA15FE-1C1B-4E23-BE5B-8EBCC4BD3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96448"/>
              </p:ext>
            </p:extLst>
          </p:nvPr>
        </p:nvGraphicFramePr>
        <p:xfrm>
          <a:off x="838200" y="2638654"/>
          <a:ext cx="524886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623">
                  <a:extLst>
                    <a:ext uri="{9D8B030D-6E8A-4147-A177-3AD203B41FA5}">
                      <a16:colId xmlns:a16="http://schemas.microsoft.com/office/drawing/2014/main" val="2683174684"/>
                    </a:ext>
                  </a:extLst>
                </a:gridCol>
                <a:gridCol w="1749623">
                  <a:extLst>
                    <a:ext uri="{9D8B030D-6E8A-4147-A177-3AD203B41FA5}">
                      <a16:colId xmlns:a16="http://schemas.microsoft.com/office/drawing/2014/main" val="3443903109"/>
                    </a:ext>
                  </a:extLst>
                </a:gridCol>
                <a:gridCol w="1749623">
                  <a:extLst>
                    <a:ext uri="{9D8B030D-6E8A-4147-A177-3AD203B41FA5}">
                      <a16:colId xmlns:a16="http://schemas.microsoft.com/office/drawing/2014/main" val="2764804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"/>
                        <a:t>Calificación crediticia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/>
                        <a:t>Tasa de interés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/>
                        <a:t>Pago mensual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14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760-850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3.243 %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$870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66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700-759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3.465 %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$894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75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680-699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3.642 %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$914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8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660-679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3.856 %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$938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640-659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4.286 %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$988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66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620-639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4.832 %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760" rtl="0"/>
                      <a:r>
                        <a:rPr lang="es"/>
                        <a:t>$1,053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76289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3052E7-885D-49A1-BF86-5EB8698F6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014147"/>
              </p:ext>
            </p:extLst>
          </p:nvPr>
        </p:nvGraphicFramePr>
        <p:xfrm>
          <a:off x="6477000" y="2630637"/>
          <a:ext cx="5248868" cy="2562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875">
                  <a:extLst>
                    <a:ext uri="{9D8B030D-6E8A-4147-A177-3AD203B41FA5}">
                      <a16:colId xmlns:a16="http://schemas.microsoft.com/office/drawing/2014/main" val="2683174684"/>
                    </a:ext>
                  </a:extLst>
                </a:gridCol>
                <a:gridCol w="1245995">
                  <a:extLst>
                    <a:ext uri="{9D8B030D-6E8A-4147-A177-3AD203B41FA5}">
                      <a16:colId xmlns:a16="http://schemas.microsoft.com/office/drawing/2014/main" val="3443903109"/>
                    </a:ext>
                  </a:extLst>
                </a:gridCol>
                <a:gridCol w="1088781">
                  <a:extLst>
                    <a:ext uri="{9D8B030D-6E8A-4147-A177-3AD203B41FA5}">
                      <a16:colId xmlns:a16="http://schemas.microsoft.com/office/drawing/2014/main" val="2764804647"/>
                    </a:ext>
                  </a:extLst>
                </a:gridCol>
                <a:gridCol w="1312217">
                  <a:extLst>
                    <a:ext uri="{9D8B030D-6E8A-4147-A177-3AD203B41FA5}">
                      <a16:colId xmlns:a16="http://schemas.microsoft.com/office/drawing/2014/main" val="3547367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"/>
                        <a:t>Calificación crediticia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/>
                        <a:t>Tasa de interés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/>
                        <a:t>Pago mensual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/>
                        <a:t>Precio total del auto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14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750 o más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3.243 %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$870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$21,420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66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700-749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3.465 %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$894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$21,420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757223"/>
                  </a:ext>
                </a:extLst>
              </a:tr>
              <a:tr h="439023"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650-699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3.642 %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$914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$21,660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8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600-649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3.856 %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$938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$23,100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Menos de 599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4.286 %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$988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s"/>
                        <a:t>$24,360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668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48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401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Realidades del crédito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5905"/>
            <a:ext cx="5493328" cy="4423746"/>
          </a:xfrm>
        </p:spPr>
        <p:txBody>
          <a:bodyPr rtlCol="0">
            <a:noAutofit/>
          </a:bodyPr>
          <a:lstStyle/>
          <a:p>
            <a:pPr rtl="0"/>
            <a:r>
              <a:rPr lang="es" sz="2400" dirty="0"/>
              <a:t>Revisar u obtener tu propio puntaje o informe crediticio no perjudica ni reduce tu calificación crediticia (es una consulta personal)</a:t>
            </a:r>
          </a:p>
          <a:p>
            <a:pPr rtl="0"/>
            <a:r>
              <a:rPr lang="es" sz="2400" dirty="0"/>
              <a:t>Las consultas de crédito realizadas por compañías que revisan tu informe crediticio para enviarte ofertas pre-aprobadas tampoco cuentan (son de bajo impacto)</a:t>
            </a:r>
          </a:p>
          <a:p>
            <a:pPr rtl="0"/>
            <a:r>
              <a:rPr lang="es" sz="2400" dirty="0"/>
              <a:t>Sin embargo, si aceptas una oferta y la compañía de la tarjeta de crédito o el prestamista revisa tu informe crediticio para hacer una verificación de crédito más completa, esta sí cuenta.</a:t>
            </a:r>
          </a:p>
          <a:p>
            <a:pPr rtl="0"/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058C40-7271-4FA8-A3DA-EADF307420B7}"/>
              </a:ext>
            </a:extLst>
          </p:cNvPr>
          <p:cNvSpPr txBox="1">
            <a:spLocks/>
          </p:cNvSpPr>
          <p:nvPr/>
        </p:nvSpPr>
        <p:spPr>
          <a:xfrm>
            <a:off x="6331527" y="1799370"/>
            <a:ext cx="5493328" cy="442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" sz="2400" dirty="0"/>
              <a:t>Cada verificación de crédito puede descontar unos 5 puntos de tu puntaje.</a:t>
            </a:r>
          </a:p>
          <a:p>
            <a:pPr rtl="0"/>
            <a:r>
              <a:rPr lang="es" sz="2400" dirty="0"/>
              <a:t>Sin embargo, el sistema FICO cuenta las consultas múltiples realizadas en un período de 14 días como una sola consulta para compras grandes (préstamos inmobiliarios o de auto), de modo que puedes buscar la mejor tasa de interés.</a:t>
            </a:r>
          </a:p>
          <a:p>
            <a:pPr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16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401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Obteniendo tu informe crediticio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5905"/>
            <a:ext cx="5493328" cy="4423746"/>
          </a:xfrm>
        </p:spPr>
        <p:txBody>
          <a:bodyPr rtlCol="0">
            <a:normAutofit/>
          </a:bodyPr>
          <a:lstStyle/>
          <a:p>
            <a:pPr rtl="0"/>
            <a:r>
              <a:rPr lang="es"/>
              <a:t>Cada una de las 3 agencias de informes de crédito debe proporcionarte una copia gratuita de tu informe crediticio cada 12 meses, si lo solicitas.</a:t>
            </a:r>
          </a:p>
          <a:p>
            <a:pPr lvl="1" rtl="0"/>
            <a:r>
              <a:rPr lang="es"/>
              <a:t>Equifax (equifax.com)</a:t>
            </a:r>
          </a:p>
          <a:p>
            <a:pPr lvl="1" rtl="0"/>
            <a:r>
              <a:rPr lang="es"/>
              <a:t>Experian (experian.com)</a:t>
            </a:r>
          </a:p>
          <a:p>
            <a:pPr lvl="1" rtl="0"/>
            <a:r>
              <a:rPr lang="es"/>
              <a:t>TransUnion (transunion.com)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058C40-7271-4FA8-A3DA-EADF307420B7}"/>
              </a:ext>
            </a:extLst>
          </p:cNvPr>
          <p:cNvSpPr txBox="1">
            <a:spLocks/>
          </p:cNvSpPr>
          <p:nvPr/>
        </p:nvSpPr>
        <p:spPr>
          <a:xfrm>
            <a:off x="6331527" y="1799370"/>
            <a:ext cx="5493328" cy="442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" sz="2600"/>
              <a:t>Puedes solicitar un informe a las tres en un sitio web central:</a:t>
            </a:r>
          </a:p>
          <a:p>
            <a:pPr lvl="1" rtl="0"/>
            <a:r>
              <a:rPr lang="es" sz="2200"/>
              <a:t>Servicio de solicitud de Informe crediticio anual</a:t>
            </a:r>
          </a:p>
          <a:p>
            <a:pPr lvl="2" rtl="0"/>
            <a:r>
              <a:rPr lang="es" sz="1800"/>
              <a:t>Annualcreditreport.com</a:t>
            </a:r>
          </a:p>
          <a:p>
            <a:pPr rtl="0"/>
            <a:r>
              <a:rPr lang="es" sz="2600" b="1"/>
              <a:t>No te dejes engañar por otros sitios web</a:t>
            </a:r>
          </a:p>
          <a:p>
            <a:pPr rt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27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2D8C-048B-1246-B34F-BB06F53F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401"/>
            <a:ext cx="10515600" cy="873127"/>
          </a:xfrm>
        </p:spPr>
        <p:txBody>
          <a:bodyPr rtlCol="0"/>
          <a:lstStyle/>
          <a:p>
            <a:pPr rtl="0"/>
            <a:r>
              <a:rPr lang="es"/>
              <a:t>Entendiendo tu informe crediticio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503E-5E36-1140-B8EE-2BF165AA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526" y="1802345"/>
            <a:ext cx="5250443" cy="4608469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" b="1" dirty="0"/>
              <a:t>Información de identificación personal</a:t>
            </a:r>
            <a:r>
              <a:rPr lang="es" dirty="0"/>
              <a:t>: nombre, fecha de nacimiento, dirección, número de seguro social, empleo</a:t>
            </a:r>
          </a:p>
          <a:p>
            <a:pPr rtl="0"/>
            <a:r>
              <a:rPr lang="es" b="1" dirty="0"/>
              <a:t>Historial de crédito</a:t>
            </a:r>
            <a:r>
              <a:rPr lang="es" dirty="0"/>
              <a:t>: historial de pagos, información de saldos, estado actual</a:t>
            </a:r>
          </a:p>
          <a:p>
            <a:pPr rtl="0"/>
            <a:r>
              <a:rPr lang="es" b="1" dirty="0"/>
              <a:t>Registros públicos</a:t>
            </a:r>
            <a:r>
              <a:rPr lang="es" dirty="0"/>
              <a:t>: declaraciones de bancarrota, embargos, juicios, retenciones</a:t>
            </a:r>
          </a:p>
          <a:p>
            <a:pPr rtl="0"/>
            <a:r>
              <a:rPr lang="es" b="1" dirty="0"/>
              <a:t>Consultas:</a:t>
            </a:r>
            <a:r>
              <a:rPr lang="es" dirty="0"/>
              <a:t> lista de acreedores o partes autorizadas que solicitaron un informe crediticio en los últimos 2 años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BD9E90-9495-4533-85B9-ACE728FA0EB3}"/>
              </a:ext>
            </a:extLst>
          </p:cNvPr>
          <p:cNvSpPr/>
          <p:nvPr/>
        </p:nvSpPr>
        <p:spPr>
          <a:xfrm>
            <a:off x="2276996" y="3028881"/>
            <a:ext cx="2246745" cy="2229578"/>
          </a:xfrm>
          <a:prstGeom prst="ellipse">
            <a:avLst/>
          </a:prstGeom>
          <a:solidFill>
            <a:srgbClr val="51C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300" b="1" dirty="0"/>
              <a:t>TU INFORME CREDITICIO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F74DB0-C853-4C6B-944A-D099ADF13F58}"/>
              </a:ext>
            </a:extLst>
          </p:cNvPr>
          <p:cNvSpPr/>
          <p:nvPr/>
        </p:nvSpPr>
        <p:spPr>
          <a:xfrm>
            <a:off x="1403425" y="2139979"/>
            <a:ext cx="3998654" cy="4027478"/>
          </a:xfrm>
          <a:prstGeom prst="ellipse">
            <a:avLst/>
          </a:prstGeom>
          <a:noFill/>
          <a:ln w="1714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30B9CA-E766-423C-9590-6454F89817D9}"/>
              </a:ext>
            </a:extLst>
          </p:cNvPr>
          <p:cNvGrpSpPr/>
          <p:nvPr/>
        </p:nvGrpSpPr>
        <p:grpSpPr>
          <a:xfrm>
            <a:off x="1063641" y="1991965"/>
            <a:ext cx="1622131" cy="1536258"/>
            <a:chOff x="838200" y="1539305"/>
            <a:chExt cx="1622131" cy="153625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3065DC-9AB3-4C7E-809D-73019937E063}"/>
                </a:ext>
              </a:extLst>
            </p:cNvPr>
            <p:cNvSpPr/>
            <p:nvPr/>
          </p:nvSpPr>
          <p:spPr>
            <a:xfrm>
              <a:off x="838200" y="1539305"/>
              <a:ext cx="1622131" cy="1536258"/>
            </a:xfrm>
            <a:prstGeom prst="ellipse">
              <a:avLst/>
            </a:prstGeom>
            <a:solidFill>
              <a:srgbClr val="213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FF179B-EA02-44D7-8F49-B3BA25C56495}"/>
                </a:ext>
              </a:extLst>
            </p:cNvPr>
            <p:cNvSpPr/>
            <p:nvPr/>
          </p:nvSpPr>
          <p:spPr>
            <a:xfrm>
              <a:off x="876872" y="1777921"/>
              <a:ext cx="1544786" cy="120032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" dirty="0">
                  <a:solidFill>
                    <a:schemeClr val="bg1"/>
                  </a:solidFill>
                </a:rPr>
                <a:t>Información de identificación personal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BC88949-24D3-40B4-910C-C0648BA52E7C}"/>
              </a:ext>
            </a:extLst>
          </p:cNvPr>
          <p:cNvSpPr/>
          <p:nvPr/>
        </p:nvSpPr>
        <p:spPr>
          <a:xfrm>
            <a:off x="4105507" y="1991965"/>
            <a:ext cx="1622131" cy="1536258"/>
          </a:xfrm>
          <a:prstGeom prst="ellipse">
            <a:avLst/>
          </a:prstGeom>
          <a:solidFill>
            <a:srgbClr val="21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000"/>
              <a:t>Historial de crédito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146288-CD4D-462B-BBCE-3EEE81613D2D}"/>
              </a:ext>
            </a:extLst>
          </p:cNvPr>
          <p:cNvSpPr/>
          <p:nvPr/>
        </p:nvSpPr>
        <p:spPr>
          <a:xfrm>
            <a:off x="976134" y="4684610"/>
            <a:ext cx="1622131" cy="1536258"/>
          </a:xfrm>
          <a:prstGeom prst="ellipse">
            <a:avLst/>
          </a:prstGeom>
          <a:solidFill>
            <a:srgbClr val="21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000"/>
              <a:t>Registros públicos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D6D630-B433-4CB9-B79A-F50F11D30211}"/>
              </a:ext>
            </a:extLst>
          </p:cNvPr>
          <p:cNvSpPr/>
          <p:nvPr/>
        </p:nvSpPr>
        <p:spPr>
          <a:xfrm>
            <a:off x="4228251" y="4594833"/>
            <a:ext cx="2104848" cy="1629197"/>
          </a:xfrm>
          <a:prstGeom prst="ellipse">
            <a:avLst/>
          </a:prstGeom>
          <a:solidFill>
            <a:srgbClr val="21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s" dirty="0"/>
              <a:t>Verificaciones</a:t>
            </a:r>
          </a:p>
        </p:txBody>
      </p:sp>
    </p:spTree>
    <p:extLst>
      <p:ext uri="{BB962C8B-B14F-4D97-AF65-F5344CB8AC3E}">
        <p14:creationId xmlns:p14="http://schemas.microsoft.com/office/powerpoint/2010/main" val="414901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F94B30112AFF4888822119608AF847" ma:contentTypeVersion="" ma:contentTypeDescription="Create a new document." ma:contentTypeScope="" ma:versionID="cad57038a2e2a900c0ec82770fdd571c">
  <xsd:schema xmlns:xsd="http://www.w3.org/2001/XMLSchema" xmlns:xs="http://www.w3.org/2001/XMLSchema" xmlns:p="http://schemas.microsoft.com/office/2006/metadata/properties" xmlns:ns2="3a74ee24-efe5-40d1-9f41-6cee0da35220" targetNamespace="http://schemas.microsoft.com/office/2006/metadata/properties" ma:root="true" ma:fieldsID="c8e2544c86b6b5100645f973c9dfc1fe" ns2:_="">
    <xsd:import namespace="3a74ee24-efe5-40d1-9f41-6cee0da352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4ee24-efe5-40d1-9f41-6cee0da352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94C888-AE38-4DE2-91FF-29C0E3C97FA5}"/>
</file>

<file path=customXml/itemProps2.xml><?xml version="1.0" encoding="utf-8"?>
<ds:datastoreItem xmlns:ds="http://schemas.openxmlformats.org/officeDocument/2006/customXml" ds:itemID="{5D9267ED-F189-4F82-8659-5A1D9C564B53}"/>
</file>

<file path=customXml/itemProps3.xml><?xml version="1.0" encoding="utf-8"?>
<ds:datastoreItem xmlns:ds="http://schemas.openxmlformats.org/officeDocument/2006/customXml" ds:itemID="{BE72E3AF-3831-4BB9-BE54-A9905CB74392}"/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2363</Words>
  <Application>Microsoft Office PowerPoint</Application>
  <PresentationFormat>Widescreen</PresentationFormat>
  <Paragraphs>371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Avenir Book</vt:lpstr>
      <vt:lpstr>Avenir Roman</vt:lpstr>
      <vt:lpstr>Calibri</vt:lpstr>
      <vt:lpstr>Calibri Light</vt:lpstr>
      <vt:lpstr>System Font Regular</vt:lpstr>
      <vt:lpstr>Wingdings</vt:lpstr>
      <vt:lpstr>Office Theme</vt:lpstr>
      <vt:lpstr>Plan para seguir adelante de The Allstate Foundation</vt:lpstr>
      <vt:lpstr>MÓDULO 3</vt:lpstr>
      <vt:lpstr>Reflexión</vt:lpstr>
      <vt:lpstr>MÓDULO 3</vt:lpstr>
      <vt:lpstr>Revisando tu informe crediticio</vt:lpstr>
      <vt:lpstr>Revisando tu informe crediticio</vt:lpstr>
      <vt:lpstr>Realidades del crédito</vt:lpstr>
      <vt:lpstr>Obteniendo tu informe crediticio</vt:lpstr>
      <vt:lpstr>Entendiendo tu informe crediticio</vt:lpstr>
      <vt:lpstr>MÓDULO 3</vt:lpstr>
      <vt:lpstr>Cinco factores clave de tu puntaje crediticio</vt:lpstr>
      <vt:lpstr>Historial de pagos </vt:lpstr>
      <vt:lpstr>Montos adeudados</vt:lpstr>
      <vt:lpstr>Duración del historial de crédito</vt:lpstr>
      <vt:lpstr>Crédito nuevo</vt:lpstr>
      <vt:lpstr>Tipos de crédito utilizados</vt:lpstr>
      <vt:lpstr>Entendiendo tu puntaje crediticio</vt:lpstr>
      <vt:lpstr>Entendiendo tu puntaje crediticio</vt:lpstr>
      <vt:lpstr>MÓDULO 3</vt:lpstr>
      <vt:lpstr>Mejorando tu puntaje crediticio</vt:lpstr>
      <vt:lpstr>Mejorando tu puntaje crediticio</vt:lpstr>
      <vt:lpstr>Mejorando tu puntaje crediticio</vt:lpstr>
      <vt:lpstr>PowerPoint Presentation</vt:lpstr>
      <vt:lpstr>Duración del crédito</vt:lpstr>
      <vt:lpstr>Crédito nuevo</vt:lpstr>
      <vt:lpstr>Tipos de crédito</vt:lpstr>
      <vt:lpstr>Recuerda</vt:lpstr>
      <vt:lpstr>Tipos de cuentas de crédito activas</vt:lpstr>
      <vt:lpstr>Proceso para corregir errores en tu informe crediticio</vt:lpstr>
      <vt:lpstr>Obteniendo ayuda</vt:lpstr>
      <vt:lpstr>MÓDULO 3</vt:lpstr>
      <vt:lpstr>¿Qué es la bancarrota?</vt:lpstr>
      <vt:lpstr>Antes de declararte en bancarrota</vt:lpstr>
      <vt:lpstr>Consecuencias de la bancarrota</vt:lpstr>
      <vt:lpstr>Plan para seguir adelante de The Allstate Foundation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Chevere, Zulma</dc:creator>
  <cp:lastModifiedBy>Aviles-Osorio, Gracie</cp:lastModifiedBy>
  <cp:revision>120</cp:revision>
  <cp:lastPrinted>2019-08-22T00:14:38Z</cp:lastPrinted>
  <dcterms:created xsi:type="dcterms:W3CDTF">2019-08-20T21:27:41Z</dcterms:created>
  <dcterms:modified xsi:type="dcterms:W3CDTF">2020-01-21T20:45:42Z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f8fdad-6f51-40b7-9ecc-e69d40f2075f_Enabled">
    <vt:lpwstr>True</vt:lpwstr>
  </property>
  <property fmtid="{D5CDD505-2E9C-101B-9397-08002B2CF9AE}" pid="3" name="MSIP_Label_41f8fdad-6f51-40b7-9ecc-e69d40f2075f_SiteId">
    <vt:lpwstr>88b431e7-cf2a-43a9-bd00-81441f5c2d3c</vt:lpwstr>
  </property>
  <property fmtid="{D5CDD505-2E9C-101B-9397-08002B2CF9AE}" pid="4" name="MSIP_Label_41f8fdad-6f51-40b7-9ecc-e69d40f2075f_Owner">
    <vt:lpwstr>Madeline.Gregory@allstate.com</vt:lpwstr>
  </property>
  <property fmtid="{D5CDD505-2E9C-101B-9397-08002B2CF9AE}" pid="5" name="MSIP_Label_41f8fdad-6f51-40b7-9ecc-e69d40f2075f_SetDate">
    <vt:lpwstr>2019-10-29T17:33:53.3284647Z</vt:lpwstr>
  </property>
  <property fmtid="{D5CDD505-2E9C-101B-9397-08002B2CF9AE}" pid="6" name="MSIP_Label_41f8fdad-6f51-40b7-9ecc-e69d40f2075f_Name">
    <vt:lpwstr>Public</vt:lpwstr>
  </property>
  <property fmtid="{D5CDD505-2E9C-101B-9397-08002B2CF9AE}" pid="7" name="MSIP_Label_41f8fdad-6f51-40b7-9ecc-e69d40f2075f_Application">
    <vt:lpwstr>Microsoft Azure Information Protection</vt:lpwstr>
  </property>
  <property fmtid="{D5CDD505-2E9C-101B-9397-08002B2CF9AE}" pid="8" name="MSIP_Label_41f8fdad-6f51-40b7-9ecc-e69d40f2075f_Extended_MSFT_Method">
    <vt:lpwstr>Manual</vt:lpwstr>
  </property>
  <property fmtid="{D5CDD505-2E9C-101B-9397-08002B2CF9AE}" pid="9" name="MSIP_Label_445c619a-9034-48db-9481-4818c431fc3f_Enabled">
    <vt:lpwstr>True</vt:lpwstr>
  </property>
  <property fmtid="{D5CDD505-2E9C-101B-9397-08002B2CF9AE}" pid="10" name="MSIP_Label_445c619a-9034-48db-9481-4818c431fc3f_SiteId">
    <vt:lpwstr>88b431e7-cf2a-43a9-bd00-81441f5c2d3c</vt:lpwstr>
  </property>
  <property fmtid="{D5CDD505-2E9C-101B-9397-08002B2CF9AE}" pid="11" name="MSIP_Label_445c619a-9034-48db-9481-4818c431fc3f_Owner">
    <vt:lpwstr>Madeline.Gregory@allstate.com</vt:lpwstr>
  </property>
  <property fmtid="{D5CDD505-2E9C-101B-9397-08002B2CF9AE}" pid="12" name="MSIP_Label_445c619a-9034-48db-9481-4818c431fc3f_SetDate">
    <vt:lpwstr>2019-10-29T17:33:53.3284647Z</vt:lpwstr>
  </property>
  <property fmtid="{D5CDD505-2E9C-101B-9397-08002B2CF9AE}" pid="13" name="MSIP_Label_445c619a-9034-48db-9481-4818c431fc3f_Name">
    <vt:lpwstr>No Watermark</vt:lpwstr>
  </property>
  <property fmtid="{D5CDD505-2E9C-101B-9397-08002B2CF9AE}" pid="14" name="MSIP_Label_445c619a-9034-48db-9481-4818c431fc3f_Application">
    <vt:lpwstr>Microsoft Azure Information Protection</vt:lpwstr>
  </property>
  <property fmtid="{D5CDD505-2E9C-101B-9397-08002B2CF9AE}" pid="15" name="MSIP_Label_445c619a-9034-48db-9481-4818c431fc3f_Parent">
    <vt:lpwstr>41f8fdad-6f51-40b7-9ecc-e69d40f2075f</vt:lpwstr>
  </property>
  <property fmtid="{D5CDD505-2E9C-101B-9397-08002B2CF9AE}" pid="16" name="MSIP_Label_445c619a-9034-48db-9481-4818c431fc3f_Extended_MSFT_Method">
    <vt:lpwstr>Manual</vt:lpwstr>
  </property>
  <property fmtid="{D5CDD505-2E9C-101B-9397-08002B2CF9AE}" pid="17" name="Sensitivity">
    <vt:lpwstr>Public No Watermark</vt:lpwstr>
  </property>
  <property fmtid="{D5CDD505-2E9C-101B-9397-08002B2CF9AE}" pid="18" name="ContentTypeId">
    <vt:lpwstr>0x010100FEF94B30112AFF4888822119608AF847</vt:lpwstr>
  </property>
</Properties>
</file>