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65" r:id="rId4"/>
    <p:sldId id="257" r:id="rId5"/>
    <p:sldId id="270" r:id="rId6"/>
    <p:sldId id="271" r:id="rId7"/>
    <p:sldId id="272" r:id="rId8"/>
    <p:sldId id="275" r:id="rId9"/>
    <p:sldId id="273" r:id="rId10"/>
    <p:sldId id="274" r:id="rId11"/>
    <p:sldId id="276" r:id="rId12"/>
    <p:sldId id="277" r:id="rId13"/>
    <p:sldId id="278" r:id="rId14"/>
    <p:sldId id="285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97" r:id="rId23"/>
    <p:sldId id="288" r:id="rId24"/>
    <p:sldId id="290" r:id="rId25"/>
    <p:sldId id="289" r:id="rId26"/>
    <p:sldId id="291" r:id="rId27"/>
    <p:sldId id="292" r:id="rId28"/>
    <p:sldId id="293" r:id="rId29"/>
    <p:sldId id="294" r:id="rId30"/>
    <p:sldId id="298" r:id="rId3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orient="horz" pos="432" userDrawn="1">
          <p15:clr>
            <a:srgbClr val="A4A3A4"/>
          </p15:clr>
        </p15:guide>
        <p15:guide id="4" pos="7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, Madeline" initials="GM" lastIdx="2" clrIdx="0">
    <p:extLst>
      <p:ext uri="{19B8F6BF-5375-455C-9EA6-DF929625EA0E}">
        <p15:presenceInfo xmlns:p15="http://schemas.microsoft.com/office/powerpoint/2012/main" userId="S-1-5-21-1214440339-1677128483-1177238915-345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2EB"/>
    <a:srgbClr val="213F98"/>
    <a:srgbClr val="0033A0"/>
    <a:srgbClr val="45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3" autoAdjust="0"/>
    <p:restoredTop sz="92147" autoAdjust="0"/>
  </p:normalViewPr>
  <p:slideViewPr>
    <p:cSldViewPr snapToGrid="0" snapToObjects="1">
      <p:cViewPr varScale="1">
        <p:scale>
          <a:sx n="63" d="100"/>
          <a:sy n="63" d="100"/>
        </p:scale>
        <p:origin x="738" y="72"/>
      </p:cViewPr>
      <p:guideLst>
        <p:guide orient="horz" pos="1152"/>
        <p:guide pos="528"/>
        <p:guide orient="horz" pos="432"/>
        <p:guide pos="7440"/>
      </p:guideLst>
    </p:cSldViewPr>
  </p:slideViewPr>
  <p:outlineViewPr>
    <p:cViewPr>
      <p:scale>
        <a:sx n="33" d="100"/>
        <a:sy n="33" d="100"/>
      </p:scale>
      <p:origin x="0" y="-16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E57B04-1CB6-A344-BEA2-1A89CAEC5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06EEF-718F-5B4D-B68B-35DA9084C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12/20/2019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8A50C-22D4-9646-8662-A69E2D108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71DE-91A5-6947-B551-DD752EE81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D7AAB8-F950-6F4E-A721-94CF2DCB3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12/20/2019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B3D614-FB7A-874E-A10B-4DAE8357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4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61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11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37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0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5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9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2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6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13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5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7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3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78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37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9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4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2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4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59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1"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2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" dirty="0"/>
              <a:t>Orders of Protection have different names, could appear as:</a:t>
            </a:r>
          </a:p>
          <a:p>
            <a:pPr rtl="0"/>
            <a:r>
              <a:rPr lang="es" dirty="0"/>
              <a:t>Protective Order – P.O.</a:t>
            </a:r>
          </a:p>
          <a:p>
            <a:pPr rtl="0"/>
            <a:r>
              <a:rPr lang="es" dirty="0"/>
              <a:t>Restraining Order – R.O.</a:t>
            </a:r>
          </a:p>
          <a:p>
            <a:pPr rtl="0"/>
            <a:r>
              <a:rPr lang="es" dirty="0"/>
              <a:t>Protection From Abuse order  - P.F.A.</a:t>
            </a:r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96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FB3D614-FB7A-874E-A10B-4DAE835795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rtlCol="0"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66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 rtlCol="0"/>
          <a:lstStyle/>
          <a:p>
            <a:pPr rtl="0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0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3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rtlCol="0"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94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3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55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3" r:id="rId5"/>
    <p:sldLayoutId id="2147483663" r:id="rId6"/>
    <p:sldLayoutId id="2147483660" r:id="rId7"/>
    <p:sldLayoutId id="2147483662" r:id="rId8"/>
    <p:sldLayoutId id="2147483659" r:id="rId9"/>
    <p:sldLayoutId id="2147483658" r:id="rId10"/>
    <p:sldLayoutId id="2147483652" r:id="rId11"/>
    <p:sldLayoutId id="2147483654" r:id="rId12"/>
    <p:sldLayoutId id="2147483656" r:id="rId13"/>
    <p:sldLayoutId id="214748365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75" y="2133599"/>
            <a:ext cx="5741226" cy="1376363"/>
          </a:xfrm>
        </p:spPr>
        <p:txBody>
          <a:bodyPr rtlCol="0">
            <a:normAutofit/>
          </a:bodyPr>
          <a:lstStyle/>
          <a:p>
            <a:pPr algn="l" rtl="0"/>
            <a:r>
              <a:rPr lang="es" sz="4100" b="1" dirty="0"/>
              <a:t>Plan para seguir adelante de The Allstate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" y="3602038"/>
            <a:ext cx="5516880" cy="1655762"/>
          </a:xfrm>
        </p:spPr>
        <p:txBody>
          <a:bodyPr rtlCol="0"/>
          <a:lstStyle/>
          <a:p>
            <a:pPr algn="l" rtl="0"/>
            <a:r>
              <a:rPr lang="es" b="1" dirty="0"/>
              <a:t>UN RECURSO PARA EL EMPODERAMIENTO FINANCIERO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Órdenes de protección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6477000" cy="442374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 dirty="0"/>
              <a:t>Orden judicial firmada por un juez o magistrado; varía según el estado</a:t>
            </a:r>
          </a:p>
          <a:p>
            <a:pPr rtl="0"/>
            <a:r>
              <a:rPr lang="es" dirty="0"/>
              <a:t>Prohíbe que la persona agresora amenace, acose u hostigue a su(s) victima(s)</a:t>
            </a:r>
          </a:p>
          <a:p>
            <a:pPr rtl="0"/>
            <a:r>
              <a:rPr lang="es" dirty="0"/>
              <a:t>Las órdenes de protección pueden:</a:t>
            </a:r>
          </a:p>
          <a:p>
            <a:pPr lvl="1" rtl="0"/>
            <a:r>
              <a:rPr lang="es" dirty="0"/>
              <a:t>Remover a la persona abusiva de la casa</a:t>
            </a:r>
          </a:p>
          <a:p>
            <a:pPr lvl="1" rtl="0"/>
            <a:r>
              <a:rPr lang="es" dirty="0"/>
              <a:t>Prohibir a la persona abusiva el ingreso a la casa y/o lugar de trabajo</a:t>
            </a:r>
          </a:p>
          <a:p>
            <a:pPr lvl="1" rtl="0"/>
            <a:r>
              <a:rPr lang="es" dirty="0"/>
              <a:t>Prohibir a la persona abusiva cualquier tipo de contacto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EF3817-7280-427F-9E38-35239CBF61D7}"/>
              </a:ext>
            </a:extLst>
          </p:cNvPr>
          <p:cNvSpPr/>
          <p:nvPr/>
        </p:nvSpPr>
        <p:spPr>
          <a:xfrm>
            <a:off x="7623810" y="1828800"/>
            <a:ext cx="4375150" cy="12337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/>
            <a:r>
              <a:rPr lang="es" sz="2300" b="1" dirty="0">
                <a:solidFill>
                  <a:schemeClr val="tx1"/>
                </a:solidFill>
              </a:rPr>
              <a:t>Las órdenes de protección tienen nombres diferentes. En tu estado, </a:t>
            </a:r>
          </a:p>
          <a:p>
            <a:pPr algn="ctr" rtl="0"/>
            <a:r>
              <a:rPr lang="es" sz="2300" b="1" dirty="0">
                <a:solidFill>
                  <a:schemeClr val="tx1"/>
                </a:solidFill>
              </a:rPr>
              <a:t>podría llamarse:</a:t>
            </a:r>
          </a:p>
          <a:p>
            <a:pPr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789FC5-879F-4DBF-822C-A9E69A2A3592}"/>
              </a:ext>
            </a:extLst>
          </p:cNvPr>
          <p:cNvSpPr/>
          <p:nvPr/>
        </p:nvSpPr>
        <p:spPr>
          <a:xfrm>
            <a:off x="7623810" y="3225065"/>
            <a:ext cx="437515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s" dirty="0"/>
              <a:t>Protective Order – P.O. </a:t>
            </a:r>
          </a:p>
          <a:p>
            <a:pPr algn="ctr" rtl="0"/>
            <a:r>
              <a:rPr lang="es" dirty="0"/>
              <a:t>(Orden de protección)</a:t>
            </a:r>
            <a:br>
              <a:rPr lang="en-US" dirty="0"/>
            </a:br>
            <a:endParaRPr lang="en-US" dirty="0"/>
          </a:p>
          <a:p>
            <a:pPr algn="ctr" rtl="0"/>
            <a:r>
              <a:rPr lang="es" dirty="0"/>
              <a:t>Restraining Order – R.O. </a:t>
            </a:r>
          </a:p>
          <a:p>
            <a:pPr algn="ctr" rtl="0"/>
            <a:r>
              <a:rPr lang="es" dirty="0"/>
              <a:t>(Orden de restricción)</a:t>
            </a:r>
            <a:br>
              <a:rPr lang="en-US" dirty="0"/>
            </a:br>
            <a:endParaRPr lang="en-US" dirty="0"/>
          </a:p>
          <a:p>
            <a:pPr algn="ctr" rtl="0"/>
            <a:r>
              <a:rPr lang="es" dirty="0"/>
              <a:t>Protection From Abuse order  - P.F.A. </a:t>
            </a:r>
          </a:p>
          <a:p>
            <a:pPr algn="ctr" rtl="0"/>
            <a:r>
              <a:rPr lang="es" dirty="0"/>
              <a:t>(Orden de protección contra el abuso)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60A29-F406-4D2C-9142-0FA8F636DA4A}"/>
              </a:ext>
            </a:extLst>
          </p:cNvPr>
          <p:cNvSpPr/>
          <p:nvPr/>
        </p:nvSpPr>
        <p:spPr>
          <a:xfrm>
            <a:off x="7623810" y="1828799"/>
            <a:ext cx="4375150" cy="3851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15D39F-FE1D-4296-A83D-55EFAC583931}"/>
              </a:ext>
            </a:extLst>
          </p:cNvPr>
          <p:cNvSpPr/>
          <p:nvPr/>
        </p:nvSpPr>
        <p:spPr>
          <a:xfrm>
            <a:off x="7772400" y="4548960"/>
            <a:ext cx="4226560" cy="11507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>
              <a:defRPr/>
            </a:pPr>
            <a:r>
              <a:rPr lang="es" kern="0" dirty="0">
                <a:solidFill>
                  <a:prstClr val="black"/>
                </a:solidFill>
              </a:rPr>
              <a:t>Nota: Las órdenes de protección no pueden garantizar la seguridad y no son </a:t>
            </a:r>
          </a:p>
          <a:p>
            <a:pPr lvl="0" algn="ctr" rtl="0">
              <a:defRPr/>
            </a:pPr>
            <a:r>
              <a:rPr lang="es" kern="0" dirty="0">
                <a:solidFill>
                  <a:prstClr val="black"/>
                </a:solidFill>
              </a:rPr>
              <a:t>la opción correcta para todos.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6388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Órdenes de protección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9735"/>
            <a:ext cx="6370320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 dirty="0"/>
              <a:t>Las órdenes de protección también pueden ofrecer ayudas económicas:</a:t>
            </a:r>
          </a:p>
          <a:p>
            <a:pPr lvl="1" rtl="0"/>
            <a:r>
              <a:rPr lang="es" dirty="0"/>
              <a:t>Pensión para la manutención de los hijos</a:t>
            </a:r>
          </a:p>
          <a:p>
            <a:pPr lvl="1" rtl="0"/>
            <a:r>
              <a:rPr lang="es" dirty="0"/>
              <a:t>Pensión para la manutención conyugal</a:t>
            </a:r>
          </a:p>
          <a:p>
            <a:pPr lvl="1" rtl="0"/>
            <a:r>
              <a:rPr lang="es" dirty="0"/>
              <a:t>Pago(s) de hipoteca/alquiler</a:t>
            </a:r>
          </a:p>
          <a:p>
            <a:pPr lvl="1" rtl="0"/>
            <a:r>
              <a:rPr lang="es" dirty="0"/>
              <a:t>Posesión temporal de bienes</a:t>
            </a:r>
          </a:p>
          <a:p>
            <a:pPr lvl="2" rtl="0"/>
            <a:r>
              <a:rPr lang="es" dirty="0"/>
              <a:t>Auto</a:t>
            </a:r>
          </a:p>
          <a:p>
            <a:pPr lvl="2" rtl="0"/>
            <a:r>
              <a:rPr lang="es" dirty="0"/>
              <a:t>Ropa</a:t>
            </a:r>
          </a:p>
          <a:p>
            <a:pPr lvl="1" rtl="0"/>
            <a:r>
              <a:rPr lang="es" dirty="0"/>
              <a:t>Reembolso de gastos médicos o daños a la </a:t>
            </a:r>
          </a:p>
          <a:p>
            <a:pPr marL="457200" lvl="1" indent="0" rtl="0">
              <a:buNone/>
            </a:pPr>
            <a:r>
              <a:rPr lang="es" dirty="0"/>
              <a:t>propiedad relacionados con la violencia</a:t>
            </a:r>
          </a:p>
          <a:p>
            <a:pPr lvl="1" rtl="0"/>
            <a:r>
              <a:rPr lang="es" dirty="0"/>
              <a:t>Ingresos no percibidos</a:t>
            </a:r>
          </a:p>
          <a:p>
            <a:pPr lvl="1" rtl="0"/>
            <a:r>
              <a:rPr lang="es" dirty="0"/>
              <a:t>Honorarios del abogado</a:t>
            </a:r>
          </a:p>
          <a:p>
            <a:pPr lvl="1" rtl="0"/>
            <a:r>
              <a:rPr lang="es" dirty="0"/>
              <a:t>Gastos de mudanza</a:t>
            </a:r>
          </a:p>
        </p:txBody>
      </p:sp>
      <p:pic>
        <p:nvPicPr>
          <p:cNvPr id="1026" name="Picture 2" descr="https://www.womenslaw.org/sites/all/themes/womenslaw/logo.png">
            <a:extLst>
              <a:ext uri="{FF2B5EF4-FFF2-40B4-BE49-F238E27FC236}">
                <a16:creationId xmlns:a16="http://schemas.microsoft.com/office/drawing/2014/main" id="{8B033AB0-29CE-42E1-919F-FD5E21E73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0480" y="1856029"/>
            <a:ext cx="4741092" cy="9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DE58C2-9A03-401B-AD30-30CB9E812D49}"/>
              </a:ext>
            </a:extLst>
          </p:cNvPr>
          <p:cNvCxnSpPr/>
          <p:nvPr/>
        </p:nvCxnSpPr>
        <p:spPr>
          <a:xfrm>
            <a:off x="7772400" y="2889733"/>
            <a:ext cx="41046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5CF558-FA6C-4FF5-92BA-4D6A77B08653}"/>
              </a:ext>
            </a:extLst>
          </p:cNvPr>
          <p:cNvSpPr/>
          <p:nvPr/>
        </p:nvSpPr>
        <p:spPr>
          <a:xfrm>
            <a:off x="7576094" y="3092191"/>
            <a:ext cx="4300946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s" dirty="0"/>
              <a:t>En la página web WomensLaw.org, puedes encontrar qué protecciones están disponibles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s" dirty="0"/>
              <a:t>tu estado.</a:t>
            </a:r>
          </a:p>
        </p:txBody>
      </p:sp>
    </p:spTree>
    <p:extLst>
      <p:ext uri="{BB962C8B-B14F-4D97-AF65-F5344CB8AC3E}">
        <p14:creationId xmlns:p14="http://schemas.microsoft.com/office/powerpoint/2010/main" val="22481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340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Planificación de la seguridad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25"/>
            <a:ext cx="5257800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 b="1"/>
              <a:t>Búsqueda de vivienda nueva</a:t>
            </a:r>
          </a:p>
          <a:p>
            <a:pPr lvl="1" rtl="0"/>
            <a:r>
              <a:rPr lang="es"/>
              <a:t>Los informes crediticios se pueden utilizar para rastrear el paradero de alguien</a:t>
            </a:r>
          </a:p>
          <a:p>
            <a:pPr lvl="1" rtl="0"/>
            <a:r>
              <a:rPr lang="es"/>
              <a:t>Las grandes compañías de administración de propiedades pueden realizar una verificación de crédito que aparecerá en tu informe crediticio</a:t>
            </a:r>
          </a:p>
          <a:p>
            <a:pPr lvl="1" rtl="0"/>
            <a:r>
              <a:rPr lang="es"/>
              <a:t>Considera suministrar tu propia copia</a:t>
            </a:r>
          </a:p>
          <a:p>
            <a:pPr lvl="1" rtl="0"/>
            <a:r>
              <a:rPr lang="es"/>
              <a:t>Si vas a compartir tu vivienda con alguien, considera poner los servicios a su nombre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E67E0A-7BC5-4913-AFF5-8BFB1E58DF7A}"/>
              </a:ext>
            </a:extLst>
          </p:cNvPr>
          <p:cNvSpPr txBox="1">
            <a:spLocks/>
          </p:cNvSpPr>
          <p:nvPr/>
        </p:nvSpPr>
        <p:spPr>
          <a:xfrm>
            <a:off x="6456680" y="1851325"/>
            <a:ext cx="52578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33A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System Font Regular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" b="1"/>
              <a:t>Tecnología</a:t>
            </a:r>
          </a:p>
          <a:p>
            <a:pPr lvl="1" rtl="0"/>
            <a:r>
              <a:rPr lang="es"/>
              <a:t>Busca tu nombre en la internet</a:t>
            </a:r>
          </a:p>
          <a:p>
            <a:pPr lvl="1" rtl="0"/>
            <a:r>
              <a:rPr lang="es"/>
              <a:t>Ten cuidado con las aplicaciones en línea, la comunicación, los correos electrónicos y los archivos adjuntos</a:t>
            </a:r>
          </a:p>
          <a:p>
            <a:pPr lvl="1" rtl="0"/>
            <a:r>
              <a:rPr lang="es"/>
              <a:t>Considera crear una alerta de noticias</a:t>
            </a:r>
          </a:p>
          <a:p>
            <a:pPr lvl="2" rtl="0"/>
            <a:r>
              <a:rPr lang="es"/>
              <a:t>Te notificará cada vez que tu nombre, dirección o número de teléfono se utilicen en la internet</a:t>
            </a:r>
          </a:p>
        </p:txBody>
      </p:sp>
    </p:spTree>
    <p:extLst>
      <p:ext uri="{BB962C8B-B14F-4D97-AF65-F5344CB8AC3E}">
        <p14:creationId xmlns:p14="http://schemas.microsoft.com/office/powerpoint/2010/main" val="1051425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Planificación de la seguridad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25"/>
            <a:ext cx="5257800" cy="442374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" b="1"/>
              <a:t>Seguridad en el lugar de trabajo</a:t>
            </a:r>
          </a:p>
          <a:p>
            <a:pPr marL="0" indent="0" rtl="0">
              <a:buNone/>
            </a:pPr>
            <a:r>
              <a:rPr lang="es" sz="2200" b="1"/>
              <a:t>Si es seguro, apropiado y está disponible, considera hacer lo siguiente:</a:t>
            </a:r>
          </a:p>
          <a:p>
            <a:pPr lvl="1" rtl="0"/>
            <a:r>
              <a:rPr lang="es"/>
              <a:t>Entrega al empleador una copia de la orden de protección y una foto de tu pareja</a:t>
            </a:r>
          </a:p>
          <a:p>
            <a:pPr lvl="1" rtl="0"/>
            <a:r>
              <a:rPr lang="es"/>
              <a:t>Pide a alguien de seguridad que te acompañe al entrar y salir del edificio</a:t>
            </a:r>
          </a:p>
          <a:p>
            <a:pPr lvl="1" rtl="0"/>
            <a:r>
              <a:rPr lang="es"/>
              <a:t>Revisa tus llamadas telefónicas</a:t>
            </a:r>
          </a:p>
          <a:p>
            <a:pPr lvl="1" rtl="0"/>
            <a:r>
              <a:rPr lang="es"/>
              <a:t>Guarda correos electrónicos, mensajes de voz, cartas y regalos amenazadores</a:t>
            </a:r>
          </a:p>
          <a:p>
            <a:pPr lvl="1" rtl="0"/>
            <a:r>
              <a:rPr lang="es"/>
              <a:t>Solicita que se traslade tu espacio de trabajo a un área más segura, de ser posible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9D5B54-E82C-4250-8C88-2C355962D3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8967" y="1828800"/>
            <a:ext cx="5332033" cy="355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A9F27C1-C57F-FA45-8F50-AB618CC9AA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BB9E4F3-44D0-DB48-BD3F-551F2BA6E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461" y="3095673"/>
            <a:ext cx="5318375" cy="966981"/>
          </a:xfrm>
        </p:spPr>
        <p:txBody>
          <a:bodyPr rtlCol="0">
            <a:normAutofit/>
          </a:bodyPr>
          <a:lstStyle/>
          <a:p>
            <a:pPr algn="ctr" rtl="0"/>
            <a:r>
              <a:rPr lang="es" dirty="0"/>
              <a:t>Separación, divorcio y pensión para la manutención de los hijos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D930F3-EB80-3745-8D35-3699A1EEEE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911219"/>
            <a:ext cx="6096000" cy="59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37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962E11-B587-41A2-BA38-F21FDB14C8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1313" y="1828800"/>
            <a:ext cx="5179245" cy="34534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>
            <a:normAutofit fontScale="90000"/>
          </a:bodyPr>
          <a:lstStyle/>
          <a:p>
            <a:pPr rtl="0"/>
            <a:r>
              <a:rPr lang="es"/>
              <a:t>Separación, divorcio y pensión para la manutención de los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25"/>
            <a:ext cx="5013960" cy="4423746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es"/>
              <a:t>Un buen asesoramiento legal es esencial</a:t>
            </a:r>
          </a:p>
          <a:p>
            <a:pPr lvl="1" rtl="0"/>
            <a:r>
              <a:rPr lang="es"/>
              <a:t>El plan de acción legal adecuado es diferente para cada persona</a:t>
            </a:r>
          </a:p>
          <a:p>
            <a:pPr rtl="0"/>
            <a:r>
              <a:rPr lang="es"/>
              <a:t>Junta la mayor cantidad de información posible antes de reunirte con un abogado, por ejemplo:</a:t>
            </a:r>
          </a:p>
          <a:p>
            <a:pPr lvl="1" rtl="0"/>
            <a:r>
              <a:rPr lang="es"/>
              <a:t>Declaraciones de impuestos de los últimos años</a:t>
            </a:r>
          </a:p>
          <a:p>
            <a:pPr lvl="1" rtl="0"/>
            <a:r>
              <a:rPr lang="es"/>
              <a:t>Recibos de pago (todos los ingresos/de ambos)</a:t>
            </a:r>
          </a:p>
          <a:p>
            <a:pPr lvl="1" rtl="0"/>
            <a:r>
              <a:rPr lang="es"/>
              <a:t>Prestaciones laborales (de ambos)</a:t>
            </a:r>
          </a:p>
          <a:p>
            <a:pPr lvl="1" rtl="0"/>
            <a:r>
              <a:rPr lang="es"/>
              <a:t>Lista de los bienes con los que te gustaría quedarte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97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21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Antes de reunirte con un abogado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39895"/>
            <a:ext cx="5691903" cy="442374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"/>
              <a:t>Haz una lista de las posesiones y divídelas en tres categorías</a:t>
            </a:r>
          </a:p>
          <a:p>
            <a:pPr lvl="1" rtl="0"/>
            <a:r>
              <a:rPr lang="es"/>
              <a:t>Artículos que son suyos</a:t>
            </a:r>
          </a:p>
          <a:p>
            <a:pPr lvl="1" rtl="0"/>
            <a:r>
              <a:rPr lang="es"/>
              <a:t>Artículos que son de tu pareja</a:t>
            </a:r>
          </a:p>
          <a:p>
            <a:pPr lvl="1" rtl="0"/>
            <a:r>
              <a:rPr lang="es"/>
              <a:t>Artículos que compraron juntos o mientras estaban casados</a:t>
            </a:r>
          </a:p>
          <a:p>
            <a:pPr rtl="0"/>
            <a:r>
              <a:rPr lang="es"/>
              <a:t>Determina tus gastos de vida</a:t>
            </a:r>
          </a:p>
          <a:p>
            <a:pPr lvl="1" rtl="0"/>
            <a:r>
              <a:rPr lang="es"/>
              <a:t>Incluye todos los gastos relacionados con los niños</a:t>
            </a:r>
          </a:p>
          <a:p>
            <a:pPr lvl="1" rtl="0"/>
            <a:r>
              <a:rPr lang="es"/>
              <a:t>No olvides la cobertura del seguro</a:t>
            </a:r>
          </a:p>
          <a:p>
            <a:pPr rtl="0"/>
            <a:r>
              <a:rPr lang="es"/>
              <a:t>División de los activos y pasivos</a:t>
            </a:r>
          </a:p>
          <a:p>
            <a:pPr lvl="1" rtl="0"/>
            <a:r>
              <a:rPr lang="es"/>
              <a:t>Casa y/o propiedad</a:t>
            </a:r>
          </a:p>
          <a:p>
            <a:pPr lvl="1" rtl="0"/>
            <a:r>
              <a:rPr lang="es"/>
              <a:t>Cuentas de ahorros y de jubilación</a:t>
            </a:r>
          </a:p>
          <a:p>
            <a:pPr lvl="1" rtl="0"/>
            <a:r>
              <a:rPr lang="es"/>
              <a:t>Deudas</a:t>
            </a:r>
          </a:p>
          <a:p>
            <a:pPr marL="0" indent="0" rtl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3FEA0B-A7B7-40FA-8292-E5E49A6CF09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312" y="1839895"/>
            <a:ext cx="5410688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9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El divorcio pro 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39895"/>
            <a:ext cx="9863295" cy="4423746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Término legal = una de las partes se representa a sí misma ante el tribunal</a:t>
            </a:r>
          </a:p>
          <a:p>
            <a:pPr rtl="0"/>
            <a:r>
              <a:rPr lang="es"/>
              <a:t>Es responsable de su propia representación legal</a:t>
            </a:r>
          </a:p>
          <a:p>
            <a:pPr rtl="0"/>
            <a:r>
              <a:rPr lang="es"/>
              <a:t>Puede que no sea una opción segura, especialmente si la custodia de los niños está en juego</a:t>
            </a:r>
          </a:p>
          <a:p>
            <a:pPr rtl="0"/>
            <a:r>
              <a:rPr lang="es"/>
              <a:t>Suele ser una buena opción cuando la violencia doméstica NO es un factor y cuando las parejas acuerdan conjuntamente las condiciones</a:t>
            </a:r>
          </a:p>
          <a:p>
            <a:pPr marL="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18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F2B772-96DF-4E08-AE14-C37C5B6D39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7924" y="1828800"/>
            <a:ext cx="5410200" cy="3606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Conseguir a un abogado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5257800" cy="4423746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es"/>
              <a:t>Programa local contra la violencia doméstica</a:t>
            </a:r>
          </a:p>
          <a:p>
            <a:pPr lvl="1" rtl="0"/>
            <a:r>
              <a:rPr lang="es"/>
              <a:t>Podría proporcionar una referencia</a:t>
            </a:r>
          </a:p>
          <a:p>
            <a:pPr rtl="0"/>
            <a:r>
              <a:rPr lang="es"/>
              <a:t>Asociaciones estatales de abogados</a:t>
            </a:r>
          </a:p>
          <a:p>
            <a:pPr rtl="0"/>
            <a:r>
              <a:rPr lang="es"/>
              <a:t>Servicios de referencias legales</a:t>
            </a:r>
          </a:p>
          <a:p>
            <a:pPr lvl="1" rtl="0"/>
            <a:r>
              <a:rPr lang="es"/>
              <a:t>Normalmente la tarifa es de alrededor de $30</a:t>
            </a:r>
          </a:p>
          <a:p>
            <a:pPr lvl="1" rtl="0"/>
            <a:r>
              <a:rPr lang="es"/>
              <a:t>Es posible que te permita hablar con un abogado durante la primera media hora sin costo alguno</a:t>
            </a:r>
          </a:p>
          <a:p>
            <a:pPr rtl="0"/>
            <a:r>
              <a:rPr lang="es"/>
              <a:t>Secretario del tribunal</a:t>
            </a:r>
          </a:p>
          <a:p>
            <a:pPr lvl="1" rtl="0"/>
            <a:r>
              <a:rPr lang="es"/>
              <a:t>Oficial del tribunal</a:t>
            </a:r>
          </a:p>
          <a:p>
            <a:pPr lvl="1" rtl="0"/>
            <a:r>
              <a:rPr lang="es"/>
              <a:t>Se puede pedir una lista de recomendaciones de abogados</a:t>
            </a:r>
          </a:p>
          <a:p>
            <a:pPr rtl="0"/>
            <a:r>
              <a:rPr lang="es"/>
              <a:t>Facultades de derecho</a:t>
            </a:r>
          </a:p>
          <a:p>
            <a:pPr lvl="1" rtl="0"/>
            <a:r>
              <a:rPr lang="es"/>
              <a:t>Podrían ofrecen asesoría legal gratuita</a:t>
            </a:r>
          </a:p>
          <a:p>
            <a:pPr rtl="0"/>
            <a:r>
              <a:rPr lang="es"/>
              <a:t>Asesoramiento legal</a:t>
            </a:r>
          </a:p>
        </p:txBody>
      </p:sp>
    </p:spTree>
    <p:extLst>
      <p:ext uri="{BB962C8B-B14F-4D97-AF65-F5344CB8AC3E}">
        <p14:creationId xmlns:p14="http://schemas.microsoft.com/office/powerpoint/2010/main" val="278235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Pagando por un abogado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11140440" cy="4423746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La mayoría cobra por hora; generalmente depende de la experiencia</a:t>
            </a:r>
          </a:p>
          <a:p>
            <a:pPr rtl="0"/>
            <a:r>
              <a:rPr lang="es"/>
              <a:t>Para algunos procedimientos, pueden ofrecer una tarifa plana</a:t>
            </a:r>
          </a:p>
          <a:p>
            <a:pPr lvl="1" rtl="0"/>
            <a:r>
              <a:rPr lang="es"/>
              <a:t>Testamentos</a:t>
            </a:r>
          </a:p>
          <a:p>
            <a:pPr lvl="1" rtl="0"/>
            <a:r>
              <a:rPr lang="es"/>
              <a:t>Transferencia de propiedad</a:t>
            </a:r>
          </a:p>
          <a:p>
            <a:pPr rtl="0"/>
            <a:r>
              <a:rPr lang="es"/>
              <a:t>Sin embargo, como la mayoría de los divorcios o casos de custodia son complicados, generalmente se requiere un </a:t>
            </a:r>
            <a:r>
              <a:rPr lang="es" b="1"/>
              <a:t>anticipo</a:t>
            </a:r>
            <a:endParaRPr lang="en-US" dirty="0"/>
          </a:p>
          <a:p>
            <a:pPr lvl="1" rtl="0"/>
            <a:r>
              <a:rPr lang="es"/>
              <a:t>Un solo pago por adelantado</a:t>
            </a:r>
          </a:p>
          <a:p>
            <a:pPr lvl="1" rtl="0"/>
            <a:r>
              <a:rPr lang="es"/>
              <a:t>Más una tarifa por hora una vez que el adelanto se termine</a:t>
            </a:r>
          </a:p>
          <a:p>
            <a:pPr rtl="0"/>
            <a:r>
              <a:rPr lang="es"/>
              <a:t>El acuerdo debe ser escrito y los términos deben ser específicos</a:t>
            </a:r>
          </a:p>
        </p:txBody>
      </p:sp>
    </p:spTree>
    <p:extLst>
      <p:ext uri="{BB962C8B-B14F-4D97-AF65-F5344CB8AC3E}">
        <p14:creationId xmlns:p14="http://schemas.microsoft.com/office/powerpoint/2010/main" val="269735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E6CB29E-8B3E-A64F-BC17-ED7105F050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1AF74AD-C534-9541-ACD1-2B2D42A10A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3F8F98-C7BF-B747-9E18-A7CF65AD8A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5726" y="0"/>
            <a:ext cx="6466274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3250E91-D04C-3344-A3D9-2A260AE2C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s" dirty="0"/>
              <a:t>Entendiendo el abuso financiero –</a:t>
            </a:r>
            <a:br>
              <a:rPr lang="en-US" dirty="0"/>
            </a:br>
            <a:r>
              <a:rPr lang="es" dirty="0"/>
              <a:t>Cómo mantenerse segura y comenzar de nuevo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58F59-91D6-1841-A6E5-85549482D0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s" dirty="0">
                <a:solidFill>
                  <a:srgbClr val="0033A0"/>
                </a:solidFill>
              </a:rPr>
              <a:t>Los temas principales que se cubren en este módulo incluyen:</a:t>
            </a:r>
          </a:p>
          <a:p>
            <a:pPr rtl="0"/>
            <a:r>
              <a:rPr lang="es" sz="2000" b="0" dirty="0">
                <a:solidFill>
                  <a:srgbClr val="0033A0"/>
                </a:solidFill>
              </a:rPr>
              <a:t>• Relaciones financieramente abusivas</a:t>
            </a:r>
          </a:p>
          <a:p>
            <a:pPr rtl="0"/>
            <a:r>
              <a:rPr lang="es" sz="2000" b="0" dirty="0">
                <a:solidFill>
                  <a:srgbClr val="0033A0"/>
                </a:solidFill>
              </a:rPr>
              <a:t>• Planificación de la seguridad financiera</a:t>
            </a:r>
          </a:p>
          <a:p>
            <a:pPr rtl="0"/>
            <a:r>
              <a:rPr lang="es" sz="2000" b="0" dirty="0">
                <a:solidFill>
                  <a:srgbClr val="0033A0"/>
                </a:solidFill>
              </a:rPr>
              <a:t>• Separación, divorcio y pensión para la manutención de los hijos</a:t>
            </a:r>
          </a:p>
          <a:p>
            <a:pPr rtl="0"/>
            <a:r>
              <a:rPr lang="es" sz="2000" b="0" dirty="0">
                <a:solidFill>
                  <a:srgbClr val="0033A0"/>
                </a:solidFill>
              </a:rPr>
              <a:t>• Revelando el abuso</a:t>
            </a:r>
          </a:p>
          <a:p>
            <a:pPr rtl="0"/>
            <a:r>
              <a:rPr lang="es" sz="2000" b="0" dirty="0">
                <a:solidFill>
                  <a:srgbClr val="0033A0"/>
                </a:solidFill>
              </a:rPr>
              <a:t>• Desafíos a la privacidad</a:t>
            </a:r>
          </a:p>
          <a:p>
            <a:pPr rtl="0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E3661C4-D8E4-1D41-8BE2-1B03A6FD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83177"/>
          </a:xfrm>
        </p:spPr>
        <p:txBody>
          <a:bodyPr rtlCol="0"/>
          <a:lstStyle/>
          <a:p>
            <a:pPr rtl="0"/>
            <a:r>
              <a:rPr lang="es"/>
              <a:t>MÓDULO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368448-3F8D-BC49-BC0A-38B8D4EBD78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FB6CA8-19D7-0B41-8769-C541030128B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3BAC06E4-65B4-8441-A648-72BE0031C94D}"/>
              </a:ext>
            </a:extLst>
          </p:cNvPr>
          <p:cNvSpPr txBox="1">
            <a:spLocks/>
          </p:cNvSpPr>
          <p:nvPr/>
        </p:nvSpPr>
        <p:spPr>
          <a:xfrm>
            <a:off x="407351" y="523486"/>
            <a:ext cx="3520179" cy="733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33A0"/>
              </a:buClr>
              <a:buFont typeface="Arial" panose="020B0604020202020204" pitchFamily="34" charset="0"/>
              <a:buNone/>
              <a:defRPr sz="2400" kern="1200">
                <a:solidFill>
                  <a:srgbClr val="45BCE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33A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31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Pagando por un abogado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11140440" cy="442374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 b="1"/>
              <a:t>Honorario de contingencia</a:t>
            </a:r>
          </a:p>
          <a:p>
            <a:pPr lvl="1" rtl="0"/>
            <a:r>
              <a:rPr lang="es"/>
              <a:t>El abogado se queda con una parte de cualquier monto por daños y perjuicios que reciba el cliente en el acuerdo final</a:t>
            </a:r>
          </a:p>
          <a:p>
            <a:pPr rtl="0"/>
            <a:r>
              <a:rPr lang="es" b="1"/>
              <a:t>Plan legal prepago</a:t>
            </a:r>
          </a:p>
          <a:p>
            <a:pPr lvl="1" rtl="0"/>
            <a:r>
              <a:rPr lang="es"/>
              <a:t>Un participante (o empleador) paga por servicios legales futuros que se puedan necesitar (similar a un plan de beneficios médicos)</a:t>
            </a:r>
          </a:p>
          <a:p>
            <a:pPr lvl="1" rtl="0"/>
            <a:r>
              <a:rPr lang="es"/>
              <a:t>Se paga un monto fijo cada mes o año por los beneficios que se utilizarán cuando sea necesario</a:t>
            </a:r>
          </a:p>
          <a:p>
            <a:pPr lvl="1" rtl="0"/>
            <a:r>
              <a:rPr lang="es"/>
              <a:t>Generalmente ofrecen asesoramiento y consultas por teléfono como un servicio básico</a:t>
            </a:r>
          </a:p>
          <a:p>
            <a:pPr rtl="0"/>
            <a:r>
              <a:rPr lang="es" b="1"/>
              <a:t>Oficinas de asesoramiento legal</a:t>
            </a:r>
          </a:p>
          <a:p>
            <a:pPr lvl="1" rtl="0"/>
            <a:r>
              <a:rPr lang="es"/>
              <a:t>Muchos programas locales contra la violencia doméstica están asociados</a:t>
            </a:r>
          </a:p>
        </p:txBody>
      </p:sp>
    </p:spTree>
    <p:extLst>
      <p:ext uri="{BB962C8B-B14F-4D97-AF65-F5344CB8AC3E}">
        <p14:creationId xmlns:p14="http://schemas.microsoft.com/office/powerpoint/2010/main" val="860137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32CB92-0AE0-49A3-9A6D-9DEB175C66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34" y="1839895"/>
            <a:ext cx="5465326" cy="3647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Pensión para la manutención de los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5135880" cy="4423746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es"/>
              <a:t>Se podría exigir al padre que no tiene la custodia que pague</a:t>
            </a:r>
          </a:p>
          <a:p>
            <a:pPr rtl="0"/>
            <a:r>
              <a:rPr lang="es"/>
              <a:t>Puede ser voluntario o puede que la ordene un juez u otra agencia</a:t>
            </a:r>
          </a:p>
          <a:p>
            <a:pPr rtl="0"/>
            <a:r>
              <a:rPr lang="es"/>
              <a:t>Cubre los gastos regulares que implica criar a un menor</a:t>
            </a:r>
          </a:p>
          <a:p>
            <a:pPr lvl="1" rtl="0"/>
            <a:r>
              <a:rPr lang="es"/>
              <a:t>Puede incluir gastos médicos, de educación y de seguro</a:t>
            </a:r>
          </a:p>
          <a:p>
            <a:pPr rtl="0"/>
            <a:r>
              <a:rPr lang="es"/>
              <a:t>Para las parejas que no están casadas, la </a:t>
            </a:r>
            <a:r>
              <a:rPr lang="es" b="1"/>
              <a:t>paternidad </a:t>
            </a:r>
            <a:r>
              <a:rPr lang="es"/>
              <a:t>no es automática</a:t>
            </a:r>
          </a:p>
          <a:p>
            <a:pPr lvl="1" rtl="0"/>
            <a:r>
              <a:rPr lang="es"/>
              <a:t>Puede que tenga que demostrarse</a:t>
            </a:r>
          </a:p>
          <a:p>
            <a:pPr rtl="0"/>
            <a:r>
              <a:rPr lang="es"/>
              <a:t>Puede ser buena y mala a la vez</a:t>
            </a:r>
          </a:p>
          <a:p>
            <a:pPr lvl="1" rtl="0"/>
            <a:r>
              <a:rPr lang="es"/>
              <a:t>Puede aumentar la vulnerabilidad a la violencia</a:t>
            </a:r>
          </a:p>
        </p:txBody>
      </p:sp>
    </p:spTree>
    <p:extLst>
      <p:ext uri="{BB962C8B-B14F-4D97-AF65-F5344CB8AC3E}">
        <p14:creationId xmlns:p14="http://schemas.microsoft.com/office/powerpoint/2010/main" val="2150341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Pensión para la manutención de los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39895"/>
            <a:ext cx="11179629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/>
              <a:t>Puede que califiques para la pensión para la manutención de los hijos si:</a:t>
            </a:r>
          </a:p>
          <a:p>
            <a:pPr lvl="1" rtl="0"/>
            <a:r>
              <a:rPr lang="es"/>
              <a:t>Al menos un hijo es menor de 18 años</a:t>
            </a:r>
          </a:p>
          <a:p>
            <a:pPr lvl="2" rtl="0"/>
            <a:r>
              <a:rPr lang="es"/>
              <a:t>En algunos estados, la mayoría de edad es a los 21 años o pueden existir excepciones si el hijo tiene necesidades especiales</a:t>
            </a:r>
          </a:p>
          <a:p>
            <a:pPr lvl="1" rtl="0"/>
            <a:r>
              <a:rPr lang="es"/>
              <a:t>Tú tienes la custodia o eres el guardián legal</a:t>
            </a:r>
          </a:p>
          <a:p>
            <a:pPr rtl="0"/>
            <a:r>
              <a:rPr lang="es"/>
              <a:t>Los estados administran los programas de cumplimiento de la pensión para la manutención de los hijos</a:t>
            </a:r>
          </a:p>
          <a:p>
            <a:pPr lvl="1" rtl="0"/>
            <a:r>
              <a:rPr lang="es"/>
              <a:t>Se referirá a las personas que recibieron asistencia de alguno de los siguientes programas automáticamente a los servicios de cumplimiento de la pensión para la manutención de los hijos:</a:t>
            </a:r>
          </a:p>
          <a:p>
            <a:pPr lvl="2" rtl="0"/>
            <a:r>
              <a:rPr lang="es"/>
              <a:t>Temporary Assistance to Needy Families - TANF (Programa de asistencia temporal para familias necesitadas)</a:t>
            </a:r>
          </a:p>
          <a:p>
            <a:pPr lvl="2" rtl="0"/>
            <a:r>
              <a:rPr lang="es"/>
              <a:t>Medicaid</a:t>
            </a:r>
          </a:p>
          <a:p>
            <a:pPr lvl="2" rtl="0"/>
            <a:r>
              <a:rPr lang="es"/>
              <a:t>Programas de cuidado de menores asistidos por el gobierno federal</a:t>
            </a:r>
          </a:p>
          <a:p>
            <a:pPr marL="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2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>
            <a:normAutofit fontScale="90000"/>
          </a:bodyPr>
          <a:lstStyle/>
          <a:p>
            <a:pPr rtl="0"/>
            <a:r>
              <a:rPr lang="es"/>
              <a:t>Asistencia pública y pensión para la manutención de los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11140440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/>
              <a:t>Si recibiste asistencia del programa TANF, se podría esperar la cooperación del estado y el cumplimiento de la pensión para la manutención de los hijos; es decir:</a:t>
            </a:r>
          </a:p>
          <a:p>
            <a:pPr lvl="1" rtl="0"/>
            <a:r>
              <a:rPr lang="es"/>
              <a:t>Búsqueda de empleo</a:t>
            </a:r>
          </a:p>
          <a:p>
            <a:pPr lvl="1" rtl="0"/>
            <a:r>
              <a:rPr lang="es"/>
              <a:t>Citas y reuniones</a:t>
            </a:r>
          </a:p>
          <a:p>
            <a:pPr lvl="1" rtl="0"/>
            <a:r>
              <a:rPr lang="es"/>
              <a:t>Divulgación de la dirección</a:t>
            </a:r>
          </a:p>
          <a:p>
            <a:pPr lvl="1" rtl="0"/>
            <a:r>
              <a:rPr lang="es"/>
              <a:t>Identidad del padre</a:t>
            </a:r>
            <a:br>
              <a:rPr lang="en-US" dirty="0"/>
            </a:br>
            <a:endParaRPr lang="en-US" dirty="0"/>
          </a:p>
          <a:p>
            <a:pPr rtl="0"/>
            <a:r>
              <a:rPr lang="es"/>
              <a:t>Sin embargo, si al hacerlo tú o tus hijos corren peligro y puedes demostrar una </a:t>
            </a:r>
            <a:r>
              <a:rPr lang="es" b="1"/>
              <a:t>‘buena causa’</a:t>
            </a:r>
            <a:r>
              <a:rPr lang="es"/>
              <a:t>, se puede renunciar a la cooperación si</a:t>
            </a:r>
          </a:p>
          <a:p>
            <a:pPr lvl="1" rtl="0"/>
            <a:r>
              <a:rPr lang="es"/>
              <a:t>Hace que sea más difícil escapar de la violencia o haya más riesgo de violencia</a:t>
            </a:r>
          </a:p>
          <a:p>
            <a:pPr lvl="1" rtl="0"/>
            <a:r>
              <a:rPr lang="es"/>
              <a:t>Sanciona injustamente debido a la violencia doméstica</a:t>
            </a:r>
          </a:p>
          <a:p>
            <a:pPr lvl="1" rtl="0"/>
            <a:r>
              <a:rPr lang="es"/>
              <a:t>En casos de violación o incesto</a:t>
            </a:r>
          </a:p>
        </p:txBody>
      </p:sp>
    </p:spTree>
    <p:extLst>
      <p:ext uri="{BB962C8B-B14F-4D97-AF65-F5344CB8AC3E}">
        <p14:creationId xmlns:p14="http://schemas.microsoft.com/office/powerpoint/2010/main" val="3376201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A9F27C1-C57F-FA45-8F50-AB618CC9AA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BB9E4F3-44D0-DB48-BD3F-551F2BA6E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461" y="3095673"/>
            <a:ext cx="5318375" cy="966981"/>
          </a:xfrm>
        </p:spPr>
        <p:txBody>
          <a:bodyPr rtlCol="0"/>
          <a:lstStyle/>
          <a:p>
            <a:pPr algn="ctr" rtl="0"/>
            <a:r>
              <a:rPr lang="es"/>
              <a:t>Revelando un abuso </a:t>
            </a:r>
            <a:br>
              <a:rPr lang="en-US" dirty="0"/>
            </a:br>
            <a:r>
              <a:rPr lang="es"/>
              <a:t>y desafíos a la privacidad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D930F3-EB80-3745-8D35-3699A1EEEE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911219"/>
            <a:ext cx="6096000" cy="59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09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Revelando un abuso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39895"/>
            <a:ext cx="5612841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/>
              <a:t>Antes de revelar un abuso, analiza cuidadosamente las posibles consecuencias</a:t>
            </a:r>
          </a:p>
          <a:p>
            <a:pPr lvl="1" rtl="0"/>
            <a:r>
              <a:rPr lang="es"/>
              <a:t>La gente puede ser insensible y culpar a la víctima</a:t>
            </a:r>
          </a:p>
          <a:p>
            <a:pPr lvl="1" rtl="0"/>
            <a:r>
              <a:rPr lang="es"/>
              <a:t>Podría tener un impacto en la vivienda, el empleo o el acceso a los servicios</a:t>
            </a:r>
          </a:p>
          <a:p>
            <a:pPr lvl="1" rtl="0"/>
            <a:r>
              <a:rPr lang="es"/>
              <a:t>Podría haber una pérdida o reducción de asistencia pública</a:t>
            </a:r>
          </a:p>
          <a:p>
            <a:pPr lvl="1" rtl="0"/>
            <a:r>
              <a:rPr lang="es"/>
              <a:t>Podría resultar en la referencia a una agencia de protección infantil</a:t>
            </a:r>
          </a:p>
          <a:p>
            <a:pPr rtl="0"/>
            <a:r>
              <a:rPr lang="es"/>
              <a:t>Consulta con un defensor y/o abogado para conocer tus derechos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DC42FA-B3D5-4D2B-9FFF-A4BAD99219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5728" y="1828800"/>
            <a:ext cx="5395272" cy="359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6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94169D-4942-44CE-9E3E-DBDFF9CFAFA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0310" y="1828800"/>
            <a:ext cx="5408607" cy="3605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83"/>
            <a:ext cx="10515600" cy="873127"/>
          </a:xfrm>
        </p:spPr>
        <p:txBody>
          <a:bodyPr rtlCol="0">
            <a:normAutofit fontScale="90000"/>
          </a:bodyPr>
          <a:lstStyle/>
          <a:p>
            <a:pPr rtl="0"/>
            <a:r>
              <a:rPr lang="es"/>
              <a:t>Consideraciones sobre la protección a la privacidad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690"/>
            <a:ext cx="5395272" cy="442374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/>
              <a:t>Participa en un programa de confidencialidad de direcciones (si hay uno en tu estado) u obtén una  dirección de apartado postal</a:t>
            </a:r>
          </a:p>
          <a:p>
            <a:pPr rtl="0"/>
            <a:r>
              <a:rPr lang="es"/>
              <a:t>Bloquea el acceso en línea a tu número de Seguro Social</a:t>
            </a:r>
          </a:p>
          <a:p>
            <a:pPr rtl="0"/>
            <a:r>
              <a:rPr lang="es"/>
              <a:t>Pon una contraseña nueva o adicional o añade una autenticación a tus cuentas</a:t>
            </a:r>
          </a:p>
          <a:p>
            <a:pPr rtl="0"/>
            <a:r>
              <a:rPr lang="es"/>
              <a:t>Intenta disminuir la cantidad de cuentas a tu nombre</a:t>
            </a:r>
          </a:p>
        </p:txBody>
      </p:sp>
    </p:spTree>
    <p:extLst>
      <p:ext uri="{BB962C8B-B14F-4D97-AF65-F5344CB8AC3E}">
        <p14:creationId xmlns:p14="http://schemas.microsoft.com/office/powerpoint/2010/main" val="1022310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58DDE7-D613-49F9-859D-CB68855234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7254" y="1828800"/>
            <a:ext cx="4423746" cy="44237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Robo de identidad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342"/>
            <a:ext cx="6259286" cy="442374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/>
              <a:t>Alguien consigue y accede a la(s) cuenta(s) existente(s)</a:t>
            </a:r>
          </a:p>
          <a:p>
            <a:pPr lvl="1" rtl="0"/>
            <a:r>
              <a:rPr lang="es"/>
              <a:t>Ejemplo: robo de una tarjeta de crédito o débito existente para hacer compras</a:t>
            </a:r>
          </a:p>
          <a:p>
            <a:pPr rtl="0"/>
            <a:r>
              <a:rPr lang="es"/>
              <a:t>Fraude de solicitudes</a:t>
            </a:r>
          </a:p>
          <a:p>
            <a:pPr lvl="1" rtl="0"/>
            <a:r>
              <a:rPr lang="es"/>
              <a:t>Alguien utiliza tu información personal para contratar una línea de crédito nueva a tu nombre</a:t>
            </a:r>
          </a:p>
          <a:p>
            <a:pPr rtl="0"/>
            <a:r>
              <a:rPr lang="es"/>
              <a:t>Las personas abusivas a menudo cometen robo de identidad para rastrear y arruinar financieramente a las personas sobrevivientes</a:t>
            </a:r>
          </a:p>
        </p:txBody>
      </p:sp>
    </p:spTree>
    <p:extLst>
      <p:ext uri="{BB962C8B-B14F-4D97-AF65-F5344CB8AC3E}">
        <p14:creationId xmlns:p14="http://schemas.microsoft.com/office/powerpoint/2010/main" val="2780287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325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Vulnerabilidades de la información personal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5426"/>
            <a:ext cx="10961915" cy="5036853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 dirty="0"/>
              <a:t>Búsqueda de documentos que contengan información personal en los contenedores de basura </a:t>
            </a:r>
          </a:p>
          <a:p>
            <a:pPr lvl="1" rtl="0"/>
            <a:r>
              <a:rPr lang="es" dirty="0"/>
              <a:t>Fecha de nacimiento</a:t>
            </a:r>
          </a:p>
          <a:p>
            <a:pPr lvl="1" rtl="0"/>
            <a:r>
              <a:rPr lang="es" dirty="0"/>
              <a:t>Número de Seguro Social (SSN)</a:t>
            </a:r>
          </a:p>
          <a:p>
            <a:pPr rtl="0"/>
            <a:r>
              <a:rPr lang="es" dirty="0"/>
              <a:t>Robo del correo</a:t>
            </a:r>
          </a:p>
          <a:p>
            <a:pPr lvl="1" rtl="0"/>
            <a:r>
              <a:rPr lang="es" dirty="0"/>
              <a:t>Tarjetas de crédito nuevas</a:t>
            </a:r>
          </a:p>
          <a:p>
            <a:pPr lvl="1" rtl="0"/>
            <a:r>
              <a:rPr lang="es" dirty="0"/>
              <a:t>Ofertas de crédito preaprobadas</a:t>
            </a:r>
          </a:p>
          <a:p>
            <a:pPr lvl="1" rtl="0"/>
            <a:r>
              <a:rPr lang="es" dirty="0"/>
              <a:t>Estados financieros, de seguros y de beneficios</a:t>
            </a:r>
          </a:p>
          <a:p>
            <a:pPr lvl="1" rtl="0"/>
            <a:r>
              <a:rPr lang="es" dirty="0"/>
              <a:t>Información sobre impuestos</a:t>
            </a:r>
          </a:p>
          <a:p>
            <a:pPr rtl="0"/>
            <a:r>
              <a:rPr lang="es" dirty="0"/>
              <a:t>Acceso a tu informe crediticio</a:t>
            </a:r>
          </a:p>
          <a:p>
            <a:pPr lvl="1" rtl="0"/>
            <a:r>
              <a:rPr lang="es" dirty="0"/>
              <a:t>Al hacerse pasar por ti, un empleador, un oficial de préstamos o un arrendador</a:t>
            </a:r>
          </a:p>
          <a:p>
            <a:pPr rtl="0"/>
            <a:r>
              <a:rPr lang="es" dirty="0"/>
              <a:t>Usando la internet o pagando a un agente de información</a:t>
            </a:r>
          </a:p>
          <a:p>
            <a:pPr lvl="1" rtl="0"/>
            <a:r>
              <a:rPr lang="es" dirty="0"/>
              <a:t>Para acceder a tu fecha de nacimiento, información sobre tus familiares, números de teléfono y último domicilio registrado</a:t>
            </a:r>
          </a:p>
        </p:txBody>
      </p:sp>
    </p:spTree>
    <p:extLst>
      <p:ext uri="{BB962C8B-B14F-4D97-AF65-F5344CB8AC3E}">
        <p14:creationId xmlns:p14="http://schemas.microsoft.com/office/powerpoint/2010/main" val="197323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Sé una persona experta en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080"/>
            <a:ext cx="9596120" cy="5038425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 dirty="0"/>
              <a:t>No proporciones tu número de seguro social, dirección, correo electrónico o número de teléfono a menos que sea absolutamente necesario</a:t>
            </a:r>
          </a:p>
          <a:p>
            <a:pPr rtl="0"/>
            <a:r>
              <a:rPr lang="es" dirty="0"/>
              <a:t>Averigua qué información tuya ya está disponible al público</a:t>
            </a:r>
          </a:p>
          <a:p>
            <a:pPr lvl="1" rtl="0"/>
            <a:r>
              <a:rPr lang="es" dirty="0"/>
              <a:t>Búsqueda en Google</a:t>
            </a:r>
          </a:p>
          <a:p>
            <a:pPr rtl="0"/>
            <a:r>
              <a:rPr lang="es" dirty="0"/>
              <a:t>Limita la información que compartes en la internet y en las redes sociales</a:t>
            </a:r>
          </a:p>
          <a:p>
            <a:pPr rtl="0"/>
            <a:r>
              <a:rPr lang="es" dirty="0"/>
              <a:t>¡Destruye todo!</a:t>
            </a:r>
          </a:p>
          <a:p>
            <a:pPr rtl="0"/>
            <a:r>
              <a:rPr lang="es" dirty="0"/>
              <a:t>Anula tus suscripciones</a:t>
            </a:r>
          </a:p>
          <a:p>
            <a:pPr rtl="0"/>
            <a:r>
              <a:rPr lang="es" dirty="0"/>
              <a:t>Ten cuidado con las solicitudes de información personal o ‘phishing’ (fraude electrónico)</a:t>
            </a:r>
          </a:p>
          <a:p>
            <a:pPr rtl="0"/>
            <a:r>
              <a:rPr lang="es" dirty="0"/>
              <a:t>Cambia tus contraseñas y PIN </a:t>
            </a:r>
          </a:p>
          <a:p>
            <a:pPr lvl="1" rtl="0"/>
            <a:r>
              <a:rPr lang="es" dirty="0"/>
              <a:t>Incluye números y símbolos</a:t>
            </a:r>
          </a:p>
        </p:txBody>
      </p:sp>
    </p:spTree>
    <p:extLst>
      <p:ext uri="{BB962C8B-B14F-4D97-AF65-F5344CB8AC3E}">
        <p14:creationId xmlns:p14="http://schemas.microsoft.com/office/powerpoint/2010/main" val="95596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A9F27C1-C57F-FA45-8F50-AB618CC9AA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BB9E4F3-44D0-DB48-BD3F-551F2BA6E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741" y="3095673"/>
            <a:ext cx="5674859" cy="966981"/>
          </a:xfrm>
        </p:spPr>
        <p:txBody>
          <a:bodyPr rtlCol="0"/>
          <a:lstStyle/>
          <a:p>
            <a:pPr rtl="0"/>
            <a:r>
              <a:rPr lang="es" dirty="0"/>
              <a:t>Relaciones financieramente abusivas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D930F3-EB80-3745-8D35-3699A1EEEE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911219"/>
            <a:ext cx="6096000" cy="59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17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" y="2133599"/>
            <a:ext cx="5882641" cy="1376363"/>
          </a:xfrm>
        </p:spPr>
        <p:txBody>
          <a:bodyPr rtlCol="0">
            <a:normAutofit/>
          </a:bodyPr>
          <a:lstStyle/>
          <a:p>
            <a:pPr algn="l" rtl="0"/>
            <a:r>
              <a:rPr lang="es" sz="4100" b="1" dirty="0"/>
              <a:t>Plan para seguir adelante de The Allstate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574" y="3602038"/>
            <a:ext cx="5436426" cy="818344"/>
          </a:xfrm>
        </p:spPr>
        <p:txBody>
          <a:bodyPr rtlCol="0">
            <a:normAutofit fontScale="92500" lnSpcReduction="10000"/>
          </a:bodyPr>
          <a:lstStyle/>
          <a:p>
            <a:pPr algn="l" rtl="0"/>
            <a:r>
              <a:rPr lang="es" b="1" dirty="0"/>
              <a:t>UN RECURSO PARA EL </a:t>
            </a:r>
          </a:p>
          <a:p>
            <a:pPr algn="l" rtl="0"/>
            <a:r>
              <a:rPr lang="es" b="1" dirty="0"/>
              <a:t>EMPODERAMIENTO FINANCIERO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Reflexión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7"/>
            <a:ext cx="10515600" cy="4423746"/>
          </a:xfrm>
        </p:spPr>
        <p:txBody>
          <a:bodyPr rtlCol="0">
            <a:normAutofit/>
          </a:bodyPr>
          <a:lstStyle/>
          <a:p>
            <a:pPr rtl="0"/>
            <a:r>
              <a:rPr lang="es"/>
              <a:t>¿Qué aprendiste sobre el manejo del dinero?</a:t>
            </a:r>
          </a:p>
          <a:p>
            <a:pPr rtl="0"/>
            <a:r>
              <a:rPr lang="es"/>
              <a:t>¿Qué mensajes se te comunicaron, explícitamente o implícitamente, de forma oral o que hayas observado?</a:t>
            </a:r>
          </a:p>
          <a:p>
            <a:pPr rtl="0"/>
            <a:r>
              <a:rPr lang="es"/>
              <a:t>¿Alguno de esos mensajes fue específico para ti, tu género, tu cultura, tu fe?</a:t>
            </a:r>
          </a:p>
          <a:p>
            <a:pPr rtl="0"/>
            <a:r>
              <a:rPr lang="es"/>
              <a:t>¿Cómo te han afectado esos mensajes hoy?</a:t>
            </a:r>
          </a:p>
          <a:p>
            <a:pPr rtl="0"/>
            <a:r>
              <a:rPr lang="es"/>
              <a:t>¿Qué mensajes crees que las personas sobrevivientes recibieron de sus parejas abusivas?</a:t>
            </a:r>
          </a:p>
        </p:txBody>
      </p:sp>
    </p:spTree>
    <p:extLst>
      <p:ext uri="{BB962C8B-B14F-4D97-AF65-F5344CB8AC3E}">
        <p14:creationId xmlns:p14="http://schemas.microsoft.com/office/powerpoint/2010/main" val="29080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Elementos de una relación financiera sana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42374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/>
              <a:t>Ambos miembros tienen acceso a la información financiera</a:t>
            </a:r>
          </a:p>
          <a:p>
            <a:pPr lvl="1" rtl="0"/>
            <a:r>
              <a:rPr lang="es"/>
              <a:t>Aunque uno puede encargarse de las finanzas del día a día</a:t>
            </a:r>
          </a:p>
          <a:p>
            <a:pPr rtl="0"/>
            <a:r>
              <a:rPr lang="es"/>
              <a:t>Negocian para crear metas financieras conjuntas</a:t>
            </a:r>
          </a:p>
          <a:p>
            <a:pPr lvl="1" rtl="0"/>
            <a:r>
              <a:rPr lang="es"/>
              <a:t>A pesar de que ellos tengan valores distintos en relación al dinero</a:t>
            </a:r>
          </a:p>
          <a:p>
            <a:pPr rtl="0"/>
            <a:r>
              <a:rPr lang="es"/>
              <a:t>Ambos entienden y respetan que la toma de decisiones es equitativa</a:t>
            </a:r>
          </a:p>
          <a:p>
            <a:pPr lvl="1" rtl="0"/>
            <a:r>
              <a:rPr lang="es"/>
              <a:t>Aunque uno de los miembros gane más que el otro o no gane nada</a:t>
            </a:r>
          </a:p>
          <a:p>
            <a:pPr rtl="0"/>
            <a:r>
              <a:rPr lang="es"/>
              <a:t>Ambos tienen acceso a su dinero</a:t>
            </a:r>
          </a:p>
          <a:p>
            <a:pPr lvl="1" rtl="0"/>
            <a:r>
              <a:rPr lang="es"/>
              <a:t>Sin tener que pedir permiso ni ocultar sus gastos</a:t>
            </a:r>
          </a:p>
          <a:p>
            <a:pPr rtl="0"/>
            <a:r>
              <a:rPr lang="es"/>
              <a:t>Las decisiones financieras a largo plazo se toman conjuntamente</a:t>
            </a:r>
          </a:p>
          <a:p>
            <a:pPr rtl="0"/>
            <a:r>
              <a:rPr lang="es"/>
              <a:t>Ambos tienen acceso al dinero y saben en qué y cómo se gasta</a:t>
            </a:r>
          </a:p>
        </p:txBody>
      </p:sp>
    </p:spTree>
    <p:extLst>
      <p:ext uri="{BB962C8B-B14F-4D97-AF65-F5344CB8AC3E}">
        <p14:creationId xmlns:p14="http://schemas.microsoft.com/office/powerpoint/2010/main" val="34794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6E2B346B-F976-4336-9599-6D9E72DF699D}"/>
              </a:ext>
            </a:extLst>
          </p:cNvPr>
          <p:cNvSpPr/>
          <p:nvPr/>
        </p:nvSpPr>
        <p:spPr>
          <a:xfrm rot="4251288">
            <a:off x="7618027" y="2957855"/>
            <a:ext cx="1827400" cy="2044076"/>
          </a:xfrm>
          <a:prstGeom prst="triangle">
            <a:avLst>
              <a:gd name="adj" fmla="val 40687"/>
            </a:avLst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6758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¿Qué es el abuso financiero?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45" y="1601730"/>
            <a:ext cx="6273800" cy="4650816"/>
          </a:xfrm>
        </p:spPr>
        <p:txBody>
          <a:bodyPr rtlCol="0">
            <a:normAutofit fontScale="92500"/>
          </a:bodyPr>
          <a:lstStyle/>
          <a:p>
            <a:pPr marL="285750" indent="-285750" rtl="0"/>
            <a:r>
              <a:rPr lang="es" dirty="0"/>
              <a:t>Es una forma de violencia doméstica</a:t>
            </a:r>
          </a:p>
          <a:p>
            <a:pPr marL="285750" indent="-285750" rtl="0"/>
            <a:r>
              <a:rPr lang="es" dirty="0"/>
              <a:t>A menudo comienza sutilmente y progresa con el tiempo</a:t>
            </a:r>
          </a:p>
          <a:p>
            <a:pPr marL="285750" indent="-285750" rtl="0"/>
            <a:r>
              <a:rPr lang="es" dirty="0"/>
              <a:t>Es parte de un patrón de comportamiento abusivo; se utiliza para obtener y mantener el poder y el control dentro de la relación</a:t>
            </a:r>
          </a:p>
          <a:p>
            <a:pPr marL="285750" indent="-285750" rtl="0"/>
            <a:r>
              <a:rPr lang="es" dirty="0"/>
              <a:t>A menudo atrapa a las personas sobrevivientes</a:t>
            </a:r>
          </a:p>
          <a:p>
            <a:pPr marL="285750" indent="-285750" rtl="0"/>
            <a:r>
              <a:rPr lang="es" dirty="0"/>
              <a:t>El 99% de las personas sobrevivientes informan que experimentaron alguna forma de abuso financiero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62BEB08-971A-4BA8-8D94-C6A122C75AC4}"/>
              </a:ext>
            </a:extLst>
          </p:cNvPr>
          <p:cNvGrpSpPr/>
          <p:nvPr/>
        </p:nvGrpSpPr>
        <p:grpSpPr>
          <a:xfrm>
            <a:off x="7223349" y="948681"/>
            <a:ext cx="5062902" cy="4987664"/>
            <a:chOff x="2373394" y="948680"/>
            <a:chExt cx="5875716" cy="57883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3CFEF3-CD06-4065-A810-081EBFBD86D5}"/>
                </a:ext>
              </a:extLst>
            </p:cNvPr>
            <p:cNvSpPr txBox="1"/>
            <p:nvPr/>
          </p:nvSpPr>
          <p:spPr>
            <a:xfrm rot="1454944">
              <a:off x="5253788" y="2157483"/>
              <a:ext cx="2282200" cy="418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>
                  <a:solidFill>
                    <a:schemeClr val="bg1"/>
                  </a:solidFill>
                </a:rPr>
                <a:t>Física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86000C7-4FFA-4A31-AF57-C8CD31EE7A43}"/>
                </a:ext>
              </a:extLst>
            </p:cNvPr>
            <p:cNvSpPr/>
            <p:nvPr/>
          </p:nvSpPr>
          <p:spPr>
            <a:xfrm>
              <a:off x="2373394" y="1171899"/>
              <a:ext cx="5397472" cy="5397472"/>
            </a:xfrm>
            <a:prstGeom prst="ellipse">
              <a:avLst/>
            </a:prstGeom>
            <a:noFill/>
            <a:ln w="4762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9C8865-BBFC-4CD8-AC90-120863679E62}"/>
                </a:ext>
              </a:extLst>
            </p:cNvPr>
            <p:cNvSpPr txBox="1"/>
            <p:nvPr/>
          </p:nvSpPr>
          <p:spPr>
            <a:xfrm rot="1894711">
              <a:off x="6170354" y="1840729"/>
              <a:ext cx="2078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>
                  <a:solidFill>
                    <a:schemeClr val="bg1"/>
                  </a:solidFill>
                </a:rPr>
                <a:t>Sexual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779BF08-8A41-4BE6-BB8C-CDD43A20E5BE}"/>
                </a:ext>
              </a:extLst>
            </p:cNvPr>
            <p:cNvSpPr txBox="1"/>
            <p:nvPr/>
          </p:nvSpPr>
          <p:spPr>
            <a:xfrm>
              <a:off x="4372800" y="948680"/>
              <a:ext cx="1862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 sz="2400" b="1">
                  <a:solidFill>
                    <a:schemeClr val="bg1"/>
                  </a:solidFill>
                </a:rPr>
                <a:t>VIOLENCIA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AB4B9F-DDD3-443D-BE70-36C36E8FCD31}"/>
                </a:ext>
              </a:extLst>
            </p:cNvPr>
            <p:cNvSpPr txBox="1"/>
            <p:nvPr/>
          </p:nvSpPr>
          <p:spPr>
            <a:xfrm rot="20235538">
              <a:off x="3027764" y="1315809"/>
              <a:ext cx="2078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>
                  <a:solidFill>
                    <a:schemeClr val="bg1"/>
                  </a:solidFill>
                </a:rPr>
                <a:t>Física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F20253-2131-4333-A8E1-10B8CFEA0166}"/>
                </a:ext>
              </a:extLst>
            </p:cNvPr>
            <p:cNvSpPr txBox="1"/>
            <p:nvPr/>
          </p:nvSpPr>
          <p:spPr>
            <a:xfrm>
              <a:off x="6051282" y="2956152"/>
              <a:ext cx="1298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 dirty="0"/>
                <a:t>ABUSO EMOCIONAL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C7A81D1-B883-4627-BBE3-179A39702D8F}"/>
                </a:ext>
              </a:extLst>
            </p:cNvPr>
            <p:cNvCxnSpPr/>
            <p:nvPr/>
          </p:nvCxnSpPr>
          <p:spPr>
            <a:xfrm>
              <a:off x="3327963" y="2130788"/>
              <a:ext cx="3488333" cy="34883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93826F7-F0EA-4945-9FD7-8419A351A047}"/>
                </a:ext>
              </a:extLst>
            </p:cNvPr>
            <p:cNvCxnSpPr/>
            <p:nvPr/>
          </p:nvCxnSpPr>
          <p:spPr>
            <a:xfrm>
              <a:off x="5064981" y="1342131"/>
              <a:ext cx="0" cy="51855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4CBF922-1D2C-4B9E-9184-73D47DF6903D}"/>
                </a:ext>
              </a:extLst>
            </p:cNvPr>
            <p:cNvCxnSpPr/>
            <p:nvPr/>
          </p:nvCxnSpPr>
          <p:spPr>
            <a:xfrm flipV="1">
              <a:off x="2399196" y="3824577"/>
              <a:ext cx="5331569" cy="46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BDB5406-FD70-4C59-9AAB-4A77DFE6BD88}"/>
                </a:ext>
              </a:extLst>
            </p:cNvPr>
            <p:cNvCxnSpPr/>
            <p:nvPr/>
          </p:nvCxnSpPr>
          <p:spPr>
            <a:xfrm flipV="1">
              <a:off x="3315475" y="2101681"/>
              <a:ext cx="3488333" cy="34883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54C8369-3B00-4990-A6F3-813D2D22FCD4}"/>
                </a:ext>
              </a:extLst>
            </p:cNvPr>
            <p:cNvSpPr/>
            <p:nvPr/>
          </p:nvSpPr>
          <p:spPr>
            <a:xfrm>
              <a:off x="4035324" y="2780601"/>
              <a:ext cx="2088970" cy="2088970"/>
            </a:xfrm>
            <a:prstGeom prst="ellipse">
              <a:avLst/>
            </a:prstGeom>
            <a:solidFill>
              <a:srgbClr val="213F98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CEB50C0-7C2B-45AF-BCF9-A2E2E193D130}"/>
                </a:ext>
              </a:extLst>
            </p:cNvPr>
            <p:cNvSpPr txBox="1"/>
            <p:nvPr/>
          </p:nvSpPr>
          <p:spPr>
            <a:xfrm>
              <a:off x="4324652" y="3292908"/>
              <a:ext cx="1493658" cy="107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b="1">
                  <a:solidFill>
                    <a:schemeClr val="bg1"/>
                  </a:solidFill>
                </a:rPr>
                <a:t>PODER </a:t>
              </a:r>
              <a:br>
                <a:rPr lang="en-US" b="1" dirty="0">
                  <a:solidFill>
                    <a:schemeClr val="bg1"/>
                  </a:solidFill>
                </a:rPr>
              </a:br>
              <a:r>
                <a:rPr lang="es" b="1">
                  <a:solidFill>
                    <a:schemeClr val="bg1"/>
                  </a:solidFill>
                </a:rPr>
                <a:t>Y CONTROL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A105B2A-7D0A-4CED-B877-2DCBCC993E98}"/>
                </a:ext>
              </a:extLst>
            </p:cNvPr>
            <p:cNvSpPr txBox="1"/>
            <p:nvPr/>
          </p:nvSpPr>
          <p:spPr>
            <a:xfrm>
              <a:off x="3847307" y="1864419"/>
              <a:ext cx="1205186" cy="857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 dirty="0"/>
                <a:t>COERCIÓN Y AMENAZAS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66E440A-17E9-4478-8E56-5489DF0F9C12}"/>
                </a:ext>
              </a:extLst>
            </p:cNvPr>
            <p:cNvSpPr txBox="1"/>
            <p:nvPr/>
          </p:nvSpPr>
          <p:spPr>
            <a:xfrm>
              <a:off x="5157210" y="2016370"/>
              <a:ext cx="1632300" cy="357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 sz="1400" b="1" dirty="0"/>
                <a:t>INTIMIDACIÓN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8BD04B1-9405-4D6B-8CBA-1751CB6BB0BD}"/>
                </a:ext>
              </a:extLst>
            </p:cNvPr>
            <p:cNvSpPr txBox="1"/>
            <p:nvPr/>
          </p:nvSpPr>
          <p:spPr>
            <a:xfrm>
              <a:off x="6071694" y="4281899"/>
              <a:ext cx="14715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 sz="1400" b="1" dirty="0"/>
                <a:t>AISLAMIENTO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6B338B7-336A-44B7-9EFE-B88C42102AA7}"/>
                </a:ext>
              </a:extLst>
            </p:cNvPr>
            <p:cNvSpPr txBox="1"/>
            <p:nvPr/>
          </p:nvSpPr>
          <p:spPr>
            <a:xfrm>
              <a:off x="4917756" y="5209138"/>
              <a:ext cx="1730948" cy="857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 dirty="0"/>
                <a:t>MINIMIZACIÓN, NEGACIÓN Y CULPA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F41BB2-26EA-43D7-9579-AF0F681D45A3}"/>
                </a:ext>
              </a:extLst>
            </p:cNvPr>
            <p:cNvSpPr txBox="1"/>
            <p:nvPr/>
          </p:nvSpPr>
          <p:spPr>
            <a:xfrm>
              <a:off x="3814176" y="5060543"/>
              <a:ext cx="1144725" cy="60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 dirty="0"/>
                <a:t>INVOLUCRAMIENTO DE LOS NIÑOS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6A4E41-8435-471A-B216-FF52966C28A1}"/>
                </a:ext>
              </a:extLst>
            </p:cNvPr>
            <p:cNvSpPr txBox="1"/>
            <p:nvPr/>
          </p:nvSpPr>
          <p:spPr>
            <a:xfrm>
              <a:off x="2690821" y="4182376"/>
              <a:ext cx="14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/>
                <a:t>ABUSO ECONÓMICO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99A3410-9F9E-4835-B8BE-09A8C50DEBF2}"/>
                </a:ext>
              </a:extLst>
            </p:cNvPr>
            <p:cNvSpPr txBox="1"/>
            <p:nvPr/>
          </p:nvSpPr>
          <p:spPr>
            <a:xfrm>
              <a:off x="2690821" y="2938692"/>
              <a:ext cx="1433639" cy="60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400" b="1" dirty="0"/>
                <a:t>PRIVILEGIO MASCULINO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C8CF8B-51AD-4831-B309-6CE1532FAF63}"/>
                </a:ext>
              </a:extLst>
            </p:cNvPr>
            <p:cNvSpPr txBox="1"/>
            <p:nvPr/>
          </p:nvSpPr>
          <p:spPr>
            <a:xfrm>
              <a:off x="4314022" y="6275414"/>
              <a:ext cx="1862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 sz="2400" b="1">
                  <a:solidFill>
                    <a:schemeClr val="bg1"/>
                  </a:solidFill>
                </a:rPr>
                <a:t>VIOLENCIA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6BDD5E-AB58-40E7-B78F-09C9B1615C6B}"/>
                </a:ext>
              </a:extLst>
            </p:cNvPr>
            <p:cNvSpPr txBox="1"/>
            <p:nvPr/>
          </p:nvSpPr>
          <p:spPr>
            <a:xfrm rot="20048660">
              <a:off x="6164796" y="5590756"/>
              <a:ext cx="2078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>
                  <a:solidFill>
                    <a:schemeClr val="bg1"/>
                  </a:solidFill>
                </a:rPr>
                <a:t>Sexual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E12D5C7-CEAB-4EB0-B9F5-8B0D46C23382}"/>
                </a:ext>
              </a:extLst>
            </p:cNvPr>
            <p:cNvSpPr txBox="1"/>
            <p:nvPr/>
          </p:nvSpPr>
          <p:spPr>
            <a:xfrm rot="1769235">
              <a:off x="2972652" y="6111464"/>
              <a:ext cx="2078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">
                  <a:solidFill>
                    <a:schemeClr val="bg1"/>
                  </a:solidFill>
                </a:rPr>
                <a:t>Física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140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501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Tácticas de abuso financiero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895"/>
            <a:ext cx="10515600" cy="442374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"/>
              <a:t>Te roba dinero a ti o a tu familia</a:t>
            </a:r>
          </a:p>
          <a:p>
            <a:pPr lvl="1" rtl="0"/>
            <a:r>
              <a:rPr lang="es"/>
              <a:t>Te obliga a darle acceso a tu dinero o a tus cuentas financieras</a:t>
            </a:r>
          </a:p>
          <a:p>
            <a:pPr rtl="0"/>
            <a:r>
              <a:rPr lang="es"/>
              <a:t>Toma todas las decisiones de la casa o financieras sin consultarte o incluirte</a:t>
            </a:r>
          </a:p>
          <a:p>
            <a:pPr rtl="0"/>
            <a:r>
              <a:rPr lang="es"/>
              <a:t>Te prohíbe trabajar o asistir a oportunidades educativas</a:t>
            </a:r>
          </a:p>
          <a:p>
            <a:pPr rtl="0"/>
            <a:r>
              <a:rPr lang="es"/>
              <a:t>Realiza un uso excesivo de las tarjetas de crédito u otras líneas de crédito</a:t>
            </a:r>
          </a:p>
          <a:p>
            <a:pPr rtl="0"/>
            <a:r>
              <a:rPr lang="es"/>
              <a:t>Se niega a pagar las facturas o ayudar a mantener a la familia</a:t>
            </a:r>
          </a:p>
          <a:p>
            <a:pPr rtl="0"/>
            <a:r>
              <a:rPr lang="es"/>
              <a:t>Te prohíbe que obtengas o utilices tarjetas de crédito</a:t>
            </a:r>
          </a:p>
          <a:p>
            <a:pPr rtl="0"/>
            <a:r>
              <a:rPr lang="es"/>
              <a:t>Se niega a darte recursos físicos (alimentos, ropa, medicamentos)</a:t>
            </a:r>
          </a:p>
          <a:p>
            <a:pPr rtl="0"/>
            <a:r>
              <a:rPr lang="es"/>
              <a:t>Interfiere con tu desempeño en el trabajo</a:t>
            </a:r>
          </a:p>
          <a:p>
            <a:pPr lvl="1" rtl="0"/>
            <a:r>
              <a:rPr lang="es"/>
              <a:t>Llamadas telefónicas, correos electrónicos, mensajes de texto o visitas frecuentes</a:t>
            </a:r>
          </a:p>
        </p:txBody>
      </p:sp>
    </p:spTree>
    <p:extLst>
      <p:ext uri="{BB962C8B-B14F-4D97-AF65-F5344CB8AC3E}">
        <p14:creationId xmlns:p14="http://schemas.microsoft.com/office/powerpoint/2010/main" val="375904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A9F27C1-C57F-FA45-8F50-AB618CC9AA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BB9E4F3-44D0-DB48-BD3F-551F2BA6E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1" y="3095673"/>
            <a:ext cx="5480436" cy="966981"/>
          </a:xfrm>
        </p:spPr>
        <p:txBody>
          <a:bodyPr rtlCol="0"/>
          <a:lstStyle/>
          <a:p>
            <a:pPr algn="ctr" rtl="0"/>
            <a:r>
              <a:rPr lang="es" dirty="0"/>
              <a:t>Planificando la seguridad financiera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MÓDULO 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D930F3-EB80-3745-8D35-3699A1EEEE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911219"/>
            <a:ext cx="6096000" cy="59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0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80" y="685800"/>
            <a:ext cx="10515600" cy="873127"/>
          </a:xfrm>
        </p:spPr>
        <p:txBody>
          <a:bodyPr rtlCol="0"/>
          <a:lstStyle/>
          <a:p>
            <a:pPr rtl="0"/>
            <a:r>
              <a:rPr lang="es"/>
              <a:t>Planificando la seguridad financiera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899077-56E5-42E4-872D-860FF13B6FAD}"/>
              </a:ext>
            </a:extLst>
          </p:cNvPr>
          <p:cNvGrpSpPr/>
          <p:nvPr/>
        </p:nvGrpSpPr>
        <p:grpSpPr>
          <a:xfrm>
            <a:off x="838200" y="1712688"/>
            <a:ext cx="2682240" cy="1540453"/>
            <a:chOff x="609600" y="2203508"/>
            <a:chExt cx="2682240" cy="154045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00B5DB8-CCA2-461B-BC8D-23B4B30BC9F5}"/>
                </a:ext>
              </a:extLst>
            </p:cNvPr>
            <p:cNvSpPr/>
            <p:nvPr/>
          </p:nvSpPr>
          <p:spPr>
            <a:xfrm>
              <a:off x="609600" y="2687321"/>
              <a:ext cx="2682240" cy="1056640"/>
            </a:xfrm>
            <a:prstGeom prst="roundRect">
              <a:avLst/>
            </a:prstGeom>
            <a:solidFill>
              <a:srgbClr val="213F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" sz="2000" b="1" dirty="0"/>
                <a:t>Piensa en tu nivel de confianza con respecto a las finanzas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3FF52C-9DAF-4211-AA4A-2F523B0C6839}"/>
                </a:ext>
              </a:extLst>
            </p:cNvPr>
            <p:cNvSpPr/>
            <p:nvPr/>
          </p:nvSpPr>
          <p:spPr>
            <a:xfrm>
              <a:off x="609600" y="2203508"/>
              <a:ext cx="2529840" cy="52322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2800" b="1" dirty="0"/>
                <a:t>Primer paso: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1EC6CE7-89CD-4FD1-A9FF-2DECCBE51998}"/>
              </a:ext>
            </a:extLst>
          </p:cNvPr>
          <p:cNvGrpSpPr/>
          <p:nvPr/>
        </p:nvGrpSpPr>
        <p:grpSpPr>
          <a:xfrm>
            <a:off x="3622040" y="1712688"/>
            <a:ext cx="2631440" cy="1540453"/>
            <a:chOff x="3393440" y="2203508"/>
            <a:chExt cx="2631440" cy="154045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421CEC1-3BAA-459D-A7E0-683EE41ED95F}"/>
                </a:ext>
              </a:extLst>
            </p:cNvPr>
            <p:cNvSpPr/>
            <p:nvPr/>
          </p:nvSpPr>
          <p:spPr>
            <a:xfrm>
              <a:off x="3393440" y="2687321"/>
              <a:ext cx="2631440" cy="1056640"/>
            </a:xfrm>
            <a:prstGeom prst="roundRect">
              <a:avLst/>
            </a:prstGeom>
            <a:solidFill>
              <a:srgbClr val="213F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" sz="2000" b="1" dirty="0"/>
                <a:t>Obtén información sobre tus activos y pasivos actuales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017CB3-36B6-4F2D-B0D4-FBD8D3891152}"/>
                </a:ext>
              </a:extLst>
            </p:cNvPr>
            <p:cNvSpPr/>
            <p:nvPr/>
          </p:nvSpPr>
          <p:spPr>
            <a:xfrm>
              <a:off x="3393440" y="2203508"/>
              <a:ext cx="2529840" cy="52322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2800" b="1"/>
                <a:t>Paso dos: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0F92988-D339-4AC8-B60B-E8B091CB4949}"/>
              </a:ext>
            </a:extLst>
          </p:cNvPr>
          <p:cNvGrpSpPr/>
          <p:nvPr/>
        </p:nvGrpSpPr>
        <p:grpSpPr>
          <a:xfrm>
            <a:off x="6405880" y="1712688"/>
            <a:ext cx="2631440" cy="1540453"/>
            <a:chOff x="6177280" y="2203508"/>
            <a:chExt cx="2631440" cy="154045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F72D86C-8746-4D14-B8C2-AA0DC8B635A5}"/>
                </a:ext>
              </a:extLst>
            </p:cNvPr>
            <p:cNvSpPr/>
            <p:nvPr/>
          </p:nvSpPr>
          <p:spPr>
            <a:xfrm>
              <a:off x="6177280" y="2687321"/>
              <a:ext cx="2631440" cy="1056640"/>
            </a:xfrm>
            <a:prstGeom prst="roundRect">
              <a:avLst/>
            </a:prstGeom>
            <a:solidFill>
              <a:srgbClr val="213F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" sz="2000" b="1"/>
                <a:t>Comienza a ahorrar dinero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5D3942-E335-4875-BA5B-BEE068682120}"/>
                </a:ext>
              </a:extLst>
            </p:cNvPr>
            <p:cNvSpPr/>
            <p:nvPr/>
          </p:nvSpPr>
          <p:spPr>
            <a:xfrm>
              <a:off x="6177280" y="2203508"/>
              <a:ext cx="2529840" cy="52322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2800" b="1"/>
                <a:t>Paso tres: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B2389E-E279-4EBD-B21F-D561887F000F}"/>
              </a:ext>
            </a:extLst>
          </p:cNvPr>
          <p:cNvGrpSpPr/>
          <p:nvPr/>
        </p:nvGrpSpPr>
        <p:grpSpPr>
          <a:xfrm>
            <a:off x="9189720" y="1712688"/>
            <a:ext cx="2631440" cy="1540453"/>
            <a:chOff x="8961120" y="2203508"/>
            <a:chExt cx="2631440" cy="1540453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01BE87A-7AD9-4BAE-A87C-1B4AFDBA55C1}"/>
                </a:ext>
              </a:extLst>
            </p:cNvPr>
            <p:cNvSpPr/>
            <p:nvPr/>
          </p:nvSpPr>
          <p:spPr>
            <a:xfrm>
              <a:off x="8961120" y="2687321"/>
              <a:ext cx="2631440" cy="1056640"/>
            </a:xfrm>
            <a:prstGeom prst="roundRect">
              <a:avLst/>
            </a:prstGeom>
            <a:solidFill>
              <a:srgbClr val="213F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" sz="2000" b="1"/>
                <a:t>Busca la independencia financiera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1C75A-8DF7-4B7C-BC3F-CE7B51E316C9}"/>
                </a:ext>
              </a:extLst>
            </p:cNvPr>
            <p:cNvSpPr/>
            <p:nvPr/>
          </p:nvSpPr>
          <p:spPr>
            <a:xfrm>
              <a:off x="8961120" y="2203508"/>
              <a:ext cx="2529840" cy="52322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2800" b="1"/>
                <a:t>Paso cuatro: </a:t>
              </a: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D5B143-ACE2-4C7C-894B-0D78EB67F583}"/>
              </a:ext>
            </a:extLst>
          </p:cNvPr>
          <p:cNvSpPr/>
          <p:nvPr/>
        </p:nvSpPr>
        <p:spPr>
          <a:xfrm>
            <a:off x="838200" y="3471754"/>
            <a:ext cx="2631440" cy="32425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rtl="0"/>
            <a:r>
              <a:rPr lang="es" sz="2000" dirty="0">
                <a:solidFill>
                  <a:schemeClr val="tx1"/>
                </a:solidFill>
              </a:rPr>
              <a:t>Presta atención a las voces internas </a:t>
            </a:r>
          </a:p>
          <a:p>
            <a:pPr marL="0" lvl="1" algn="ctr" rtl="0"/>
            <a:r>
              <a:rPr lang="es" sz="2000" dirty="0">
                <a:solidFill>
                  <a:schemeClr val="tx1"/>
                </a:solidFill>
              </a:rPr>
              <a:t>y de dónde vienen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9195075-EBCD-45E2-8BFC-BB4D5886EA20}"/>
              </a:ext>
            </a:extLst>
          </p:cNvPr>
          <p:cNvSpPr/>
          <p:nvPr/>
        </p:nvSpPr>
        <p:spPr>
          <a:xfrm>
            <a:off x="3622040" y="3444204"/>
            <a:ext cx="2631440" cy="32976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rtl="0"/>
            <a:r>
              <a:rPr lang="es" dirty="0">
                <a:solidFill>
                  <a:schemeClr val="tx1"/>
                </a:solidFill>
              </a:rPr>
              <a:t>Activos - lo que </a:t>
            </a:r>
            <a:r>
              <a:rPr lang="es" b="1" u="sng" dirty="0">
                <a:solidFill>
                  <a:schemeClr val="tx1"/>
                </a:solidFill>
              </a:rPr>
              <a:t>posees </a:t>
            </a:r>
            <a:r>
              <a:rPr lang="es" dirty="0">
                <a:solidFill>
                  <a:schemeClr val="tx1"/>
                </a:solidFill>
              </a:rPr>
              <a:t>vs. Pasivos - lo que </a:t>
            </a:r>
            <a:r>
              <a:rPr lang="es" b="1" u="sng" dirty="0">
                <a:solidFill>
                  <a:schemeClr val="tx1"/>
                </a:solidFill>
              </a:rPr>
              <a:t>debes</a:t>
            </a:r>
          </a:p>
          <a:p>
            <a:pPr rtl="0"/>
            <a:endParaRPr lang="en-US" sz="700" dirty="0">
              <a:solidFill>
                <a:schemeClr val="tx1"/>
              </a:solidFill>
            </a:endParaRPr>
          </a:p>
          <a:p>
            <a:pPr rtl="0"/>
            <a:r>
              <a:rPr lang="es" sz="1600" dirty="0">
                <a:solidFill>
                  <a:schemeClr val="tx1"/>
                </a:solidFill>
              </a:rPr>
              <a:t>Toma fotos o haz copias de cualquier/todos los documentos financieros. </a:t>
            </a:r>
            <a:r>
              <a:rPr lang="es" sz="1400" i="1" dirty="0">
                <a:solidFill>
                  <a:schemeClr val="tx1"/>
                </a:solidFill>
              </a:rPr>
              <a:t>Por ejemplo: certificados de matrimonio y nacimiento, estados de cuenta bancarios y de tarjetas de crédito, tarjeta del Seguro Social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C2514F1-0B72-434F-BD32-B0EC28B7F96C}"/>
              </a:ext>
            </a:extLst>
          </p:cNvPr>
          <p:cNvSpPr/>
          <p:nvPr/>
        </p:nvSpPr>
        <p:spPr>
          <a:xfrm>
            <a:off x="6405880" y="3471753"/>
            <a:ext cx="2631440" cy="32701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/>
            <a:r>
              <a:rPr lang="es" sz="2000" dirty="0">
                <a:solidFill>
                  <a:schemeClr val="tx1"/>
                </a:solidFill>
              </a:rPr>
              <a:t>Guarda el cambio de las compras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algn="ctr" rtl="0"/>
            <a:r>
              <a:rPr lang="es" sz="2000" dirty="0">
                <a:solidFill>
                  <a:schemeClr val="tx1"/>
                </a:solidFill>
              </a:rPr>
              <a:t>Abre una cuenta bancaria separada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pPr algn="ctr" rtl="0"/>
            <a:r>
              <a:rPr lang="es" sz="2000" dirty="0">
                <a:solidFill>
                  <a:schemeClr val="tx1"/>
                </a:solidFill>
              </a:rPr>
              <a:t>Separa los aumentos o bonos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BED829D-0DC4-475D-9AD1-E5E059E690D8}"/>
              </a:ext>
            </a:extLst>
          </p:cNvPr>
          <p:cNvSpPr/>
          <p:nvPr/>
        </p:nvSpPr>
        <p:spPr>
          <a:xfrm>
            <a:off x="9189720" y="3444204"/>
            <a:ext cx="2631440" cy="32701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rtl="0"/>
            <a:r>
              <a:rPr lang="es" sz="2000" dirty="0">
                <a:solidFill>
                  <a:schemeClr val="tx1"/>
                </a:solidFill>
              </a:rPr>
              <a:t>Abre una cuenta propia o solicita una tarjeta de crédito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1200" dirty="0">
              <a:solidFill>
                <a:schemeClr val="tx1"/>
              </a:solidFill>
            </a:endParaRPr>
          </a:p>
          <a:p>
            <a:pPr rtl="0">
              <a:defRPr/>
            </a:pPr>
            <a:r>
              <a:rPr lang="es" dirty="0">
                <a:solidFill>
                  <a:schemeClr val="tx1"/>
                </a:solidFill>
              </a:rPr>
              <a:t>Considera tomar al menos la mitad del dinero de cualquier cuenta conjunta; hacer un seguimiento de cómo se gastaron los fondos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94B30112AFF4888822119608AF847" ma:contentTypeVersion="" ma:contentTypeDescription="Create a new document." ma:contentTypeScope="" ma:versionID="cad57038a2e2a900c0ec82770fdd571c">
  <xsd:schema xmlns:xsd="http://www.w3.org/2001/XMLSchema" xmlns:xs="http://www.w3.org/2001/XMLSchema" xmlns:p="http://schemas.microsoft.com/office/2006/metadata/properties" xmlns:ns2="3a74ee24-efe5-40d1-9f41-6cee0da35220" targetNamespace="http://schemas.microsoft.com/office/2006/metadata/properties" ma:root="true" ma:fieldsID="c8e2544c86b6b5100645f973c9dfc1fe" ns2:_="">
    <xsd:import namespace="3a74ee24-efe5-40d1-9f41-6cee0da35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4ee24-efe5-40d1-9f41-6cee0da35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D016CA-244F-44CE-8601-CF7EB641F60C}"/>
</file>

<file path=customXml/itemProps2.xml><?xml version="1.0" encoding="utf-8"?>
<ds:datastoreItem xmlns:ds="http://schemas.openxmlformats.org/officeDocument/2006/customXml" ds:itemID="{EBDB2A51-07ED-4170-A69E-B675A043A022}"/>
</file>

<file path=customXml/itemProps3.xml><?xml version="1.0" encoding="utf-8"?>
<ds:datastoreItem xmlns:ds="http://schemas.openxmlformats.org/officeDocument/2006/customXml" ds:itemID="{E1FAF258-339F-44DD-A545-A12F65DDA9C0}"/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2193</Words>
  <Application>Microsoft Office PowerPoint</Application>
  <PresentationFormat>Widescreen</PresentationFormat>
  <Paragraphs>294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System Font Regular</vt:lpstr>
      <vt:lpstr>Wingdings</vt:lpstr>
      <vt:lpstr>Office Theme</vt:lpstr>
      <vt:lpstr>Plan para seguir adelante de The Allstate Foundation</vt:lpstr>
      <vt:lpstr>MÓDULO 1</vt:lpstr>
      <vt:lpstr>MÓDULO 1</vt:lpstr>
      <vt:lpstr>Reflexión</vt:lpstr>
      <vt:lpstr>Elementos de una relación financiera sana</vt:lpstr>
      <vt:lpstr>¿Qué es el abuso financiero?</vt:lpstr>
      <vt:lpstr>Tácticas de abuso financiero</vt:lpstr>
      <vt:lpstr>MÓDULO 1</vt:lpstr>
      <vt:lpstr>Planificando la seguridad financiera</vt:lpstr>
      <vt:lpstr>Órdenes de protección</vt:lpstr>
      <vt:lpstr>Órdenes de protección</vt:lpstr>
      <vt:lpstr>Planificación de la seguridad</vt:lpstr>
      <vt:lpstr>Planificación de la seguridad</vt:lpstr>
      <vt:lpstr>MÓDULO 1</vt:lpstr>
      <vt:lpstr>Separación, divorcio y pensión para la manutención de los hijos</vt:lpstr>
      <vt:lpstr>Antes de reunirte con un abogado</vt:lpstr>
      <vt:lpstr>El divorcio pro se</vt:lpstr>
      <vt:lpstr>Conseguir a un abogado</vt:lpstr>
      <vt:lpstr>Pagando por un abogado</vt:lpstr>
      <vt:lpstr>Pagando por un abogado</vt:lpstr>
      <vt:lpstr>Pensión para la manutención de los hijos</vt:lpstr>
      <vt:lpstr>Pensión para la manutención de los hijos</vt:lpstr>
      <vt:lpstr>Asistencia pública y pensión para la manutención de los hijos</vt:lpstr>
      <vt:lpstr>MÓDULO 1</vt:lpstr>
      <vt:lpstr>Revelando un abuso</vt:lpstr>
      <vt:lpstr>Consideraciones sobre la protección a la privacidad</vt:lpstr>
      <vt:lpstr>Robo de identidad</vt:lpstr>
      <vt:lpstr>Vulnerabilidades de la información personal</vt:lpstr>
      <vt:lpstr>Sé una persona experta en data</vt:lpstr>
      <vt:lpstr>Plan para seguir adelante de The Allstate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Chevere, Zulma</dc:creator>
  <cp:lastModifiedBy>Aviles-Osorio, Gracie</cp:lastModifiedBy>
  <cp:revision>90</cp:revision>
  <cp:lastPrinted>2019-08-22T00:14:38Z</cp:lastPrinted>
  <dcterms:created xsi:type="dcterms:W3CDTF">2019-08-20T21:27:41Z</dcterms:created>
  <dcterms:modified xsi:type="dcterms:W3CDTF">2020-01-21T20:32:10Z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f8fdad-6f51-40b7-9ecc-e69d40f2075f_Enabled">
    <vt:lpwstr>True</vt:lpwstr>
  </property>
  <property fmtid="{D5CDD505-2E9C-101B-9397-08002B2CF9AE}" pid="3" name="MSIP_Label_41f8fdad-6f51-40b7-9ecc-e69d40f2075f_SiteId">
    <vt:lpwstr>88b431e7-cf2a-43a9-bd00-81441f5c2d3c</vt:lpwstr>
  </property>
  <property fmtid="{D5CDD505-2E9C-101B-9397-08002B2CF9AE}" pid="4" name="MSIP_Label_41f8fdad-6f51-40b7-9ecc-e69d40f2075f_Owner">
    <vt:lpwstr>Madeline.Gregory@allstate.com</vt:lpwstr>
  </property>
  <property fmtid="{D5CDD505-2E9C-101B-9397-08002B2CF9AE}" pid="5" name="MSIP_Label_41f8fdad-6f51-40b7-9ecc-e69d40f2075f_SetDate">
    <vt:lpwstr>2019-10-29T17:33:53.3284647Z</vt:lpwstr>
  </property>
  <property fmtid="{D5CDD505-2E9C-101B-9397-08002B2CF9AE}" pid="6" name="MSIP_Label_41f8fdad-6f51-40b7-9ecc-e69d40f2075f_Name">
    <vt:lpwstr>Public</vt:lpwstr>
  </property>
  <property fmtid="{D5CDD505-2E9C-101B-9397-08002B2CF9AE}" pid="7" name="MSIP_Label_41f8fdad-6f51-40b7-9ecc-e69d40f2075f_Application">
    <vt:lpwstr>Microsoft Azure Information Protection</vt:lpwstr>
  </property>
  <property fmtid="{D5CDD505-2E9C-101B-9397-08002B2CF9AE}" pid="8" name="MSIP_Label_41f8fdad-6f51-40b7-9ecc-e69d40f2075f_Extended_MSFT_Method">
    <vt:lpwstr>Manual</vt:lpwstr>
  </property>
  <property fmtid="{D5CDD505-2E9C-101B-9397-08002B2CF9AE}" pid="9" name="MSIP_Label_445c619a-9034-48db-9481-4818c431fc3f_Enabled">
    <vt:lpwstr>True</vt:lpwstr>
  </property>
  <property fmtid="{D5CDD505-2E9C-101B-9397-08002B2CF9AE}" pid="10" name="MSIP_Label_445c619a-9034-48db-9481-4818c431fc3f_SiteId">
    <vt:lpwstr>88b431e7-cf2a-43a9-bd00-81441f5c2d3c</vt:lpwstr>
  </property>
  <property fmtid="{D5CDD505-2E9C-101B-9397-08002B2CF9AE}" pid="11" name="MSIP_Label_445c619a-9034-48db-9481-4818c431fc3f_Owner">
    <vt:lpwstr>Madeline.Gregory@allstate.com</vt:lpwstr>
  </property>
  <property fmtid="{D5CDD505-2E9C-101B-9397-08002B2CF9AE}" pid="12" name="MSIP_Label_445c619a-9034-48db-9481-4818c431fc3f_SetDate">
    <vt:lpwstr>2019-10-29T17:33:53.3284647Z</vt:lpwstr>
  </property>
  <property fmtid="{D5CDD505-2E9C-101B-9397-08002B2CF9AE}" pid="13" name="MSIP_Label_445c619a-9034-48db-9481-4818c431fc3f_Name">
    <vt:lpwstr>No Watermark</vt:lpwstr>
  </property>
  <property fmtid="{D5CDD505-2E9C-101B-9397-08002B2CF9AE}" pid="14" name="MSIP_Label_445c619a-9034-48db-9481-4818c431fc3f_Application">
    <vt:lpwstr>Microsoft Azure Information Protection</vt:lpwstr>
  </property>
  <property fmtid="{D5CDD505-2E9C-101B-9397-08002B2CF9AE}" pid="15" name="MSIP_Label_445c619a-9034-48db-9481-4818c431fc3f_Parent">
    <vt:lpwstr>41f8fdad-6f51-40b7-9ecc-e69d40f2075f</vt:lpwstr>
  </property>
  <property fmtid="{D5CDD505-2E9C-101B-9397-08002B2CF9AE}" pid="16" name="MSIP_Label_445c619a-9034-48db-9481-4818c431fc3f_Extended_MSFT_Method">
    <vt:lpwstr>Manual</vt:lpwstr>
  </property>
  <property fmtid="{D5CDD505-2E9C-101B-9397-08002B2CF9AE}" pid="17" name="Sensitivity">
    <vt:lpwstr>Public No Watermark</vt:lpwstr>
  </property>
  <property fmtid="{D5CDD505-2E9C-101B-9397-08002B2CF9AE}" pid="18" name="ContentTypeId">
    <vt:lpwstr>0x010100FEF94B30112AFF4888822119608AF847</vt:lpwstr>
  </property>
</Properties>
</file>