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4"/>
  </p:notesMasterIdLst>
  <p:sldIdLst>
    <p:sldId id="258"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p:scale>
          <a:sx n="79" d="100"/>
          <a:sy n="79" d="100"/>
        </p:scale>
        <p:origin x="-7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90B2-1643-4640-B200-E1F85306B2FE}" type="datetimeFigureOut">
              <a:rPr lang="en-US" smtClean="0"/>
              <a:t>6/4/2016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E7A30D-C480-4466-B182-32560D291DCD}" type="slidenum">
              <a:rPr lang="en-US" smtClean="0"/>
              <a:t>‹#›</a:t>
            </a:fld>
            <a:endParaRPr lang="en-US"/>
          </a:p>
        </p:txBody>
      </p:sp>
    </p:spTree>
    <p:extLst>
      <p:ext uri="{BB962C8B-B14F-4D97-AF65-F5344CB8AC3E}">
        <p14:creationId xmlns:p14="http://schemas.microsoft.com/office/powerpoint/2010/main" val="121333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people</a:t>
            </a:r>
            <a:r>
              <a:rPr lang="en-US" baseline="0" dirty="0" smtClean="0"/>
              <a:t> don’t understand or know your work; they will devalue it.  This logic model was created by Cris Sullivan, PhD.  It clearly explains the coalition work and it’s impact towards the outcome of positive individual health and well-being.  Use it to explain coalition work to funders, donors, staff, key partners.</a:t>
            </a:r>
            <a:endParaRPr lang="en-US" dirty="0"/>
          </a:p>
        </p:txBody>
      </p:sp>
      <p:sp>
        <p:nvSpPr>
          <p:cNvPr id="4" name="Slide Number Placeholder 3"/>
          <p:cNvSpPr>
            <a:spLocks noGrp="1"/>
          </p:cNvSpPr>
          <p:nvPr>
            <p:ph type="sldNum" sz="quarter" idx="10"/>
          </p:nvPr>
        </p:nvSpPr>
        <p:spPr/>
        <p:txBody>
          <a:bodyPr/>
          <a:lstStyle/>
          <a:p>
            <a:fld id="{C8281C38-C377-4A92-83C0-3C42C2B382D4}" type="slidenum">
              <a:rPr lang="en-US" smtClean="0"/>
              <a:pPr/>
              <a:t>1</a:t>
            </a:fld>
            <a:endParaRPr lang="en-US"/>
          </a:p>
        </p:txBody>
      </p:sp>
    </p:spTree>
    <p:extLst>
      <p:ext uri="{BB962C8B-B14F-4D97-AF65-F5344CB8AC3E}">
        <p14:creationId xmlns:p14="http://schemas.microsoft.com/office/powerpoint/2010/main" val="3590652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Supporting agencies</a:t>
            </a:r>
            <a:r>
              <a:rPr lang="en-US" baseline="0" dirty="0" smtClean="0"/>
              <a:t> includes client confidentiality, </a:t>
            </a:r>
            <a:r>
              <a:rPr lang="en-US" baseline="0" smtClean="0"/>
              <a:t>underserved populations</a:t>
            </a:r>
            <a:endParaRPr lang="en-US"/>
          </a:p>
        </p:txBody>
      </p:sp>
      <p:sp>
        <p:nvSpPr>
          <p:cNvPr id="4" name="Slide Number Placeholder 3"/>
          <p:cNvSpPr>
            <a:spLocks noGrp="1"/>
          </p:cNvSpPr>
          <p:nvPr>
            <p:ph type="sldNum" sz="quarter" idx="10"/>
          </p:nvPr>
        </p:nvSpPr>
        <p:spPr/>
        <p:txBody>
          <a:bodyPr/>
          <a:lstStyle/>
          <a:p>
            <a:fld id="{C8281C38-C377-4A92-83C0-3C42C2B382D4}" type="slidenum">
              <a:rPr lang="en-US" smtClean="0"/>
              <a:pPr/>
              <a:t>2</a:t>
            </a:fld>
            <a:endParaRPr lang="en-US"/>
          </a:p>
        </p:txBody>
      </p:sp>
    </p:spTree>
    <p:extLst>
      <p:ext uri="{BB962C8B-B14F-4D97-AF65-F5344CB8AC3E}">
        <p14:creationId xmlns:p14="http://schemas.microsoft.com/office/powerpoint/2010/main" val="258034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299313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3813752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5006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3582714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4342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2749720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250798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150758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56246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70992-7870-4EC2-9080-0721E53AEC19}" type="datetimeFigureOut">
              <a:rPr lang="en-US" smtClean="0"/>
              <a:t>6/4/2016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922634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070992-7870-4EC2-9080-0721E53AEC19}" type="datetimeFigureOut">
              <a:rPr lang="en-US" smtClean="0"/>
              <a:t>6/4/2016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72278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070992-7870-4EC2-9080-0721E53AEC19}" type="datetimeFigureOut">
              <a:rPr lang="en-US" smtClean="0"/>
              <a:t>6/4/2016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208381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070992-7870-4EC2-9080-0721E53AEC19}" type="datetimeFigureOut">
              <a:rPr lang="en-US" smtClean="0"/>
              <a:t>6/4/2016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324366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70992-7870-4EC2-9080-0721E53AEC19}" type="datetimeFigureOut">
              <a:rPr lang="en-US" smtClean="0"/>
              <a:t>6/4/2016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15732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70992-7870-4EC2-9080-0721E53AEC19}" type="datetimeFigureOut">
              <a:rPr lang="en-US" smtClean="0"/>
              <a:t>6/4/2016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15839-6A89-4B7C-B573-BBD5B966DFF0}" type="slidenum">
              <a:rPr lang="en-US" smtClean="0"/>
              <a:t>‹#›</a:t>
            </a:fld>
            <a:endParaRPr lang="en-US"/>
          </a:p>
        </p:txBody>
      </p:sp>
    </p:spTree>
    <p:extLst>
      <p:ext uri="{BB962C8B-B14F-4D97-AF65-F5344CB8AC3E}">
        <p14:creationId xmlns:p14="http://schemas.microsoft.com/office/powerpoint/2010/main" val="2132436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15839-6A89-4B7C-B573-BBD5B966DFF0}" type="slidenum">
              <a:rPr lang="en-US" smtClean="0"/>
              <a:t>‹#›</a:t>
            </a:fld>
            <a:endParaRPr lang="en-US"/>
          </a:p>
        </p:txBody>
      </p:sp>
      <p:sp>
        <p:nvSpPr>
          <p:cNvPr id="5" name="Date Placeholder 4"/>
          <p:cNvSpPr>
            <a:spLocks noGrp="1"/>
          </p:cNvSpPr>
          <p:nvPr>
            <p:ph type="dt" sz="half" idx="10"/>
          </p:nvPr>
        </p:nvSpPr>
        <p:spPr/>
        <p:txBody>
          <a:bodyPr/>
          <a:lstStyle/>
          <a:p>
            <a:fld id="{FC070992-7870-4EC2-9080-0721E53AEC19}" type="datetimeFigureOut">
              <a:rPr lang="en-US" smtClean="0"/>
              <a:t>6/4/2016</a:t>
            </a:fld>
            <a:endParaRPr lang="en-US"/>
          </a:p>
        </p:txBody>
      </p:sp>
    </p:spTree>
    <p:extLst>
      <p:ext uri="{BB962C8B-B14F-4D97-AF65-F5344CB8AC3E}">
        <p14:creationId xmlns:p14="http://schemas.microsoft.com/office/powerpoint/2010/main" val="3053367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070992-7870-4EC2-9080-0721E53AEC19}" type="datetimeFigureOut">
              <a:rPr lang="en-US" smtClean="0"/>
              <a:t>6/4/2016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F215839-6A89-4B7C-B573-BBD5B966DFF0}" type="slidenum">
              <a:rPr lang="en-US" smtClean="0"/>
              <a:t>‹#›</a:t>
            </a:fld>
            <a:endParaRPr lang="en-US"/>
          </a:p>
        </p:txBody>
      </p:sp>
    </p:spTree>
    <p:extLst>
      <p:ext uri="{BB962C8B-B14F-4D97-AF65-F5344CB8AC3E}">
        <p14:creationId xmlns:p14="http://schemas.microsoft.com/office/powerpoint/2010/main" val="152204708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2060"/>
                </a:solidFill>
              </a:rPr>
              <a:t>How </a:t>
            </a:r>
            <a:r>
              <a:rPr lang="en-US" sz="3600" dirty="0">
                <a:solidFill>
                  <a:srgbClr val="002060"/>
                </a:solidFill>
              </a:rPr>
              <a:t>DV Coalitions Promote </a:t>
            </a:r>
            <a:r>
              <a:rPr lang="en-US" sz="3600" dirty="0" smtClean="0">
                <a:solidFill>
                  <a:srgbClr val="002060"/>
                </a:solidFill>
              </a:rPr>
              <a:t>individual </a:t>
            </a:r>
            <a:r>
              <a:rPr lang="en-US" sz="3600" dirty="0">
                <a:solidFill>
                  <a:srgbClr val="002060"/>
                </a:solidFill>
              </a:rPr>
              <a:t>health and well-being</a:t>
            </a:r>
          </a:p>
        </p:txBody>
      </p:sp>
      <p:sp>
        <p:nvSpPr>
          <p:cNvPr id="3" name="Text Placeholder 2"/>
          <p:cNvSpPr>
            <a:spLocks noGrp="1"/>
          </p:cNvSpPr>
          <p:nvPr>
            <p:ph type="body" idx="1"/>
          </p:nvPr>
        </p:nvSpPr>
        <p:spPr/>
        <p:txBody>
          <a:bodyPr>
            <a:normAutofit fontScale="70000" lnSpcReduction="20000"/>
          </a:bodyPr>
          <a:lstStyle/>
          <a:p>
            <a:r>
              <a:rPr lang="en-US" dirty="0" smtClean="0"/>
              <a:t>Developed by </a:t>
            </a:r>
          </a:p>
          <a:p>
            <a:r>
              <a:rPr lang="en-US" dirty="0" err="1" smtClean="0"/>
              <a:t>Cris</a:t>
            </a:r>
            <a:r>
              <a:rPr lang="en-US" dirty="0" smtClean="0"/>
              <a:t> M. Sullivan, Ph.D.</a:t>
            </a:r>
          </a:p>
          <a:p>
            <a:r>
              <a:rPr lang="en-US" dirty="0" smtClean="0"/>
              <a:t>Michigan State University</a:t>
            </a:r>
          </a:p>
          <a:p>
            <a:endParaRPr lang="en-US" dirty="0"/>
          </a:p>
        </p:txBody>
      </p:sp>
    </p:spTree>
    <p:extLst>
      <p:ext uri="{BB962C8B-B14F-4D97-AF65-F5344CB8AC3E}">
        <p14:creationId xmlns:p14="http://schemas.microsoft.com/office/powerpoint/2010/main" val="2166956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Right Arrows"/>
          <p:cNvGrpSpPr/>
          <p:nvPr/>
        </p:nvGrpSpPr>
        <p:grpSpPr>
          <a:xfrm>
            <a:off x="7086600" y="1371600"/>
            <a:ext cx="1350118" cy="4267200"/>
            <a:chOff x="5562600" y="1371600"/>
            <a:chExt cx="1350118" cy="4267200"/>
          </a:xfrm>
          <a:effectLst>
            <a:outerShdw blurRad="63500" sx="102000" sy="102000" algn="ctr" rotWithShape="0">
              <a:prstClr val="black">
                <a:alpha val="40000"/>
              </a:prstClr>
            </a:outerShdw>
          </a:effectLst>
        </p:grpSpPr>
        <p:cxnSp>
          <p:nvCxnSpPr>
            <p:cNvPr id="20" name="Straight Arrow Connector 19"/>
            <p:cNvCxnSpPr>
              <a:endCxn id="18" idx="1"/>
            </p:cNvCxnSpPr>
            <p:nvPr/>
          </p:nvCxnSpPr>
          <p:spPr>
            <a:xfrm>
              <a:off x="5562600" y="1371600"/>
              <a:ext cx="1350118" cy="1314395"/>
            </a:xfrm>
            <a:prstGeom prst="straightConnector1">
              <a:avLst/>
            </a:prstGeom>
            <a:ln w="28575">
              <a:tailEnd type="stealth" w="lg" len="lg"/>
            </a:ln>
          </p:spPr>
          <p:style>
            <a:lnRef idx="3">
              <a:schemeClr val="dk1"/>
            </a:lnRef>
            <a:fillRef idx="0">
              <a:schemeClr val="dk1"/>
            </a:fillRef>
            <a:effectRef idx="2">
              <a:schemeClr val="dk1"/>
            </a:effectRef>
            <a:fontRef idx="minor">
              <a:schemeClr val="tx1"/>
            </a:fontRef>
          </p:style>
        </p:cxnSp>
        <p:cxnSp>
          <p:nvCxnSpPr>
            <p:cNvPr id="22" name="Straight Arrow Connector 21"/>
            <p:cNvCxnSpPr>
              <a:endCxn id="18" idx="2"/>
            </p:cNvCxnSpPr>
            <p:nvPr/>
          </p:nvCxnSpPr>
          <p:spPr>
            <a:xfrm>
              <a:off x="5562600" y="2514600"/>
              <a:ext cx="990600" cy="769144"/>
            </a:xfrm>
            <a:prstGeom prst="straightConnector1">
              <a:avLst/>
            </a:prstGeom>
            <a:ln w="28575">
              <a:tailEnd type="stealth" w="lg" len="lg"/>
            </a:ln>
          </p:spPr>
          <p:style>
            <a:lnRef idx="3">
              <a:schemeClr val="dk1"/>
            </a:lnRef>
            <a:fillRef idx="0">
              <a:schemeClr val="dk1"/>
            </a:fillRef>
            <a:effectRef idx="2">
              <a:schemeClr val="dk1"/>
            </a:effectRef>
            <a:fontRef idx="minor">
              <a:schemeClr val="tx1"/>
            </a:fontRef>
          </p:style>
        </p:cxnSp>
        <p:cxnSp>
          <p:nvCxnSpPr>
            <p:cNvPr id="24" name="Straight Arrow Connector 23"/>
            <p:cNvCxnSpPr>
              <a:endCxn id="18" idx="2"/>
            </p:cNvCxnSpPr>
            <p:nvPr/>
          </p:nvCxnSpPr>
          <p:spPr>
            <a:xfrm flipV="1">
              <a:off x="5638800" y="3283744"/>
              <a:ext cx="914400" cy="754856"/>
            </a:xfrm>
            <a:prstGeom prst="straightConnector1">
              <a:avLst/>
            </a:prstGeom>
            <a:ln w="28575">
              <a:tailEnd type="stealth" w="lg" len="lg"/>
            </a:ln>
          </p:spPr>
          <p:style>
            <a:lnRef idx="3">
              <a:schemeClr val="dk1"/>
            </a:lnRef>
            <a:fillRef idx="0">
              <a:schemeClr val="dk1"/>
            </a:fillRef>
            <a:effectRef idx="2">
              <a:schemeClr val="dk1"/>
            </a:effectRef>
            <a:fontRef idx="minor">
              <a:schemeClr val="tx1"/>
            </a:fontRef>
          </p:style>
        </p:cxnSp>
        <p:cxnSp>
          <p:nvCxnSpPr>
            <p:cNvPr id="30" name="Straight Arrow Connector 29"/>
            <p:cNvCxnSpPr>
              <a:endCxn id="18" idx="3"/>
            </p:cNvCxnSpPr>
            <p:nvPr/>
          </p:nvCxnSpPr>
          <p:spPr>
            <a:xfrm flipV="1">
              <a:off x="5638800" y="3881493"/>
              <a:ext cx="1273918" cy="1757307"/>
            </a:xfrm>
            <a:prstGeom prst="straightConnector1">
              <a:avLst/>
            </a:prstGeom>
            <a:ln w="28575">
              <a:tailEnd type="stealth" w="lg" len="lg"/>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676400" y="914400"/>
            <a:ext cx="3048000" cy="55626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chemeClr val="tx1">
                <a:lumMod val="65000"/>
                <a:lumOff val="35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i="1" dirty="0">
                <a:solidFill>
                  <a:schemeClr val="tx1"/>
                </a:solidFill>
              </a:rPr>
              <a:t>Collaborate with DV programs, survivors, community members, policy makers and systems across all actions</a:t>
            </a:r>
          </a:p>
        </p:txBody>
      </p:sp>
      <p:cxnSp>
        <p:nvCxnSpPr>
          <p:cNvPr id="47" name="Straight Arrow Connector 46"/>
          <p:cNvCxnSpPr>
            <a:stCxn id="11" idx="3"/>
          </p:cNvCxnSpPr>
          <p:nvPr/>
        </p:nvCxnSpPr>
        <p:spPr>
          <a:xfrm flipV="1">
            <a:off x="4533900" y="4287012"/>
            <a:ext cx="1028700" cy="1161288"/>
          </a:xfrm>
          <a:prstGeom prst="straightConnector1">
            <a:avLst/>
          </a:prstGeom>
          <a:ln w="19050">
            <a:tailEnd type="stealth" w="lg" len="lg"/>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cxnSp>
        <p:nvCxnSpPr>
          <p:cNvPr id="49" name="Straight Arrow Connector 48"/>
          <p:cNvCxnSpPr>
            <a:stCxn id="11" idx="3"/>
          </p:cNvCxnSpPr>
          <p:nvPr/>
        </p:nvCxnSpPr>
        <p:spPr>
          <a:xfrm>
            <a:off x="4533900" y="5448301"/>
            <a:ext cx="1028700" cy="119253"/>
          </a:xfrm>
          <a:prstGeom prst="straightConnector1">
            <a:avLst/>
          </a:prstGeom>
          <a:ln w="19050">
            <a:tailEnd type="stealth" w="lg" len="lg"/>
          </a:ln>
          <a:effectLst>
            <a:outerShdw blurRad="63500" sx="102000" sy="102000" algn="ctr"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1879478" y="5029200"/>
            <a:ext cx="2654423" cy="838200"/>
          </a:xfrm>
          <a:prstGeom prst="rect">
            <a:avLst/>
          </a:prstGeom>
          <a:solidFill>
            <a:schemeClr val="accent4"/>
          </a:solidFill>
          <a:ln>
            <a:solidFill>
              <a:schemeClr val="tx1">
                <a:lumMod val="75000"/>
                <a:lumOff val="25000"/>
              </a:schemeClr>
            </a:solidFill>
          </a:ln>
          <a:effectLst/>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r>
              <a:rPr lang="en-US" sz="1200" b="1" dirty="0"/>
              <a:t>Impact local, state, </a:t>
            </a:r>
          </a:p>
          <a:p>
            <a:pPr algn="ctr"/>
            <a:r>
              <a:rPr lang="en-US" sz="1200" b="1" dirty="0"/>
              <a:t>tribal, and national policies</a:t>
            </a:r>
          </a:p>
        </p:txBody>
      </p:sp>
      <p:sp>
        <p:nvSpPr>
          <p:cNvPr id="10" name="TextBox 9"/>
          <p:cNvSpPr txBox="1"/>
          <p:nvPr/>
        </p:nvSpPr>
        <p:spPr>
          <a:xfrm>
            <a:off x="1879478" y="4448556"/>
            <a:ext cx="2654423" cy="419100"/>
          </a:xfrm>
          <a:prstGeom prst="rect">
            <a:avLst/>
          </a:prstGeom>
          <a:solidFill>
            <a:schemeClr val="accent4"/>
          </a:solidFill>
          <a:ln>
            <a:solidFill>
              <a:schemeClr val="tx1">
                <a:lumMod val="75000"/>
                <a:lumOff val="25000"/>
              </a:schemeClr>
            </a:solidFill>
          </a:ln>
          <a:effectLst/>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r>
              <a:rPr lang="en-US" sz="1200" b="1" dirty="0"/>
              <a:t>Educate the public </a:t>
            </a:r>
            <a:r>
              <a:rPr lang="en-US" sz="1200" dirty="0"/>
              <a:t>about DV</a:t>
            </a:r>
          </a:p>
        </p:txBody>
      </p:sp>
      <p:sp>
        <p:nvSpPr>
          <p:cNvPr id="9" name="TextBox 8"/>
          <p:cNvSpPr txBox="1"/>
          <p:nvPr/>
        </p:nvSpPr>
        <p:spPr>
          <a:xfrm>
            <a:off x="1866900" y="3829812"/>
            <a:ext cx="2667000" cy="457200"/>
          </a:xfrm>
          <a:prstGeom prst="rect">
            <a:avLst/>
          </a:prstGeom>
          <a:solidFill>
            <a:schemeClr val="accent4"/>
          </a:solidFill>
          <a:ln>
            <a:solidFill>
              <a:schemeClr val="tx1">
                <a:lumMod val="75000"/>
                <a:lumOff val="25000"/>
              </a:schemeClr>
            </a:solidFill>
          </a:ln>
          <a:effectLst/>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r>
              <a:rPr lang="en-US" sz="1200" b="1" dirty="0"/>
              <a:t>Change systems</a:t>
            </a:r>
          </a:p>
        </p:txBody>
      </p:sp>
      <p:sp>
        <p:nvSpPr>
          <p:cNvPr id="8" name="TextBox 7"/>
          <p:cNvSpPr txBox="1"/>
          <p:nvPr/>
        </p:nvSpPr>
        <p:spPr>
          <a:xfrm>
            <a:off x="1866900" y="2209800"/>
            <a:ext cx="2667000" cy="1447800"/>
          </a:xfrm>
          <a:prstGeom prst="rect">
            <a:avLst/>
          </a:prstGeom>
          <a:solidFill>
            <a:schemeClr val="accent4"/>
          </a:solidFill>
          <a:ln>
            <a:solidFill>
              <a:schemeClr val="tx1">
                <a:lumMod val="75000"/>
                <a:lumOff val="25000"/>
              </a:schemeClr>
            </a:solidFill>
          </a:ln>
          <a:effectLst/>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r>
              <a:rPr lang="en-US" sz="1200" b="1" dirty="0"/>
              <a:t>Document gaps </a:t>
            </a:r>
            <a:r>
              <a:rPr lang="en-US" sz="1200" dirty="0"/>
              <a:t>in response and prevention efforts; use that info to</a:t>
            </a:r>
          </a:p>
          <a:p>
            <a:pPr algn="ctr"/>
            <a:r>
              <a:rPr lang="en-US" sz="1200" b="1" dirty="0"/>
              <a:t>guide and coordinate statewide networking, planning, implementation, and evaluation</a:t>
            </a:r>
            <a:r>
              <a:rPr lang="en-US" sz="1200" dirty="0"/>
              <a:t> efforts</a:t>
            </a:r>
          </a:p>
        </p:txBody>
      </p:sp>
      <p:sp>
        <p:nvSpPr>
          <p:cNvPr id="6" name="TextBox 5"/>
          <p:cNvSpPr txBox="1"/>
          <p:nvPr/>
        </p:nvSpPr>
        <p:spPr>
          <a:xfrm>
            <a:off x="1866900" y="1066800"/>
            <a:ext cx="2667000" cy="990600"/>
          </a:xfrm>
          <a:prstGeom prst="rect">
            <a:avLst/>
          </a:prstGeom>
          <a:solidFill>
            <a:schemeClr val="accent4"/>
          </a:solidFill>
          <a:ln>
            <a:solidFill>
              <a:schemeClr val="tx1">
                <a:lumMod val="75000"/>
                <a:lumOff val="25000"/>
              </a:schemeClr>
            </a:solidFill>
          </a:ln>
          <a:effectLst/>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r>
              <a:rPr lang="en-US" sz="1200" dirty="0"/>
              <a:t>Support the capacity, growth, development and responsiveness of DV programs through </a:t>
            </a:r>
            <a:r>
              <a:rPr lang="en-US" sz="1200" b="1" dirty="0"/>
              <a:t>trainings and technical assistance</a:t>
            </a:r>
          </a:p>
        </p:txBody>
      </p:sp>
      <p:sp>
        <p:nvSpPr>
          <p:cNvPr id="18" name="TextBox 17"/>
          <p:cNvSpPr txBox="1"/>
          <p:nvPr/>
        </p:nvSpPr>
        <p:spPr>
          <a:xfrm>
            <a:off x="8077200" y="2438400"/>
            <a:ext cx="2454938" cy="1690688"/>
          </a:xfrm>
          <a:prstGeom prst="ellipse">
            <a:avLst/>
          </a:prstGeom>
          <a:solidFill>
            <a:srgbClr val="005024"/>
          </a:solidFill>
          <a:ln>
            <a:solidFill>
              <a:schemeClr val="tx1">
                <a:lumMod val="85000"/>
                <a:lumOff val="15000"/>
              </a:schemeClr>
            </a:solidFill>
          </a:ln>
        </p:spPr>
        <p:style>
          <a:lnRef idx="1">
            <a:schemeClr val="accent3"/>
          </a:lnRef>
          <a:fillRef idx="3">
            <a:schemeClr val="accent3"/>
          </a:fillRef>
          <a:effectRef idx="2">
            <a:schemeClr val="accent3"/>
          </a:effectRef>
          <a:fontRef idx="minor">
            <a:schemeClr val="lt1"/>
          </a:fontRef>
        </p:style>
        <p:txBody>
          <a:bodyPr wrap="square" lIns="0" tIns="0" rIns="0" bIns="0" rtlCol="0" anchor="ctr">
            <a:noAutofit/>
          </a:bodyPr>
          <a:lstStyle/>
          <a:p>
            <a:pPr algn="ctr"/>
            <a:r>
              <a:rPr lang="en-US" sz="1600" dirty="0"/>
              <a:t>Individual and Community </a:t>
            </a:r>
          </a:p>
          <a:p>
            <a:pPr algn="ctr"/>
            <a:r>
              <a:rPr lang="en-US" sz="1600" dirty="0"/>
              <a:t>Health and </a:t>
            </a:r>
          </a:p>
          <a:p>
            <a:pPr algn="ctr"/>
            <a:r>
              <a:rPr lang="en-US" sz="1600" dirty="0"/>
              <a:t>Well-Being</a:t>
            </a:r>
          </a:p>
        </p:txBody>
      </p:sp>
      <p:sp>
        <p:nvSpPr>
          <p:cNvPr id="32" name="TextBox 31"/>
          <p:cNvSpPr txBox="1"/>
          <p:nvPr/>
        </p:nvSpPr>
        <p:spPr>
          <a:xfrm>
            <a:off x="1866900" y="152854"/>
            <a:ext cx="2667000" cy="674132"/>
          </a:xfrm>
          <a:prstGeom prst="snip2SameRect">
            <a:avLst/>
          </a:prstGeom>
          <a:solidFill>
            <a:schemeClr val="accent4"/>
          </a:solidFill>
          <a:ln w="12700">
            <a:solidFill>
              <a:schemeClr val="tx1"/>
            </a:solidFill>
          </a:ln>
          <a:effectLst/>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r>
              <a:rPr lang="en-US" sz="1400" b="1" dirty="0"/>
              <a:t>Coalition Actions</a:t>
            </a:r>
          </a:p>
        </p:txBody>
      </p:sp>
      <p:sp>
        <p:nvSpPr>
          <p:cNvPr id="16" name="TextBox 15"/>
          <p:cNvSpPr txBox="1"/>
          <p:nvPr/>
        </p:nvSpPr>
        <p:spPr>
          <a:xfrm>
            <a:off x="5562600" y="5039106"/>
            <a:ext cx="1676400" cy="1056894"/>
          </a:xfrm>
          <a:prstGeom prst="rect">
            <a:avLst/>
          </a:prstGeom>
          <a:solidFill>
            <a:schemeClr val="tx2">
              <a:lumMod val="60000"/>
              <a:lumOff val="40000"/>
            </a:schemeClr>
          </a:solidFill>
          <a:ln>
            <a:solidFill>
              <a:schemeClr val="tx1">
                <a:lumMod val="75000"/>
                <a:lumOff val="25000"/>
              </a:schemeClr>
            </a:solidFill>
          </a:ln>
          <a:effectLst/>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en-US" sz="1200" dirty="0"/>
              <a:t>Society promotes human rights and equality, and prohibits gender-based violence</a:t>
            </a:r>
          </a:p>
        </p:txBody>
      </p:sp>
      <p:sp>
        <p:nvSpPr>
          <p:cNvPr id="15" name="TextBox 14"/>
          <p:cNvSpPr txBox="1"/>
          <p:nvPr/>
        </p:nvSpPr>
        <p:spPr>
          <a:xfrm>
            <a:off x="5562600" y="3381216"/>
            <a:ext cx="1676400" cy="1202436"/>
          </a:xfrm>
          <a:prstGeom prst="rect">
            <a:avLst/>
          </a:prstGeom>
          <a:solidFill>
            <a:schemeClr val="tx2">
              <a:lumMod val="60000"/>
              <a:lumOff val="40000"/>
            </a:schemeClr>
          </a:solidFill>
          <a:ln>
            <a:solidFill>
              <a:schemeClr val="tx1">
                <a:lumMod val="75000"/>
                <a:lumOff val="25000"/>
              </a:schemeClr>
            </a:solidFill>
          </a:ln>
          <a:effectLst/>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en-US" sz="1200" dirty="0"/>
              <a:t>Policies and practices of systems promote victim safety and offender accountability</a:t>
            </a:r>
          </a:p>
        </p:txBody>
      </p:sp>
      <p:sp>
        <p:nvSpPr>
          <p:cNvPr id="14" name="TextBox 13"/>
          <p:cNvSpPr txBox="1"/>
          <p:nvPr/>
        </p:nvSpPr>
        <p:spPr>
          <a:xfrm>
            <a:off x="5562600" y="2231866"/>
            <a:ext cx="1676400" cy="816134"/>
          </a:xfrm>
          <a:prstGeom prst="rect">
            <a:avLst/>
          </a:prstGeom>
          <a:solidFill>
            <a:schemeClr val="tx2">
              <a:lumMod val="60000"/>
              <a:lumOff val="40000"/>
            </a:schemeClr>
          </a:solidFill>
          <a:ln>
            <a:solidFill>
              <a:schemeClr val="tx1">
                <a:lumMod val="75000"/>
                <a:lumOff val="25000"/>
              </a:schemeClr>
            </a:solidFill>
          </a:ln>
          <a:effectLst/>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en-US" sz="1200" dirty="0"/>
              <a:t>Integrated service delivery response meeting needs of all victims </a:t>
            </a:r>
          </a:p>
        </p:txBody>
      </p:sp>
      <p:sp>
        <p:nvSpPr>
          <p:cNvPr id="13" name="TextBox 12"/>
          <p:cNvSpPr txBox="1"/>
          <p:nvPr/>
        </p:nvSpPr>
        <p:spPr>
          <a:xfrm>
            <a:off x="5562600" y="1066800"/>
            <a:ext cx="1676400" cy="709612"/>
          </a:xfrm>
          <a:prstGeom prst="rect">
            <a:avLst/>
          </a:prstGeom>
          <a:solidFill>
            <a:schemeClr val="tx2">
              <a:lumMod val="60000"/>
              <a:lumOff val="40000"/>
            </a:schemeClr>
          </a:solidFill>
          <a:ln>
            <a:solidFill>
              <a:schemeClr val="tx1">
                <a:lumMod val="75000"/>
                <a:lumOff val="25000"/>
              </a:schemeClr>
            </a:solidFill>
          </a:ln>
          <a:effectLst/>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en-US" sz="1200" dirty="0"/>
              <a:t>DV programs effectively assist survivors and their families</a:t>
            </a:r>
          </a:p>
        </p:txBody>
      </p:sp>
      <p:sp>
        <p:nvSpPr>
          <p:cNvPr id="33" name="TextBox 32"/>
          <p:cNvSpPr txBox="1"/>
          <p:nvPr/>
        </p:nvSpPr>
        <p:spPr>
          <a:xfrm>
            <a:off x="5562600" y="152400"/>
            <a:ext cx="1676400" cy="675040"/>
          </a:xfrm>
          <a:prstGeom prst="snip2SameRect">
            <a:avLst/>
          </a:prstGeom>
          <a:solidFill>
            <a:schemeClr val="tx2">
              <a:lumMod val="75000"/>
            </a:schemeClr>
          </a:solidFill>
          <a:ln w="12700">
            <a:solidFill>
              <a:schemeClr val="tx1"/>
            </a:solidFill>
          </a:ln>
          <a:effectLst/>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en-US" sz="1400" b="1" dirty="0"/>
              <a:t>Objectives</a:t>
            </a:r>
          </a:p>
        </p:txBody>
      </p:sp>
      <p:sp>
        <p:nvSpPr>
          <p:cNvPr id="34" name="TextBox 33"/>
          <p:cNvSpPr txBox="1"/>
          <p:nvPr/>
        </p:nvSpPr>
        <p:spPr>
          <a:xfrm>
            <a:off x="8458200" y="152401"/>
            <a:ext cx="1676400" cy="675039"/>
          </a:xfrm>
          <a:prstGeom prst="snip2SameRect">
            <a:avLst/>
          </a:prstGeom>
          <a:solidFill>
            <a:srgbClr val="005024"/>
          </a:solidFill>
          <a:ln w="12700">
            <a:solidFill>
              <a:schemeClr val="tx1"/>
            </a:solidFill>
          </a:ln>
          <a:effectLst/>
        </p:spPr>
        <p:style>
          <a:lnRef idx="1">
            <a:schemeClr val="accent5"/>
          </a:lnRef>
          <a:fillRef idx="3">
            <a:schemeClr val="accent5"/>
          </a:fillRef>
          <a:effectRef idx="2">
            <a:schemeClr val="accent5"/>
          </a:effectRef>
          <a:fontRef idx="minor">
            <a:schemeClr val="lt1"/>
          </a:fontRef>
        </p:style>
        <p:txBody>
          <a:bodyPr wrap="square" rtlCol="0" anchor="ctr">
            <a:noAutofit/>
          </a:bodyPr>
          <a:lstStyle/>
          <a:p>
            <a:pPr algn="ctr"/>
            <a:r>
              <a:rPr lang="en-US" sz="1400" b="1" dirty="0"/>
              <a:t>Ultimate Goal</a:t>
            </a:r>
          </a:p>
        </p:txBody>
      </p:sp>
      <p:cxnSp>
        <p:nvCxnSpPr>
          <p:cNvPr id="38" name="Straight Arrow Connector 37"/>
          <p:cNvCxnSpPr>
            <a:stCxn id="6" idx="3"/>
            <a:endCxn id="13" idx="1"/>
          </p:cNvCxnSpPr>
          <p:nvPr/>
        </p:nvCxnSpPr>
        <p:spPr>
          <a:xfrm flipV="1">
            <a:off x="4533900" y="1421606"/>
            <a:ext cx="1028700" cy="1404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8" idx="3"/>
            <a:endCxn id="14" idx="1"/>
          </p:cNvCxnSpPr>
          <p:nvPr/>
        </p:nvCxnSpPr>
        <p:spPr>
          <a:xfrm flipV="1">
            <a:off x="4533900" y="2639934"/>
            <a:ext cx="1028700" cy="29376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8" idx="3"/>
          </p:cNvCxnSpPr>
          <p:nvPr/>
        </p:nvCxnSpPr>
        <p:spPr>
          <a:xfrm>
            <a:off x="4533900" y="2933700"/>
            <a:ext cx="1028700" cy="8763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0" idx="3"/>
            <a:endCxn id="16" idx="1"/>
          </p:cNvCxnSpPr>
          <p:nvPr/>
        </p:nvCxnSpPr>
        <p:spPr>
          <a:xfrm>
            <a:off x="4533900" y="4658107"/>
            <a:ext cx="1028700" cy="90944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9" idx="3"/>
          </p:cNvCxnSpPr>
          <p:nvPr/>
        </p:nvCxnSpPr>
        <p:spPr>
          <a:xfrm flipV="1">
            <a:off x="4533900" y="2819400"/>
            <a:ext cx="1028700" cy="12390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9" idx="3"/>
            <a:endCxn id="15" idx="1"/>
          </p:cNvCxnSpPr>
          <p:nvPr/>
        </p:nvCxnSpPr>
        <p:spPr>
          <a:xfrm flipV="1">
            <a:off x="4533900" y="3982434"/>
            <a:ext cx="1028700" cy="7597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0" idx="3"/>
            <a:endCxn id="16" idx="1"/>
          </p:cNvCxnSpPr>
          <p:nvPr/>
        </p:nvCxnSpPr>
        <p:spPr>
          <a:xfrm>
            <a:off x="4533900" y="4658107"/>
            <a:ext cx="1028700" cy="90944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16" idx="0"/>
            <a:endCxn id="15" idx="2"/>
          </p:cNvCxnSpPr>
          <p:nvPr/>
        </p:nvCxnSpPr>
        <p:spPr>
          <a:xfrm flipV="1">
            <a:off x="6400800" y="4583652"/>
            <a:ext cx="0" cy="455454"/>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15" idx="0"/>
            <a:endCxn id="14" idx="2"/>
          </p:cNvCxnSpPr>
          <p:nvPr/>
        </p:nvCxnSpPr>
        <p:spPr>
          <a:xfrm flipV="1">
            <a:off x="6400800" y="3048000"/>
            <a:ext cx="0" cy="33321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14" idx="0"/>
            <a:endCxn id="13" idx="2"/>
          </p:cNvCxnSpPr>
          <p:nvPr/>
        </p:nvCxnSpPr>
        <p:spPr>
          <a:xfrm flipV="1">
            <a:off x="6400800" y="1776412"/>
            <a:ext cx="0" cy="455454"/>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70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dissolv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left)">
                                      <p:cBhvr>
                                        <p:cTn id="15" dur="500"/>
                                        <p:tgtEl>
                                          <p:spTgt spid="3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fade">
                                      <p:cBhvr>
                                        <p:cTn id="40" dur="20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wipe(left)">
                                      <p:cBhvr>
                                        <p:cTn id="57" dur="500"/>
                                        <p:tgtEl>
                                          <p:spTgt spid="38"/>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40"/>
                                        </p:tgtEl>
                                        <p:attrNameLst>
                                          <p:attrName>style.visibility</p:attrName>
                                        </p:attrNameLst>
                                      </p:cBhvr>
                                      <p:to>
                                        <p:strVal val="visible"/>
                                      </p:to>
                                    </p:set>
                                    <p:animEffect transition="in" filter="wipe(left)">
                                      <p:cBhvr>
                                        <p:cTn id="66" dur="500"/>
                                        <p:tgtEl>
                                          <p:spTgt spid="40"/>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wipe(left)">
                                      <p:cBhvr>
                                        <p:cTn id="71" dur="500"/>
                                        <p:tgtEl>
                                          <p:spTgt spid="42"/>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ipe(left)">
                                      <p:cBhvr>
                                        <p:cTn id="80" dur="500"/>
                                        <p:tgtEl>
                                          <p:spTgt spid="46"/>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wipe(left)">
                                      <p:cBhvr>
                                        <p:cTn id="85" dur="500"/>
                                        <p:tgtEl>
                                          <p:spTgt spid="50"/>
                                        </p:tgtEl>
                                      </p:cBhvr>
                                    </p:animEffec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0"/>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44"/>
                                        </p:tgtEl>
                                        <p:attrNameLst>
                                          <p:attrName>style.visibility</p:attrName>
                                        </p:attrNameLst>
                                      </p:cBhvr>
                                      <p:to>
                                        <p:strVal val="visible"/>
                                      </p:to>
                                    </p:set>
                                    <p:animEffect transition="in" filter="wipe(left)">
                                      <p:cBhvr>
                                        <p:cTn id="94" dur="500"/>
                                        <p:tgtEl>
                                          <p:spTgt spid="44"/>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54"/>
                                        </p:tgtEl>
                                        <p:attrNameLst>
                                          <p:attrName>style.visibility</p:attrName>
                                        </p:attrNameLst>
                                      </p:cBhvr>
                                      <p:to>
                                        <p:strVal val="visible"/>
                                      </p:to>
                                    </p:set>
                                    <p:animEffect transition="in" filter="wipe(left)">
                                      <p:cBhvr>
                                        <p:cTn id="99" dur="500"/>
                                        <p:tgtEl>
                                          <p:spTgt spid="54"/>
                                        </p:tgtEl>
                                      </p:cBhvr>
                                    </p:animEffec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1"/>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47"/>
                                        </p:tgtEl>
                                        <p:attrNameLst>
                                          <p:attrName>style.visibility</p:attrName>
                                        </p:attrNameLst>
                                      </p:cBhvr>
                                      <p:to>
                                        <p:strVal val="visible"/>
                                      </p:to>
                                    </p:set>
                                    <p:animEffect transition="in" filter="wipe(left)">
                                      <p:cBhvr>
                                        <p:cTn id="108" dur="500"/>
                                        <p:tgtEl>
                                          <p:spTgt spid="47"/>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49"/>
                                        </p:tgtEl>
                                        <p:attrNameLst>
                                          <p:attrName>style.visibility</p:attrName>
                                        </p:attrNameLst>
                                      </p:cBhvr>
                                      <p:to>
                                        <p:strVal val="visible"/>
                                      </p:to>
                                    </p:set>
                                    <p:animEffect transition="in" filter="wipe(left)">
                                      <p:cBhvr>
                                        <p:cTn id="113" dur="500"/>
                                        <p:tgtEl>
                                          <p:spTgt spid="49"/>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4" fill="hold" nodeType="clickEffect">
                                  <p:stCondLst>
                                    <p:cond delay="0"/>
                                  </p:stCondLst>
                                  <p:childTnLst>
                                    <p:set>
                                      <p:cBhvr>
                                        <p:cTn id="117" dur="1" fill="hold">
                                          <p:stCondLst>
                                            <p:cond delay="0"/>
                                          </p:stCondLst>
                                        </p:cTn>
                                        <p:tgtEl>
                                          <p:spTgt spid="68"/>
                                        </p:tgtEl>
                                        <p:attrNameLst>
                                          <p:attrName>style.visibility</p:attrName>
                                        </p:attrNameLst>
                                      </p:cBhvr>
                                      <p:to>
                                        <p:strVal val="visible"/>
                                      </p:to>
                                    </p:set>
                                    <p:animEffect transition="in" filter="wipe(down)">
                                      <p:cBhvr>
                                        <p:cTn id="118" dur="500"/>
                                        <p:tgtEl>
                                          <p:spTgt spid="68"/>
                                        </p:tgtEl>
                                      </p:cBhvr>
                                    </p:animEffect>
                                  </p:childTnLst>
                                </p:cTn>
                              </p:par>
                              <p:par>
                                <p:cTn id="119" presetID="22" presetClass="entr" presetSubtype="4" fill="hold" nodeType="withEffect">
                                  <p:stCondLst>
                                    <p:cond delay="0"/>
                                  </p:stCondLst>
                                  <p:childTnLst>
                                    <p:set>
                                      <p:cBhvr>
                                        <p:cTn id="120" dur="1" fill="hold">
                                          <p:stCondLst>
                                            <p:cond delay="0"/>
                                          </p:stCondLst>
                                        </p:cTn>
                                        <p:tgtEl>
                                          <p:spTgt spid="70"/>
                                        </p:tgtEl>
                                        <p:attrNameLst>
                                          <p:attrName>style.visibility</p:attrName>
                                        </p:attrNameLst>
                                      </p:cBhvr>
                                      <p:to>
                                        <p:strVal val="visible"/>
                                      </p:to>
                                    </p:set>
                                    <p:animEffect transition="in" filter="wipe(down)">
                                      <p:cBhvr>
                                        <p:cTn id="121" dur="500"/>
                                        <p:tgtEl>
                                          <p:spTgt spid="70"/>
                                        </p:tgtEl>
                                      </p:cBhvr>
                                    </p:animEffect>
                                  </p:childTnLst>
                                </p:cTn>
                              </p:par>
                              <p:par>
                                <p:cTn id="122" presetID="22" presetClass="entr" presetSubtype="4" fill="hold" nodeType="with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wipe(down)">
                                      <p:cBhvr>
                                        <p:cTn id="12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0" grpId="0" animBg="1"/>
      <p:bldP spid="9" grpId="0" animBg="1"/>
      <p:bldP spid="8" grpId="0" animBg="1"/>
      <p:bldP spid="6" grpId="0" animBg="1"/>
      <p:bldP spid="18" grpId="0" animBg="1"/>
      <p:bldP spid="32" grpId="0" animBg="1"/>
      <p:bldP spid="16" grpId="0" animBg="1"/>
      <p:bldP spid="15" grpId="0" animBg="1"/>
      <p:bldP spid="14" grpId="0" animBg="1"/>
      <p:bldP spid="13" grpId="0" animBg="1"/>
      <p:bldP spid="33" grpId="0" animBg="1"/>
      <p:bldP spid="34"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TotalTime>
  <Words>216</Words>
  <Application>Microsoft Office PowerPoint</Application>
  <PresentationFormat>Custom</PresentationFormat>
  <Paragraphs>26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Facet</vt:lpstr>
      <vt:lpstr>How DV Coalitions Promote individual health and well-being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DV Coalitions Promote Individual health and well-being</dc:title>
  <dc:creator>Gloria Terry</dc:creator>
  <cp:lastModifiedBy>choward</cp:lastModifiedBy>
  <cp:revision>2</cp:revision>
  <dcterms:created xsi:type="dcterms:W3CDTF">2016-02-15T18:27:56Z</dcterms:created>
  <dcterms:modified xsi:type="dcterms:W3CDTF">2016-06-04T19:37:25Z</dcterms:modified>
</cp:coreProperties>
</file>