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6"/>
  </p:notesMasterIdLst>
  <p:sldIdLst>
    <p:sldId id="256" r:id="rId2"/>
    <p:sldId id="284" r:id="rId3"/>
    <p:sldId id="286" r:id="rId4"/>
    <p:sldId id="285" r:id="rId5"/>
    <p:sldId id="287" r:id="rId6"/>
    <p:sldId id="288" r:id="rId7"/>
    <p:sldId id="291" r:id="rId8"/>
    <p:sldId id="295" r:id="rId9"/>
    <p:sldId id="292" r:id="rId10"/>
    <p:sldId id="289" r:id="rId11"/>
    <p:sldId id="290" r:id="rId12"/>
    <p:sldId id="293" r:id="rId13"/>
    <p:sldId id="294" r:id="rId14"/>
    <p:sldId id="283" r:id="rId15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/>
    <p:restoredTop sz="94595"/>
  </p:normalViewPr>
  <p:slideViewPr>
    <p:cSldViewPr>
      <p:cViewPr>
        <p:scale>
          <a:sx n="90" d="100"/>
          <a:sy n="90" d="100"/>
        </p:scale>
        <p:origin x="-122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D4A75-E064-4E25-9315-1F974AEE56B4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7850"/>
            <a:ext cx="5607050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68C8F7-0341-452A-8F11-0394C31DC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926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Administrators</a:t>
            </a:r>
            <a:r>
              <a:rPr lang="en-US" baseline="0" dirty="0" smtClean="0"/>
              <a:t> play a critical role in setting a culture that promotes sustainability.</a:t>
            </a:r>
          </a:p>
          <a:p>
            <a:r>
              <a:rPr lang="en-US" baseline="0" dirty="0" smtClean="0"/>
              <a:t>Encourage new programs to think through it from the beginning using these questions.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68C8F7-0341-452A-8F11-0394C31DCA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05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Women tend to give all to nurture others, its how we are socialized</a:t>
            </a:r>
            <a:r>
              <a:rPr lang="en-US" baseline="0" dirty="0" smtClean="0"/>
              <a:t> and these programs are largely women driven.</a:t>
            </a:r>
          </a:p>
          <a:p>
            <a:r>
              <a:rPr lang="en-US" baseline="0" dirty="0" smtClean="0"/>
              <a:t>A logic has grown up in the movement that indicates you must spend all the money you are given and keep as little in reserve as possible.  </a:t>
            </a:r>
          </a:p>
          <a:p>
            <a:r>
              <a:rPr lang="en-US" baseline="0" dirty="0" smtClean="0"/>
              <a:t>Administrators can dismantle that harmful myth by encouraging programs to save.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68C8F7-0341-452A-8F11-0394C31DCA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5458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FVPSA Admins have a unique ability to</a:t>
            </a:r>
            <a:r>
              <a:rPr lang="en-US" baseline="0" dirty="0" smtClean="0"/>
              <a:t> balance these. </a:t>
            </a:r>
          </a:p>
          <a:p>
            <a:r>
              <a:rPr lang="en-US" baseline="0" dirty="0" smtClean="0"/>
              <a:t>Many funders are pre set for start up only or legacy funding only. </a:t>
            </a:r>
          </a:p>
          <a:p>
            <a:r>
              <a:rPr lang="en-US" baseline="0" dirty="0" smtClean="0"/>
              <a:t>Understand that encouraging adequate pay and benefits and sustainability planning are part of economic justice.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68C8F7-0341-452A-8F11-0394C31DCA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120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EE0F38-A61F-4599-A10D-F4313A7AF4D0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56B748-2AF6-43AC-91A0-A957890065E1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0F38-A61F-4599-A10D-F4313A7AF4D0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6B748-2AF6-43AC-91A0-A957890065E1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0F38-A61F-4599-A10D-F4313A7AF4D0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6B748-2AF6-43AC-91A0-A957890065E1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0F38-A61F-4599-A10D-F4313A7AF4D0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6B748-2AF6-43AC-91A0-A957890065E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0F38-A61F-4599-A10D-F4313A7AF4D0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6B748-2AF6-43AC-91A0-A957890065E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0F38-A61F-4599-A10D-F4313A7AF4D0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6B748-2AF6-43AC-91A0-A957890065E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0F38-A61F-4599-A10D-F4313A7AF4D0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6B748-2AF6-43AC-91A0-A957890065E1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0F38-A61F-4599-A10D-F4313A7AF4D0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6B748-2AF6-43AC-91A0-A957890065E1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0F38-A61F-4599-A10D-F4313A7AF4D0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6B748-2AF6-43AC-91A0-A957890065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0F38-A61F-4599-A10D-F4313A7AF4D0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6B748-2AF6-43AC-91A0-A957890065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0F38-A61F-4599-A10D-F4313A7AF4D0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6B748-2AF6-43AC-91A0-A957890065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4EE0F38-A61F-4599-A10D-F4313A7AF4D0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956B748-2AF6-43AC-91A0-A957890065E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tmoultry@nnedv.org" TargetMode="External"/><Relationship Id="rId2" Type="http://schemas.openxmlformats.org/officeDocument/2006/relationships/hyperlink" Target="mailto:bmeeks@nnedv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7772400" cy="2362200"/>
          </a:xfrm>
        </p:spPr>
        <p:txBody>
          <a:bodyPr>
            <a:normAutofit/>
          </a:bodyPr>
          <a:lstStyle/>
          <a:p>
            <a:r>
              <a:rPr lang="en-US" dirty="0" smtClean="0"/>
              <a:t> Sustainability in Local Programs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599"/>
            <a:ext cx="6400800" cy="990601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29200" y="53340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Beth </a:t>
            </a:r>
            <a:r>
              <a:rPr lang="en-US" dirty="0" smtClean="0"/>
              <a:t>Meeks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63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248347"/>
            <a:ext cx="8305800" cy="4381053"/>
          </a:xfrm>
        </p:spPr>
        <p:txBody>
          <a:bodyPr/>
          <a:lstStyle/>
          <a:p>
            <a:r>
              <a:rPr lang="en-US" dirty="0" smtClean="0"/>
              <a:t>Think carefully about where and when you change funding patterns.</a:t>
            </a:r>
          </a:p>
          <a:p>
            <a:pPr lvl="1"/>
            <a:r>
              <a:rPr lang="en-US" dirty="0" smtClean="0"/>
              <a:t>Competitive or not?</a:t>
            </a:r>
          </a:p>
          <a:p>
            <a:pPr lvl="1"/>
            <a:r>
              <a:rPr lang="en-US" dirty="0" smtClean="0"/>
              <a:t>Time limited or not?</a:t>
            </a:r>
          </a:p>
          <a:p>
            <a:pPr lvl="1"/>
            <a:r>
              <a:rPr lang="en-US" dirty="0" smtClean="0"/>
              <a:t>Understand the role of grant funding in providing consistency and quality services.</a:t>
            </a:r>
          </a:p>
          <a:p>
            <a:r>
              <a:rPr lang="en-US" dirty="0" smtClean="0"/>
              <a:t>Advocate for appropriate wages.</a:t>
            </a:r>
          </a:p>
          <a:p>
            <a:r>
              <a:rPr lang="en-US" dirty="0" smtClean="0"/>
              <a:t>Advocate for growing reserves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Offer grant writing workshop tailored to your grant.</a:t>
            </a:r>
          </a:p>
          <a:p>
            <a:r>
              <a:rPr lang="en-US" dirty="0" smtClean="0"/>
              <a:t>Provide feedback to improve grant writing.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role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040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3600"/>
            <a:ext cx="8305799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Often have extra challenges</a:t>
            </a:r>
          </a:p>
          <a:p>
            <a:r>
              <a:rPr lang="en-US" dirty="0" smtClean="0"/>
              <a:t>Guard against service provision being based only on economics. </a:t>
            </a:r>
          </a:p>
          <a:p>
            <a:r>
              <a:rPr lang="en-US" dirty="0" smtClean="0"/>
              <a:t>Cost of serving a single person in a rural area is much higher, urban areas have much larger volume</a:t>
            </a:r>
          </a:p>
          <a:p>
            <a:r>
              <a:rPr lang="en-US" dirty="0" smtClean="0"/>
              <a:t>Guard against funding plans that only take population into account or are primarily driven by service numbers.</a:t>
            </a:r>
          </a:p>
          <a:p>
            <a:r>
              <a:rPr lang="en-US" dirty="0" smtClean="0"/>
              <a:t>Encourage appropriate </a:t>
            </a:r>
            <a:r>
              <a:rPr lang="en-US" dirty="0" smtClean="0"/>
              <a:t>program </a:t>
            </a:r>
            <a:r>
              <a:rPr lang="en-US" dirty="0" smtClean="0"/>
              <a:t>structure.</a:t>
            </a:r>
          </a:p>
          <a:p>
            <a:r>
              <a:rPr lang="en-US" dirty="0" smtClean="0"/>
              <a:t>Consider mentoring/financial oversight by partner programs with more infrastructure.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Supporting small &amp;/or rural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00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48347"/>
            <a:ext cx="8382000" cy="422865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Too small to recruit talent</a:t>
            </a:r>
          </a:p>
          <a:p>
            <a:r>
              <a:rPr lang="en-US" dirty="0" smtClean="0"/>
              <a:t>Pay too low to recruit appropriate talent</a:t>
            </a:r>
          </a:p>
          <a:p>
            <a:r>
              <a:rPr lang="en-US" dirty="0" smtClean="0"/>
              <a:t>Lack of finance knowledge or skill</a:t>
            </a:r>
          </a:p>
          <a:p>
            <a:r>
              <a:rPr lang="en-US" dirty="0"/>
              <a:t>B</a:t>
            </a:r>
            <a:r>
              <a:rPr lang="en-US" dirty="0" smtClean="0"/>
              <a:t>udget not big enough to sustain 24 hour shelter</a:t>
            </a:r>
          </a:p>
          <a:p>
            <a:r>
              <a:rPr lang="en-US" dirty="0" smtClean="0"/>
              <a:t>Unable to raise funds</a:t>
            </a:r>
          </a:p>
          <a:p>
            <a:r>
              <a:rPr lang="en-US" dirty="0" smtClean="0"/>
              <a:t>Lack of local industry and business – lack of donors and grant access</a:t>
            </a:r>
          </a:p>
          <a:p>
            <a:r>
              <a:rPr lang="en-US" dirty="0" smtClean="0"/>
              <a:t>Lack of structure to write &amp; manage federal grants</a:t>
            </a:r>
          </a:p>
          <a:p>
            <a:r>
              <a:rPr lang="en-US" dirty="0" smtClean="0"/>
              <a:t>Overleveraged on one revolving grant/source vs sustaining grants/sources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304800"/>
            <a:ext cx="7756263" cy="1319606"/>
          </a:xfrm>
        </p:spPr>
        <p:txBody>
          <a:bodyPr/>
          <a:lstStyle/>
          <a:p>
            <a:r>
              <a:rPr lang="en-US" dirty="0" smtClean="0"/>
              <a:t>Sustainability Challenges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604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2133600"/>
            <a:ext cx="8839200" cy="4419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No magic point, consider if more than one of these is happening</a:t>
            </a:r>
          </a:p>
          <a:p>
            <a:pPr lvl="1"/>
            <a:r>
              <a:rPr lang="en-US" dirty="0" smtClean="0"/>
              <a:t>Payables exceed receivables by 20% or more, depending on program’s ability to raise money and size of the program budget.</a:t>
            </a:r>
          </a:p>
          <a:p>
            <a:pPr lvl="1"/>
            <a:r>
              <a:rPr lang="en-US" dirty="0" smtClean="0"/>
              <a:t>Major financial misdealing – payroll taxes not paid, lien on property, employees/board making personal loans, unpaid bills, crimes</a:t>
            </a:r>
          </a:p>
          <a:p>
            <a:pPr lvl="1"/>
            <a:r>
              <a:rPr lang="en-US" dirty="0" smtClean="0"/>
              <a:t>Unable to retain staff and reasonable number of board members.</a:t>
            </a:r>
          </a:p>
          <a:p>
            <a:pPr lvl="1"/>
            <a:r>
              <a:rPr lang="en-US" dirty="0" smtClean="0"/>
              <a:t>Major programmatic violations.</a:t>
            </a:r>
          </a:p>
          <a:p>
            <a:pPr lvl="2"/>
            <a:r>
              <a:rPr lang="en-US" dirty="0" smtClean="0"/>
              <a:t>Repeated civil rights violations</a:t>
            </a:r>
          </a:p>
          <a:p>
            <a:pPr lvl="2"/>
            <a:r>
              <a:rPr lang="en-US" dirty="0" smtClean="0"/>
              <a:t>Closing for long periods of time intermittently</a:t>
            </a:r>
          </a:p>
          <a:p>
            <a:pPr lvl="2"/>
            <a:r>
              <a:rPr lang="en-US" dirty="0" smtClean="0"/>
              <a:t>Dangerous practices – couples counseling, confidentiality violations</a:t>
            </a:r>
          </a:p>
          <a:p>
            <a:pPr lvl="1"/>
            <a:r>
              <a:rPr lang="en-US" dirty="0" smtClean="0"/>
              <a:t>Exceedingly low client numbers</a:t>
            </a:r>
          </a:p>
          <a:p>
            <a:pPr lvl="1"/>
            <a:r>
              <a:rPr lang="en-US" dirty="0" smtClean="0"/>
              <a:t>Failing to turn in grant reports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1243406"/>
          </a:xfrm>
        </p:spPr>
        <p:txBody>
          <a:bodyPr/>
          <a:lstStyle/>
          <a:p>
            <a:r>
              <a:rPr lang="en-US" dirty="0" smtClean="0"/>
              <a:t>When are Programs Not Sustainable?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254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057400"/>
            <a:ext cx="7745505" cy="4571999"/>
          </a:xfrm>
        </p:spPr>
        <p:txBody>
          <a:bodyPr>
            <a:normAutofit/>
          </a:bodyPr>
          <a:lstStyle/>
          <a:p>
            <a:pPr algn="ctr"/>
            <a:endParaRPr lang="en-US" sz="4000" dirty="0"/>
          </a:p>
          <a:p>
            <a:pPr algn="ctr"/>
            <a:r>
              <a:rPr lang="en-US" sz="4000" dirty="0" smtClean="0"/>
              <a:t>Beth Meeks</a:t>
            </a:r>
          </a:p>
          <a:p>
            <a:pPr algn="ctr"/>
            <a:r>
              <a:rPr lang="en-US" sz="4000" dirty="0" smtClean="0"/>
              <a:t>Tonia Moultry</a:t>
            </a:r>
          </a:p>
          <a:p>
            <a:pPr marL="0" indent="0" algn="ctr">
              <a:buNone/>
            </a:pPr>
            <a:r>
              <a:rPr lang="en-US" sz="4000" dirty="0" smtClean="0">
                <a:hlinkClick r:id="rId2"/>
              </a:rPr>
              <a:t>bmeeks@nnedv.org</a:t>
            </a:r>
            <a:endParaRPr lang="en-US" sz="4000" dirty="0" smtClean="0"/>
          </a:p>
          <a:p>
            <a:pPr marL="0" indent="0" algn="ctr">
              <a:buNone/>
            </a:pPr>
            <a:r>
              <a:rPr lang="en-US" sz="4000" dirty="0" smtClean="0">
                <a:hlinkClick r:id="rId3"/>
              </a:rPr>
              <a:t>tmoultry@nnedv.org</a:t>
            </a:r>
            <a:endParaRPr lang="en-US" sz="4000" dirty="0" smtClean="0"/>
          </a:p>
          <a:p>
            <a:pPr marL="0" indent="0" algn="ctr">
              <a:buNone/>
            </a:pPr>
            <a:endParaRPr lang="en-US" sz="40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62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Sustainability – avoidance of depletion of natural resources; to maintain at a certain level </a:t>
            </a:r>
          </a:p>
          <a:p>
            <a:r>
              <a:rPr lang="en-US" dirty="0" smtClean="0"/>
              <a:t>Sustain – to strengthen or support someone or something</a:t>
            </a:r>
          </a:p>
          <a:p>
            <a:endParaRPr lang="en-US" dirty="0" smtClean="0"/>
          </a:p>
          <a:p>
            <a:r>
              <a:rPr lang="en-US" b="1" dirty="0" smtClean="0"/>
              <a:t>Why does it matter?</a:t>
            </a:r>
          </a:p>
          <a:p>
            <a:pPr lvl="1"/>
            <a:r>
              <a:rPr lang="en-US" dirty="0" smtClean="0"/>
              <a:t>You can’t do the work unless you do the business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it mean?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29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Financial</a:t>
            </a:r>
            <a:r>
              <a:rPr lang="en-US" dirty="0" smtClean="0"/>
              <a:t> – SAVE SOME MONEY</a:t>
            </a:r>
          </a:p>
          <a:p>
            <a:endParaRPr lang="en-US" dirty="0" smtClean="0"/>
          </a:p>
          <a:p>
            <a:r>
              <a:rPr lang="en-US" b="1" dirty="0" smtClean="0"/>
              <a:t>Leadership Ability </a:t>
            </a:r>
            <a:r>
              <a:rPr lang="en-US" dirty="0" smtClean="0"/>
              <a:t>– succession planning </a:t>
            </a:r>
          </a:p>
          <a:p>
            <a:endParaRPr lang="en-US" dirty="0"/>
          </a:p>
          <a:p>
            <a:r>
              <a:rPr lang="en-US" b="1" dirty="0"/>
              <a:t>Adaptability</a:t>
            </a:r>
            <a:r>
              <a:rPr lang="en-US" dirty="0"/>
              <a:t>- do you have the will, ability &amp; thought leaders to move with a changing world</a:t>
            </a:r>
          </a:p>
          <a:p>
            <a:endParaRPr lang="en-US" dirty="0" smtClean="0"/>
          </a:p>
          <a:p>
            <a:r>
              <a:rPr lang="en-US" b="1" dirty="0" smtClean="0"/>
              <a:t>Strategic Planning </a:t>
            </a:r>
            <a:r>
              <a:rPr lang="en-US" dirty="0" smtClean="0"/>
              <a:t>– stagnation leads to demise – nothing ever stays the same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Sustainability is more than $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110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133600"/>
            <a:ext cx="8305800" cy="4267199"/>
          </a:xfrm>
        </p:spPr>
        <p:txBody>
          <a:bodyPr/>
          <a:lstStyle/>
          <a:p>
            <a:r>
              <a:rPr lang="en-US" dirty="0" smtClean="0"/>
              <a:t>Understand the community/service area. </a:t>
            </a:r>
          </a:p>
          <a:p>
            <a:r>
              <a:rPr lang="en-US" dirty="0" smtClean="0"/>
              <a:t>Had there been community buy in during planning?</a:t>
            </a:r>
          </a:p>
          <a:p>
            <a:r>
              <a:rPr lang="en-US" dirty="0" smtClean="0"/>
              <a:t>What capacity does the community have to support the program?</a:t>
            </a:r>
          </a:p>
          <a:p>
            <a:r>
              <a:rPr lang="en-US" dirty="0" smtClean="0"/>
              <a:t>What start up funds are dedicated?</a:t>
            </a:r>
          </a:p>
          <a:p>
            <a:r>
              <a:rPr lang="en-US" dirty="0" smtClean="0"/>
              <a:t>Is the type or scale of program appropriate for the service area? </a:t>
            </a:r>
          </a:p>
          <a:p>
            <a:r>
              <a:rPr lang="en-US" dirty="0" smtClean="0"/>
              <a:t>Who is the board?  </a:t>
            </a:r>
          </a:p>
          <a:p>
            <a:r>
              <a:rPr lang="en-US" dirty="0" smtClean="0"/>
              <a:t>What is the strategic plan?</a:t>
            </a:r>
          </a:p>
          <a:p>
            <a:r>
              <a:rPr lang="en-US" dirty="0" smtClean="0"/>
              <a:t>Does it include sustainability?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304800"/>
            <a:ext cx="8226910" cy="1319606"/>
          </a:xfrm>
        </p:spPr>
        <p:txBody>
          <a:bodyPr/>
          <a:lstStyle/>
          <a:p>
            <a:r>
              <a:rPr lang="en-US" dirty="0" smtClean="0"/>
              <a:t>Start with a </a:t>
            </a:r>
            <a:r>
              <a:rPr lang="en-US" dirty="0"/>
              <a:t>G</a:t>
            </a:r>
            <a:r>
              <a:rPr lang="en-US" dirty="0" smtClean="0"/>
              <a:t>ood </a:t>
            </a:r>
            <a:r>
              <a:rPr lang="en-US" dirty="0"/>
              <a:t>F</a:t>
            </a:r>
            <a:r>
              <a:rPr lang="en-US" dirty="0" smtClean="0"/>
              <a:t>oundation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041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a savings plan.</a:t>
            </a:r>
          </a:p>
          <a:p>
            <a:r>
              <a:rPr lang="en-US" dirty="0" smtClean="0"/>
              <a:t>It is not a sin to save money!</a:t>
            </a:r>
          </a:p>
          <a:p>
            <a:r>
              <a:rPr lang="en-US" dirty="0" smtClean="0"/>
              <a:t>Create fundraising opportunities that are for all programming.</a:t>
            </a:r>
          </a:p>
          <a:p>
            <a:r>
              <a:rPr lang="en-US" dirty="0" smtClean="0"/>
              <a:t>Let allies fundraise for directed activities.</a:t>
            </a:r>
          </a:p>
          <a:p>
            <a:r>
              <a:rPr lang="en-US" dirty="0" smtClean="0"/>
              <a:t>Funds should be diversified – to the extent possible. </a:t>
            </a:r>
          </a:p>
          <a:p>
            <a:r>
              <a:rPr lang="en-US" dirty="0" smtClean="0"/>
              <a:t>How much money would you have to have in reserves for an agency with a $700,000 budget to be self–sustaining?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$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84254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$17.5 million dollars</a:t>
            </a:r>
          </a:p>
          <a:p>
            <a:r>
              <a:rPr lang="en-US" dirty="0" smtClean="0"/>
              <a:t>If saving $50,000/</a:t>
            </a:r>
            <a:r>
              <a:rPr lang="en-US" dirty="0" err="1" smtClean="0"/>
              <a:t>yr</a:t>
            </a:r>
            <a:r>
              <a:rPr lang="en-US" dirty="0" smtClean="0"/>
              <a:t> = 350 </a:t>
            </a:r>
            <a:r>
              <a:rPr lang="en-US" dirty="0" err="1" smtClean="0"/>
              <a:t>yrs</a:t>
            </a:r>
            <a:endParaRPr lang="en-US" dirty="0" smtClean="0"/>
          </a:p>
          <a:p>
            <a:r>
              <a:rPr lang="en-US" dirty="0" smtClean="0"/>
              <a:t>Full sustainability unlikely, barring major donations</a:t>
            </a:r>
          </a:p>
          <a:p>
            <a:r>
              <a:rPr lang="en-US" dirty="0" smtClean="0"/>
              <a:t>Those type of major donations are abnormal in DV agencies apart from capital campaigns.</a:t>
            </a:r>
          </a:p>
          <a:p>
            <a:r>
              <a:rPr lang="en-US" dirty="0" smtClean="0"/>
              <a:t>Grants will always be necessary.</a:t>
            </a:r>
          </a:p>
          <a:p>
            <a:r>
              <a:rPr lang="en-US" dirty="0" smtClean="0"/>
              <a:t>Does not mean you should stop trying.</a:t>
            </a:r>
          </a:p>
          <a:p>
            <a:r>
              <a:rPr lang="en-US" dirty="0" smtClean="0"/>
              <a:t>But what if we eradicate DV?</a:t>
            </a:r>
          </a:p>
          <a:p>
            <a:pPr lvl="1"/>
            <a:r>
              <a:rPr lang="en-US" dirty="0" smtClean="0"/>
              <a:t>Provisions for transfer of assets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$</a:t>
            </a:r>
            <a:r>
              <a:rPr lang="en-US" b="1" dirty="0"/>
              <a:t>17,500,000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414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48347"/>
            <a:ext cx="8305799" cy="4304853"/>
          </a:xfrm>
        </p:spPr>
        <p:txBody>
          <a:bodyPr/>
          <a:lstStyle/>
          <a:p>
            <a:r>
              <a:rPr lang="en-US" dirty="0" smtClean="0"/>
              <a:t>Very difficult to find EDs for domestic violence agencies</a:t>
            </a:r>
          </a:p>
          <a:p>
            <a:r>
              <a:rPr lang="en-US" dirty="0" smtClean="0"/>
              <a:t>Do a broad search</a:t>
            </a:r>
          </a:p>
          <a:p>
            <a:r>
              <a:rPr lang="en-US" dirty="0" smtClean="0"/>
              <a:t>Make sure the pay is competitive</a:t>
            </a:r>
          </a:p>
          <a:p>
            <a:r>
              <a:rPr lang="en-US" dirty="0" smtClean="0"/>
              <a:t>Look for a broad array of experience/skill</a:t>
            </a:r>
          </a:p>
          <a:p>
            <a:pPr lvl="1"/>
            <a:r>
              <a:rPr lang="en-US" dirty="0" smtClean="0"/>
              <a:t>Personnel</a:t>
            </a:r>
          </a:p>
          <a:p>
            <a:pPr lvl="1"/>
            <a:r>
              <a:rPr lang="en-US" dirty="0" smtClean="0"/>
              <a:t>Finances – read, write grants, fundraise</a:t>
            </a:r>
          </a:p>
          <a:p>
            <a:pPr lvl="1"/>
            <a:r>
              <a:rPr lang="en-US" dirty="0" smtClean="0"/>
              <a:t>Domestic violence dynamics</a:t>
            </a:r>
          </a:p>
          <a:p>
            <a:pPr lvl="1"/>
            <a:r>
              <a:rPr lang="en-US" dirty="0" smtClean="0"/>
              <a:t>Media</a:t>
            </a:r>
          </a:p>
          <a:p>
            <a:pPr lvl="1"/>
            <a:r>
              <a:rPr lang="en-US" dirty="0" smtClean="0"/>
              <a:t>Relationship building</a:t>
            </a:r>
          </a:p>
          <a:p>
            <a:pPr lvl="1"/>
            <a:r>
              <a:rPr lang="en-US" dirty="0" smtClean="0"/>
              <a:t>Can create a structure to balance his or her weaknesses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that Sustains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274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133600"/>
            <a:ext cx="8229600" cy="4182615"/>
          </a:xfrm>
        </p:spPr>
        <p:txBody>
          <a:bodyPr/>
          <a:lstStyle/>
          <a:p>
            <a:r>
              <a:rPr lang="en-US" dirty="0" smtClean="0"/>
              <a:t>Over focused on finance or have a business background only</a:t>
            </a:r>
          </a:p>
          <a:p>
            <a:r>
              <a:rPr lang="en-US" dirty="0" smtClean="0"/>
              <a:t>No experience in the field</a:t>
            </a:r>
          </a:p>
          <a:p>
            <a:r>
              <a:rPr lang="en-US" dirty="0" smtClean="0"/>
              <a:t>Experience in a field that does not translate</a:t>
            </a:r>
          </a:p>
          <a:p>
            <a:r>
              <a:rPr lang="en-US" dirty="0" smtClean="0"/>
              <a:t>Over reliant on accounting personnel – can’t read financial statements themselves</a:t>
            </a:r>
          </a:p>
          <a:p>
            <a:r>
              <a:rPr lang="en-US" dirty="0" smtClean="0"/>
              <a:t>MIA</a:t>
            </a:r>
          </a:p>
          <a:p>
            <a:r>
              <a:rPr lang="en-US" dirty="0" smtClean="0"/>
              <a:t>No external community presence</a:t>
            </a:r>
          </a:p>
          <a:p>
            <a:r>
              <a:rPr lang="en-US" dirty="0" smtClean="0"/>
              <a:t>Lack of professional boundaries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Pitfalls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48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48347"/>
            <a:ext cx="8153399" cy="4228653"/>
          </a:xfrm>
        </p:spPr>
        <p:txBody>
          <a:bodyPr/>
          <a:lstStyle/>
          <a:p>
            <a:r>
              <a:rPr lang="en-US" dirty="0" smtClean="0"/>
              <a:t>Have a plan in place from the beginning</a:t>
            </a:r>
          </a:p>
          <a:p>
            <a:r>
              <a:rPr lang="en-US" dirty="0" smtClean="0"/>
              <a:t>Plan must include fundraising</a:t>
            </a:r>
          </a:p>
          <a:p>
            <a:r>
              <a:rPr lang="en-US" dirty="0" smtClean="0"/>
              <a:t>Plan must include salary reviews and benchmarks</a:t>
            </a:r>
          </a:p>
          <a:p>
            <a:r>
              <a:rPr lang="en-US" dirty="0" smtClean="0"/>
              <a:t>Plan must include savings</a:t>
            </a:r>
          </a:p>
          <a:p>
            <a:r>
              <a:rPr lang="en-US" dirty="0" smtClean="0"/>
              <a:t>Plan should include program evaluation </a:t>
            </a:r>
          </a:p>
          <a:p>
            <a:r>
              <a:rPr lang="en-US" dirty="0" smtClean="0"/>
              <a:t>Plan should include cost-benefit analysis</a:t>
            </a:r>
          </a:p>
          <a:p>
            <a:r>
              <a:rPr lang="en-US" dirty="0" smtClean="0"/>
              <a:t>Ideally would include community feedback – </a:t>
            </a:r>
          </a:p>
          <a:p>
            <a:pPr lvl="1"/>
            <a:r>
              <a:rPr lang="en-US" dirty="0" smtClean="0"/>
              <a:t>Do they know about you?</a:t>
            </a:r>
          </a:p>
          <a:p>
            <a:pPr lvl="1"/>
            <a:r>
              <a:rPr lang="en-US" dirty="0" smtClean="0"/>
              <a:t>Are they willing to support you?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Planning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1457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1813</TotalTime>
  <Words>881</Words>
  <Application>Microsoft Office PowerPoint</Application>
  <PresentationFormat>On-screen Show (4:3)</PresentationFormat>
  <Paragraphs>124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Hardcover</vt:lpstr>
      <vt:lpstr> Sustainability in Local Programs </vt:lpstr>
      <vt:lpstr>What does it mean?</vt:lpstr>
      <vt:lpstr>Sustainability is more than $</vt:lpstr>
      <vt:lpstr>Start with a Good Foundation</vt:lpstr>
      <vt:lpstr>$</vt:lpstr>
      <vt:lpstr> $17,500,000 </vt:lpstr>
      <vt:lpstr>Leadership that Sustains</vt:lpstr>
      <vt:lpstr>Leadership Pitfalls</vt:lpstr>
      <vt:lpstr>Strategic Planning</vt:lpstr>
      <vt:lpstr>Your role</vt:lpstr>
      <vt:lpstr>Supporting small &amp;/or rural programs</vt:lpstr>
      <vt:lpstr>Sustainability Challenges</vt:lpstr>
      <vt:lpstr>When are Programs Not Sustainable?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 Meeks</dc:creator>
  <cp:lastModifiedBy>Beth Meeks</cp:lastModifiedBy>
  <cp:revision>60</cp:revision>
  <cp:lastPrinted>2017-04-05T14:46:54Z</cp:lastPrinted>
  <dcterms:created xsi:type="dcterms:W3CDTF">2014-06-10T15:59:58Z</dcterms:created>
  <dcterms:modified xsi:type="dcterms:W3CDTF">2017-06-20T18:00:45Z</dcterms:modified>
</cp:coreProperties>
</file>