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3" r:id="rId6"/>
    <p:sldId id="274" r:id="rId7"/>
    <p:sldId id="260" r:id="rId8"/>
    <p:sldId id="276" r:id="rId9"/>
    <p:sldId id="261" r:id="rId10"/>
    <p:sldId id="264" r:id="rId11"/>
    <p:sldId id="265" r:id="rId12"/>
    <p:sldId id="267" r:id="rId13"/>
    <p:sldId id="268" r:id="rId14"/>
    <p:sldId id="269" r:id="rId15"/>
    <p:sldId id="277" r:id="rId16"/>
    <p:sldId id="275" r:id="rId17"/>
    <p:sldId id="270" r:id="rId18"/>
    <p:sldId id="271" r:id="rId19"/>
    <p:sldId id="278" r:id="rId20"/>
    <p:sldId id="272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shiels" initials="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1-23T16:30:28.167" idx="2">
    <p:pos x="2946" y="2647"/>
    <p:text>check this with Tia if you haven't already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14" y="0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21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14" y="8829121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9DE56B4-4500-4791-8B92-97E6A0350D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6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14" y="0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098" y="4416098"/>
            <a:ext cx="5485805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21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14" y="8829121"/>
            <a:ext cx="2972098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A998CDF-F544-4B04-B342-4AAFF97F93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48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3023F-E5EC-4F4F-85E9-0EB24C05DBB6}" type="slidenum">
              <a:rPr lang="en-US" smtClean="0">
                <a:latin typeface="Arial" charset="0"/>
              </a:rPr>
              <a:pPr/>
              <a:t>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998CDF-F544-4B04-B342-4AAFF97F93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47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dirty="0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dirty="0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362D983-637B-49D2-BDB9-C27323DCBB99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F984-2A04-4CB5-8E18-4F6528C105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7E84A19-E478-461A-849B-D50A219C7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47971-9A65-43C4-9D7E-3AF22C9D4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319605-BB8E-493D-968D-0973C2B3F4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CAB70-14E3-4287-91B0-4A51F8F7CC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60C20-A400-46B9-BBD8-69350DEFD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ECC47-5EF2-41C5-B36B-DC7BE16C6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66A2D-031A-4B6D-95E3-D84A89DBE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E92B-B252-4BDA-9CEB-D750F064A3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67DA02-5268-4CBD-BF64-5B2AAA1EB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9DBF14C9-E039-4832-83EA-5EDA46A09D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09" r:id="rId2"/>
    <p:sldLayoutId id="2147483917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8" r:id="rId9"/>
    <p:sldLayoutId id="2147483915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Office on Violence Against </a:t>
            </a:r>
            <a:r>
              <a:rPr lang="en-US" sz="3200" dirty="0" smtClean="0"/>
              <a:t>Women (OVW)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en-US" b="1" dirty="0" smtClean="0"/>
              <a:t>New STOP and State Coalition Grantee Webinar – OVW Basics</a:t>
            </a:r>
          </a:p>
          <a:p>
            <a:pPr eaLnBrk="1" hangingPunct="1"/>
            <a:r>
              <a:rPr lang="en-US" dirty="0" smtClean="0"/>
              <a:t>January 29, 2014</a:t>
            </a:r>
          </a:p>
        </p:txBody>
      </p:sp>
    </p:spTree>
    <p:custDataLst>
      <p:tags r:id="rId1"/>
    </p:custDataLst>
  </p:cSld>
  <p:clrMapOvr>
    <a:masterClrMapping/>
  </p:clrMapOvr>
  <p:transition advTm="300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Application Process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Read carefully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Submit all required documents by the deadline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Submit via the Grants Management System (GMS)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Be sure to register on GMS in advance of the application due date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 smtClean="0"/>
              <a:t>NOTE</a:t>
            </a:r>
            <a:r>
              <a:rPr lang="en-US" sz="2000" dirty="0" smtClean="0"/>
              <a:t>: Implementation Plans are now due at the time of application submission</a:t>
            </a:r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Internal Review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This is the LONGEST part of the award process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OVW reviews for compliance and completeness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Additional outreach may be required for any missing information or documentation (this may delay the award process)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Award Notification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Receive notification via email from OVW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Be sure to follow instructions in the email (submit signed award document and initial special condition pages)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Fax signed award to GFMD – Please check GMS to ensure acceptance received. (202-514-7045) – OVW.acceptance@usdoj.gov – preferred method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Do not change or make edits to the award documents 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READ your special conditions carefully</a:t>
            </a:r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Award Notification Continued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7239000" cy="4846638"/>
          </a:xfrm>
        </p:spPr>
        <p:txBody>
          <a:bodyPr/>
          <a:lstStyle/>
          <a:p>
            <a:pPr eaLnBrk="1" hangingPunct="1"/>
            <a:r>
              <a:rPr lang="en-US" sz="2000" dirty="0" smtClean="0"/>
              <a:t>Award notice date starts the clock for the implementation plan and RFP special conditions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Please go to the following link to register the Grant Payment System (GPRS) </a:t>
            </a:r>
            <a:r>
              <a:rPr lang="en-US" sz="2000" u="sng" dirty="0" smtClean="0"/>
              <a:t>http://www.ojp.usdoj.gov/about/offices/ocfogprs.htm</a:t>
            </a:r>
            <a:r>
              <a:rPr lang="en-US" sz="2000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Program Implementation by Grantee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239000" cy="5008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responsibility of the grantee to begin implementing the project/grant dollars</a:t>
            </a:r>
          </a:p>
          <a:p>
            <a:pPr eaLnBrk="1" hangingPunct="1">
              <a:defRPr/>
            </a:pPr>
            <a:r>
              <a:rPr lang="en-US" dirty="0"/>
              <a:t>Please make sure to view solicitation for Allocation</a:t>
            </a:r>
          </a:p>
          <a:p>
            <a:pPr eaLnBrk="1" hangingPunct="1">
              <a:defRPr/>
            </a:pPr>
            <a:r>
              <a:rPr lang="en-US" dirty="0"/>
              <a:t>RFP-Please submit </a:t>
            </a:r>
          </a:p>
          <a:p>
            <a:pPr eaLnBrk="1" hangingPunct="1">
              <a:defRPr/>
            </a:pPr>
            <a:r>
              <a:rPr lang="en-US" dirty="0"/>
              <a:t>Technical Assistance</a:t>
            </a:r>
          </a:p>
        </p:txBody>
      </p:sp>
    </p:spTree>
  </p:cSld>
  <p:clrMapOvr>
    <a:masterClrMapping/>
  </p:clrMapOvr>
  <p:transition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Implementation Plan (IP)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846638"/>
          </a:xfrm>
        </p:spPr>
        <p:txBody>
          <a:bodyPr/>
          <a:lstStyle/>
          <a:p>
            <a:r>
              <a:rPr lang="en-US" sz="2000" dirty="0">
                <a:ea typeface="Calibri"/>
              </a:rPr>
              <a:t>Every three years, </a:t>
            </a:r>
            <a:r>
              <a:rPr lang="en-US" sz="2000" dirty="0" smtClean="0">
                <a:ea typeface="Calibri"/>
              </a:rPr>
              <a:t>states </a:t>
            </a:r>
            <a:r>
              <a:rPr lang="en-US" sz="2000" dirty="0">
                <a:ea typeface="Calibri"/>
              </a:rPr>
              <a:t>and </a:t>
            </a:r>
            <a:r>
              <a:rPr lang="en-US" sz="2000" dirty="0" smtClean="0">
                <a:ea typeface="Calibri"/>
              </a:rPr>
              <a:t>territories </a:t>
            </a:r>
            <a:r>
              <a:rPr lang="en-US" sz="2000" dirty="0">
                <a:ea typeface="Calibri"/>
              </a:rPr>
              <a:t>are required to submit either a new or updated 3 year Implementation </a:t>
            </a:r>
            <a:r>
              <a:rPr lang="en-US" sz="2000" dirty="0" smtClean="0">
                <a:ea typeface="Calibri"/>
              </a:rPr>
              <a:t>Plan</a:t>
            </a:r>
          </a:p>
          <a:p>
            <a:r>
              <a:rPr lang="en-US" sz="2000" dirty="0" smtClean="0"/>
              <a:t>During intervening years, states </a:t>
            </a:r>
            <a:r>
              <a:rPr lang="en-US" sz="2000" dirty="0"/>
              <a:t>or </a:t>
            </a:r>
            <a:r>
              <a:rPr lang="en-US" sz="2000" dirty="0" smtClean="0"/>
              <a:t>territories are permitted to submit a letter (if there are no substantive IP changes) to their OVW Program </a:t>
            </a:r>
            <a:r>
              <a:rPr lang="en-US" sz="2000" dirty="0"/>
              <a:t>Manager for approval </a:t>
            </a:r>
            <a:r>
              <a:rPr lang="en-US" sz="2000" dirty="0" smtClean="0"/>
              <a:t>with their application  </a:t>
            </a:r>
          </a:p>
          <a:p>
            <a:r>
              <a:rPr lang="en-US" sz="2000" dirty="0" smtClean="0">
                <a:ea typeface="Calibri"/>
              </a:rPr>
              <a:t>All states </a:t>
            </a:r>
            <a:r>
              <a:rPr lang="en-US" sz="2000" dirty="0">
                <a:ea typeface="Calibri"/>
              </a:rPr>
              <a:t>and </a:t>
            </a:r>
            <a:r>
              <a:rPr lang="en-US" sz="2000" dirty="0" smtClean="0">
                <a:ea typeface="Calibri"/>
              </a:rPr>
              <a:t>territories </a:t>
            </a:r>
            <a:r>
              <a:rPr lang="en-US" sz="2000" dirty="0">
                <a:ea typeface="Calibri"/>
              </a:rPr>
              <a:t>must </a:t>
            </a:r>
            <a:r>
              <a:rPr lang="en-US" sz="2000" dirty="0" smtClean="0">
                <a:ea typeface="Calibri"/>
              </a:rPr>
              <a:t>submit </a:t>
            </a:r>
            <a:r>
              <a:rPr lang="en-US" sz="2000" dirty="0">
                <a:ea typeface="Calibri"/>
              </a:rPr>
              <a:t>relevant statistics, data, or information relating to underserved populations and submit this information along with their implementation plan</a:t>
            </a:r>
            <a:r>
              <a:rPr lang="en-US" sz="2000" dirty="0" smtClean="0">
                <a:ea typeface="Calibri"/>
              </a:rPr>
              <a:t>.</a:t>
            </a:r>
          </a:p>
          <a:p>
            <a:r>
              <a:rPr lang="en-US" sz="2000" dirty="0" smtClean="0">
                <a:ea typeface="Calibri"/>
              </a:rPr>
              <a:t>Please </a:t>
            </a:r>
            <a:r>
              <a:rPr lang="en-US" sz="2000" dirty="0">
                <a:ea typeface="Calibri"/>
              </a:rPr>
              <a:t>review solicitation for specific information regarding plan requirements</a:t>
            </a:r>
          </a:p>
          <a:p>
            <a:pPr marL="0" indent="0">
              <a:buNone/>
            </a:pPr>
            <a:endParaRPr lang="en-US" sz="2000" b="1" u="sng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505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OVW Monitoring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OVW Monitors via: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Progress Reports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Federal Financial </a:t>
            </a:r>
            <a:r>
              <a:rPr lang="en-US" sz="2000" dirty="0" smtClean="0"/>
              <a:t>Reports or SF-425s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Site Visits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Office Based Reviews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STOP – RFP and Implementation Plans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Grant Adjustment Notices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9724"/>
            <a:ext cx="7239000" cy="4943475"/>
          </a:xfrm>
        </p:spPr>
        <p:txBody>
          <a:bodyPr/>
          <a:lstStyle/>
          <a:p>
            <a:pPr lvl="2" eaLnBrk="1" hangingPunct="1">
              <a:buNone/>
            </a:pPr>
            <a:r>
              <a:rPr lang="en-US" sz="1900" b="1" dirty="0" smtClean="0"/>
              <a:t>Grantee Initiated GANS</a:t>
            </a:r>
          </a:p>
          <a:p>
            <a:pPr lvl="2" eaLnBrk="1" hangingPunct="1"/>
            <a:r>
              <a:rPr lang="en-US" sz="1900" dirty="0" smtClean="0"/>
              <a:t>Change of Project Period/No Cost Extensions</a:t>
            </a:r>
          </a:p>
          <a:p>
            <a:pPr lvl="2" eaLnBrk="1" hangingPunct="1"/>
            <a:r>
              <a:rPr lang="en-US" sz="1900" dirty="0" smtClean="0"/>
              <a:t>Changing point of contact information and authorized representative</a:t>
            </a:r>
          </a:p>
          <a:p>
            <a:pPr lvl="2" eaLnBrk="1" hangingPunct="1"/>
            <a:r>
              <a:rPr lang="en-US" sz="1900" dirty="0" smtClean="0"/>
              <a:t>Change of scope or project activities</a:t>
            </a:r>
          </a:p>
          <a:p>
            <a:pPr lvl="2" eaLnBrk="1" hangingPunct="1"/>
            <a:r>
              <a:rPr lang="en-US" sz="1900" dirty="0" smtClean="0"/>
              <a:t>Change of Mailing Address</a:t>
            </a:r>
          </a:p>
          <a:p>
            <a:pPr lvl="2" eaLnBrk="1" hangingPunct="1"/>
            <a:r>
              <a:rPr lang="en-US" sz="1900" dirty="0" smtClean="0"/>
              <a:t>Change of Scope</a:t>
            </a:r>
          </a:p>
          <a:p>
            <a:pPr lvl="2" eaLnBrk="1" hangingPunct="1"/>
            <a:r>
              <a:rPr lang="en-US" sz="1900" dirty="0" smtClean="0"/>
              <a:t>Grantee Name</a:t>
            </a:r>
          </a:p>
          <a:p>
            <a:pPr lvl="2" eaLnBrk="1" hangingPunct="1"/>
            <a:r>
              <a:rPr lang="en-US" sz="1900" dirty="0" smtClean="0"/>
              <a:t>Mailing Address</a:t>
            </a:r>
          </a:p>
          <a:p>
            <a:pPr lvl="2" eaLnBrk="1" hangingPunct="1"/>
            <a:r>
              <a:rPr lang="en-US" sz="1900" dirty="0" smtClean="0"/>
              <a:t>Program Office Approval – very important!</a:t>
            </a:r>
          </a:p>
          <a:p>
            <a:pPr lvl="2" eaLnBrk="1" hangingPunct="1">
              <a:buNone/>
            </a:pPr>
            <a:r>
              <a:rPr lang="en-US" sz="1900" b="1" dirty="0" smtClean="0"/>
              <a:t>Program Office Initiated GANS</a:t>
            </a:r>
          </a:p>
          <a:p>
            <a:pPr lvl="2" eaLnBrk="1" hangingPunct="1"/>
            <a:r>
              <a:rPr lang="en-US" sz="1900" dirty="0" smtClean="0"/>
              <a:t>Removal of Special Conditions</a:t>
            </a:r>
          </a:p>
          <a:p>
            <a:pPr lvl="2" eaLnBrk="1" hangingPunct="1"/>
            <a:r>
              <a:rPr lang="en-US" sz="1900" dirty="0" smtClean="0"/>
              <a:t>Change of Project Period – within 30 days of the end of project period.</a:t>
            </a:r>
          </a:p>
          <a:p>
            <a:pPr lvl="2" eaLnBrk="1" hangingPunct="1">
              <a:buFont typeface="Wingdings" pitchFamily="2" charset="2"/>
              <a:buNone/>
            </a:pPr>
            <a:endParaRPr lang="en-US" dirty="0" smtClean="0"/>
          </a:p>
          <a:p>
            <a:pPr lvl="2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Close-out Process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9724"/>
            <a:ext cx="7162800" cy="5019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STOP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Close out form and Assurances form – available on the OVW website and included on your disc. Complete and send to your Program Manager.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GRANTEES are required to initiate the close out process via GMS within 90 days after the grant award end date.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Final Progress Report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Final Financial Status Report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Special Condition Compliance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Financial Reconciliation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Program Requirements Certification</a:t>
            </a:r>
          </a:p>
        </p:txBody>
      </p:sp>
    </p:spTree>
  </p:cSld>
  <p:clrMapOvr>
    <a:masterClrMapping/>
  </p:clrMapOvr>
  <p:transition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Ovw</a:t>
            </a:r>
            <a:r>
              <a:rPr lang="en-US" dirty="0" smtClean="0"/>
              <a:t> program manager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Omar Mohammed</a:t>
            </a:r>
          </a:p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Arizona, Arkansas, Connecticut, Delaware, District of Columbia, Maryland, Missouri, New Jersey, New Mexico, Ohio, Oregon, Pennsylvania, Rhode Island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Virginia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Kim Galvan</a:t>
            </a:r>
          </a:p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Alaska, Florida, Illinois, Indiana, Kentucky, Massachusetts, Michigan, Nevada, South Dakota, Texas, Utah, Washington, West Virginia, Wyoming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Kevin Sweeney</a:t>
            </a:r>
          </a:p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Alabama, California, Idaho, Iowa, Kansas, Maine, Minnesota, Montana, Nebraska, New Hampshire, North Dakota, Oklahoma, Vermont, Wisconsin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Paule Tessier</a:t>
            </a:r>
          </a:p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Samoa, Colorado, Georgia, Guam, Hawaii, Louisiana, Mississippi, New York, North Carolina, Northern Mariana Islands, Puerto Rico, South Carolina, Tennessee, Virgin Islands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Welcome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239000" cy="48466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Introduction of OVW STOP and State Coalition Unit Staff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Michelle Brickley – Associate Director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Omar Mohammed – Program Manager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Kim Galvan – Program Manager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Kevin Sweeney – Program Manager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Paule Tessier – Program Manager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ransition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Do you have any questions?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Contact us directly or at the OVW main number at 202 307 6026.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What is the Office on Violence Against Women?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Brief Office </a:t>
            </a:r>
            <a:r>
              <a:rPr lang="en-US" sz="2000" smtClean="0"/>
              <a:t>History </a:t>
            </a:r>
            <a:r>
              <a:rPr lang="en-US" sz="1600" i="1" dirty="0" smtClean="0"/>
              <a:t>	</a:t>
            </a:r>
            <a:endParaRPr lang="en-US" sz="1400" i="1" dirty="0" smtClean="0"/>
          </a:p>
          <a:p>
            <a:pPr lvl="1" eaLnBrk="1" hangingPunct="1"/>
            <a:r>
              <a:rPr lang="en-US" sz="1600" i="1" dirty="0" smtClean="0"/>
              <a:t>OVW is not OJP or GMS; GFMD is part of OVW</a:t>
            </a:r>
          </a:p>
          <a:p>
            <a:pPr lvl="1" eaLnBrk="1" hangingPunct="1"/>
            <a:r>
              <a:rPr lang="en-US" sz="1600" dirty="0" smtClean="0"/>
              <a:t>1994 </a:t>
            </a:r>
            <a:r>
              <a:rPr lang="en-US" sz="1600" dirty="0"/>
              <a:t>Congress passed the Violence Against Women Act (VAWA)</a:t>
            </a:r>
          </a:p>
          <a:p>
            <a:pPr lvl="1" eaLnBrk="1" hangingPunct="1"/>
            <a:r>
              <a:rPr lang="en-US" sz="1600" dirty="0"/>
              <a:t>The OVW </a:t>
            </a:r>
            <a:r>
              <a:rPr lang="en-US" sz="1600" dirty="0" smtClean="0"/>
              <a:t>was </a:t>
            </a:r>
            <a:r>
              <a:rPr lang="en-US" sz="1600" dirty="0"/>
              <a:t>created in 1995</a:t>
            </a:r>
          </a:p>
          <a:p>
            <a:pPr lvl="1" eaLnBrk="1" hangingPunct="1"/>
            <a:r>
              <a:rPr lang="en-US" sz="1600" dirty="0"/>
              <a:t>VAWA reauthorized in </a:t>
            </a:r>
            <a:r>
              <a:rPr lang="en-US" sz="1600" dirty="0" smtClean="0"/>
              <a:t>2000, 2005 and 2013</a:t>
            </a:r>
          </a:p>
          <a:p>
            <a:pPr lvl="1" eaLnBrk="1" hangingPunct="1"/>
            <a:endParaRPr lang="en-US" sz="1600" dirty="0"/>
          </a:p>
          <a:p>
            <a:pPr eaLnBrk="1" hangingPunct="1"/>
            <a:r>
              <a:rPr lang="en-US" sz="2000" dirty="0" smtClean="0"/>
              <a:t>OVW Grant Programs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i="1" dirty="0" smtClean="0"/>
              <a:t>	</a:t>
            </a:r>
            <a:r>
              <a:rPr lang="en-US" sz="1400" i="1" dirty="0" smtClean="0"/>
              <a:t>(OVW administers 19 Grant Programs 3 formula grant programs and 16 discretionary grant programs)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Since its inception, OVW has awarded over $4 billion in grants and cooperative agreements to address domestic violence, dating violence, sexual assault, and stalking.</a:t>
            </a:r>
            <a:endParaRPr lang="en-US" sz="2000" i="1" dirty="0" smtClean="0"/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What Grant Programs are Administered by OVW?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STOP Violence Against Women Formula Grants Program </a:t>
            </a:r>
            <a:endParaRPr lang="en-US" sz="1400" b="1" i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State Coalitions Grant Program</a:t>
            </a:r>
          </a:p>
          <a:p>
            <a:pPr>
              <a:buNone/>
            </a:pPr>
            <a:r>
              <a:rPr lang="en-US" sz="2000" dirty="0" smtClean="0"/>
              <a:t>Additional OVW programs:</a:t>
            </a:r>
          </a:p>
          <a:p>
            <a:r>
              <a:rPr lang="en-US" sz="2000" dirty="0"/>
              <a:t>Campus Grant Program </a:t>
            </a:r>
          </a:p>
          <a:p>
            <a:r>
              <a:rPr lang="en-US" sz="2000" dirty="0" smtClean="0"/>
              <a:t>Consolidated Grant Program to Address Children and Youth Experiencing Domestic and Sexual Assault and Engage Men and Boys as Allies </a:t>
            </a:r>
            <a:endParaRPr lang="en-US" sz="2000" dirty="0"/>
          </a:p>
          <a:p>
            <a:r>
              <a:rPr lang="en-US" sz="2000" dirty="0" smtClean="0"/>
              <a:t>Families in the Justice System (consolidated Courts and Supervised)</a:t>
            </a:r>
            <a:endParaRPr lang="en-US" sz="2000" dirty="0"/>
          </a:p>
          <a:p>
            <a:r>
              <a:rPr lang="en-US" sz="2000" dirty="0"/>
              <a:t>Culturally and Linguistically Specific Services for Victims Program </a:t>
            </a:r>
          </a:p>
          <a:p>
            <a:r>
              <a:rPr lang="en-US" sz="2000" dirty="0"/>
              <a:t>Education, Training and Enhanced Services to End Violence Against and Abuse of Women with Disabilities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What Grant Programs are Administered by OVW?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 smtClean="0"/>
              <a:t>Sexual Assault Services Program- Tribal</a:t>
            </a:r>
            <a:endParaRPr lang="en-US" sz="1800" dirty="0"/>
          </a:p>
          <a:p>
            <a:pPr eaLnBrk="1" hangingPunct="1"/>
            <a:r>
              <a:rPr lang="en-US" sz="1800" dirty="0"/>
              <a:t>Sexual Assault Service </a:t>
            </a:r>
            <a:r>
              <a:rPr lang="en-US" sz="1800" dirty="0" smtClean="0"/>
              <a:t>Program-Culturally Specific</a:t>
            </a:r>
            <a:endParaRPr lang="en-US" sz="1800" dirty="0"/>
          </a:p>
          <a:p>
            <a:pPr eaLnBrk="1" hangingPunct="1"/>
            <a:r>
              <a:rPr lang="en-US" sz="1800" dirty="0"/>
              <a:t>Enhanced Training and Services to End Violence and Abuse of Women Later in Life Program </a:t>
            </a:r>
          </a:p>
          <a:p>
            <a:pPr eaLnBrk="1" hangingPunct="1"/>
            <a:r>
              <a:rPr lang="en-US" sz="1800" dirty="0"/>
              <a:t>Grants to Encourage Arrest Policies and Enforcement of Protection Orders </a:t>
            </a:r>
          </a:p>
          <a:p>
            <a:pPr eaLnBrk="1" hangingPunct="1"/>
            <a:r>
              <a:rPr lang="en-US" sz="1800" dirty="0"/>
              <a:t>Grants to Indian Tribal Governments Program </a:t>
            </a:r>
          </a:p>
          <a:p>
            <a:pPr eaLnBrk="1" hangingPunct="1"/>
            <a:r>
              <a:rPr lang="en-US" sz="1800" dirty="0"/>
              <a:t>Grants to Tribal Domestic Violence and Sexual Assault Coalitions </a:t>
            </a:r>
          </a:p>
          <a:p>
            <a:pPr eaLnBrk="1" hangingPunct="1"/>
            <a:r>
              <a:rPr lang="en-US" sz="1800" dirty="0"/>
              <a:t>Legal Assistance for Victims Grant Program </a:t>
            </a:r>
          </a:p>
          <a:p>
            <a:pPr eaLnBrk="1" hangingPunct="1"/>
            <a:r>
              <a:rPr lang="en-US" sz="1800" dirty="0"/>
              <a:t>Rural Grant Program </a:t>
            </a:r>
          </a:p>
          <a:p>
            <a:pPr marL="0" indent="0" eaLnBrk="1" hangingPunct="1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What Grant Programs are Administered by OVW?</a:t>
            </a:r>
            <a:endParaRPr lang="en-US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000" dirty="0" smtClean="0">
              <a:hlinkClick r:id="" action="ppaction://hlinkfile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Sexual </a:t>
            </a:r>
            <a:r>
              <a:rPr lang="en-US" sz="2000" dirty="0"/>
              <a:t>Assault Services </a:t>
            </a:r>
            <a:r>
              <a:rPr lang="en-US" sz="2000" dirty="0" smtClean="0"/>
              <a:t>Program- Formula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Transitional </a:t>
            </a:r>
            <a:r>
              <a:rPr lang="en-US" sz="2000" dirty="0"/>
              <a:t>Housing Grant </a:t>
            </a:r>
            <a:r>
              <a:rPr lang="en-US" sz="2000" dirty="0" smtClean="0"/>
              <a:t>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Technical Assistance 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Underserved Program (under development)</a:t>
            </a: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Training and Technical Assistance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Alliance of Local Service Organizations </a:t>
            </a:r>
            <a:r>
              <a:rPr lang="en-US" sz="2000" b="1" dirty="0" smtClean="0"/>
              <a:t>(ALSO)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	</a:t>
            </a:r>
            <a:r>
              <a:rPr lang="en-US" sz="1400" dirty="0" smtClean="0"/>
              <a:t>(2401 West North Ave. Chicago, IL 60647 t) 773-235-5705 x33 f) 773-235-5747 www.also-chicago.org)</a:t>
            </a:r>
          </a:p>
          <a:p>
            <a:pPr eaLnBrk="1" hangingPunct="1"/>
            <a:r>
              <a:rPr lang="en-US" sz="2000" b="1" dirty="0" smtClean="0"/>
              <a:t>ALSO</a:t>
            </a:r>
            <a:r>
              <a:rPr lang="en-US" sz="2000" dirty="0" smtClean="0"/>
              <a:t> is the comprehensive OVW TA provider for the STOP Program.</a:t>
            </a:r>
          </a:p>
          <a:p>
            <a:pPr eaLnBrk="1" hangingPunct="1"/>
            <a:r>
              <a:rPr lang="en-US" sz="2000" b="1" dirty="0" smtClean="0"/>
              <a:t>Through their “STOP Technical Assistance to Administrators’ Resource (STAAR) Project,” ALSO</a:t>
            </a:r>
            <a:r>
              <a:rPr lang="en-US" sz="2000" dirty="0" smtClean="0"/>
              <a:t> offers educational opportunities, peer networking, training, problem-solving strategies, and other responsive supports in collaboration with other national technical assistance providers to help you maximize your STOP grant potential.</a:t>
            </a:r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 and Technical Assistance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National Network to End Domestic Violence (NNEDV) is the comprehensive OVW TA provider for both the Domestic Violence and Dual Coalitions</a:t>
            </a:r>
          </a:p>
          <a:p>
            <a:endParaRPr lang="en-US" sz="2000" dirty="0" smtClean="0"/>
          </a:p>
          <a:p>
            <a:r>
              <a:rPr lang="en-US" sz="2000" dirty="0" smtClean="0"/>
              <a:t>Research Sharing Project (RSP) Iowa Coalition Against Sexual Assault (ICASA) is the comprehensive OVW TA provider for both the Sexual Assault and Dual Coalitions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Life of a </a:t>
            </a:r>
            <a:r>
              <a:rPr lang="en-US" sz="3200" dirty="0" smtClean="0"/>
              <a:t>Grant </a:t>
            </a:r>
            <a:r>
              <a:rPr lang="en-US" sz="3200" dirty="0"/>
              <a:t>– </a:t>
            </a:r>
            <a:r>
              <a:rPr lang="en-US" sz="3200" dirty="0" smtClean="0"/>
              <a:t>Pre </a:t>
            </a:r>
            <a:r>
              <a:rPr lang="en-US" sz="3200" dirty="0"/>
              <a:t>and Post Award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Application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Internal Review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Award Notification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Budget Approval - Coalitions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Program Implementation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Administrative and Compliance Issues – Progress Reports and Federal Financial Status Reports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Monitoring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Grants Management (communication via GANS)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Close-Out Process</a:t>
            </a:r>
          </a:p>
        </p:txBody>
      </p:sp>
    </p:spTree>
  </p:cSld>
  <p:clrMapOvr>
    <a:masterClrMapping/>
  </p:clrMapOvr>
  <p:transition advTm="3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8872</TotalTime>
  <Words>964</Words>
  <Application>Microsoft Office PowerPoint</Application>
  <PresentationFormat>On-screen Show (4:3)</PresentationFormat>
  <Paragraphs>163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Opulent</vt:lpstr>
      <vt:lpstr> Office on Violence Against Women (OVW)</vt:lpstr>
      <vt:lpstr>Welcome</vt:lpstr>
      <vt:lpstr>What is the Office on Violence Against Women?</vt:lpstr>
      <vt:lpstr>What Grant Programs are Administered by OVW?</vt:lpstr>
      <vt:lpstr>What Grant Programs are Administered by OVW?</vt:lpstr>
      <vt:lpstr>What Grant Programs are Administered by OVW?</vt:lpstr>
      <vt:lpstr>Training and Technical Assistance </vt:lpstr>
      <vt:lpstr>Training and Technical Assistance Continued</vt:lpstr>
      <vt:lpstr>Life of a Grant – Pre and Post Award</vt:lpstr>
      <vt:lpstr>Application Process </vt:lpstr>
      <vt:lpstr>Internal Review </vt:lpstr>
      <vt:lpstr>Award Notification</vt:lpstr>
      <vt:lpstr>Award Notification Continued</vt:lpstr>
      <vt:lpstr>Program Implementation by Grantee</vt:lpstr>
      <vt:lpstr>Implementation Plan (IP) </vt:lpstr>
      <vt:lpstr>OVW Monitoring</vt:lpstr>
      <vt:lpstr>Grant Adjustment Notices</vt:lpstr>
      <vt:lpstr>Close-out Process</vt:lpstr>
      <vt:lpstr>Ovw program manager assignments</vt:lpstr>
      <vt:lpstr>Do you have any questions?</vt:lpstr>
    </vt:vector>
  </TitlesOfParts>
  <Company>JMD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on Violence Against Women</dc:title>
  <dc:creator>kgalvan</dc:creator>
  <cp:lastModifiedBy>lmcdaniel</cp:lastModifiedBy>
  <cp:revision>137</cp:revision>
  <dcterms:created xsi:type="dcterms:W3CDTF">2009-01-06T14:56:12Z</dcterms:created>
  <dcterms:modified xsi:type="dcterms:W3CDTF">2014-02-06T16:13:01Z</dcterms:modified>
</cp:coreProperties>
</file>