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5"/>
  </p:notesMasterIdLst>
  <p:handoutMasterIdLst>
    <p:handoutMasterId r:id="rId36"/>
  </p:handoutMasterIdLst>
  <p:sldIdLst>
    <p:sldId id="292" r:id="rId5"/>
    <p:sldId id="293" r:id="rId6"/>
    <p:sldId id="259" r:id="rId7"/>
    <p:sldId id="260" r:id="rId8"/>
    <p:sldId id="261" r:id="rId9"/>
    <p:sldId id="288" r:id="rId10"/>
    <p:sldId id="262" r:id="rId11"/>
    <p:sldId id="279" r:id="rId12"/>
    <p:sldId id="280" r:id="rId13"/>
    <p:sldId id="284" r:id="rId14"/>
    <p:sldId id="263" r:id="rId15"/>
    <p:sldId id="264" r:id="rId16"/>
    <p:sldId id="265" r:id="rId17"/>
    <p:sldId id="266" r:id="rId18"/>
    <p:sldId id="267" r:id="rId19"/>
    <p:sldId id="286" r:id="rId20"/>
    <p:sldId id="268" r:id="rId21"/>
    <p:sldId id="287" r:id="rId22"/>
    <p:sldId id="269" r:id="rId23"/>
    <p:sldId id="270" r:id="rId24"/>
    <p:sldId id="271" r:id="rId25"/>
    <p:sldId id="272" r:id="rId26"/>
    <p:sldId id="273" r:id="rId27"/>
    <p:sldId id="274" r:id="rId28"/>
    <p:sldId id="290" r:id="rId29"/>
    <p:sldId id="275" r:id="rId30"/>
    <p:sldId id="276" r:id="rId31"/>
    <p:sldId id="277" r:id="rId32"/>
    <p:sldId id="278" r:id="rId33"/>
    <p:sldId id="291" r:id="rId34"/>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nson, Betty (ACF)" initials="JB(" lastIdx="1" clrIdx="0">
    <p:extLst>
      <p:ext uri="{19B8F6BF-5375-455C-9EA6-DF929625EA0E}">
        <p15:presenceInfo xmlns:p15="http://schemas.microsoft.com/office/powerpoint/2012/main" userId="S-1-5-21-1747495209-1248221918-2216747781-74606" providerId="AD"/>
      </p:ext>
    </p:extLst>
  </p:cmAuthor>
  <p:cmAuthor id="2" name="Yannelli, Angela (ACF)" initials="YA(" lastIdx="3" clrIdx="1">
    <p:extLst>
      <p:ext uri="{19B8F6BF-5375-455C-9EA6-DF929625EA0E}">
        <p15:presenceInfo xmlns:p15="http://schemas.microsoft.com/office/powerpoint/2012/main" userId="S-1-5-21-1747495209-1248221918-2216747781-893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491" autoAdjust="0"/>
    <p:restoredTop sz="81900" autoAdjust="0"/>
  </p:normalViewPr>
  <p:slideViewPr>
    <p:cSldViewPr snapToGrid="0">
      <p:cViewPr varScale="1">
        <p:scale>
          <a:sx n="115" d="100"/>
          <a:sy n="115" d="100"/>
        </p:scale>
        <p:origin x="368" y="192"/>
      </p:cViewPr>
      <p:guideLst/>
    </p:cSldViewPr>
  </p:slideViewPr>
  <p:notesTextViewPr>
    <p:cViewPr>
      <p:scale>
        <a:sx n="1" d="1"/>
        <a:sy n="1" d="1"/>
      </p:scale>
      <p:origin x="0" y="0"/>
    </p:cViewPr>
  </p:notesTextViewPr>
  <p:notesViewPr>
    <p:cSldViewPr snapToGrid="0">
      <p:cViewPr varScale="1">
        <p:scale>
          <a:sx n="64" d="100"/>
          <a:sy n="64" d="100"/>
        </p:scale>
        <p:origin x="2646" y="4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18-09-17T11:02:00.297" idx="1">
    <p:pos x="10" y="10"/>
    <p:text/>
    <p:extLst>
      <p:ext uri="{C676402C-5697-4E1C-873F-D02D1690AC5C}">
        <p15:threadingInfo xmlns:p15="http://schemas.microsoft.com/office/powerpoint/2012/main" timeZoneBias="24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383" cy="471348"/>
          </a:xfrm>
          <a:prstGeom prst="rect">
            <a:avLst/>
          </a:prstGeom>
        </p:spPr>
        <p:txBody>
          <a:bodyPr vert="horz" lIns="92464" tIns="46232" rIns="92464" bIns="46232" rtlCol="0"/>
          <a:lstStyle>
            <a:lvl1pPr algn="l">
              <a:defRPr sz="1200"/>
            </a:lvl1pPr>
          </a:lstStyle>
          <a:p>
            <a:endParaRPr lang="en-US"/>
          </a:p>
        </p:txBody>
      </p:sp>
      <p:sp>
        <p:nvSpPr>
          <p:cNvPr id="3" name="Date Placeholder 2"/>
          <p:cNvSpPr>
            <a:spLocks noGrp="1"/>
          </p:cNvSpPr>
          <p:nvPr>
            <p:ph type="dt" sz="quarter" idx="1"/>
          </p:nvPr>
        </p:nvSpPr>
        <p:spPr>
          <a:xfrm>
            <a:off x="4022485" y="0"/>
            <a:ext cx="3078383" cy="471348"/>
          </a:xfrm>
          <a:prstGeom prst="rect">
            <a:avLst/>
          </a:prstGeom>
        </p:spPr>
        <p:txBody>
          <a:bodyPr vert="horz" lIns="92464" tIns="46232" rIns="92464" bIns="46232" rtlCol="0"/>
          <a:lstStyle>
            <a:lvl1pPr algn="r">
              <a:defRPr sz="1200"/>
            </a:lvl1pPr>
          </a:lstStyle>
          <a:p>
            <a:fld id="{697C68B8-09EA-4B0F-A8D0-9F7CEF1A872F}" type="datetimeFigureOut">
              <a:rPr lang="en-US" smtClean="0"/>
              <a:t>10/5/18</a:t>
            </a:fld>
            <a:endParaRPr lang="en-US"/>
          </a:p>
        </p:txBody>
      </p:sp>
      <p:sp>
        <p:nvSpPr>
          <p:cNvPr id="4" name="Footer Placeholder 3"/>
          <p:cNvSpPr>
            <a:spLocks noGrp="1"/>
          </p:cNvSpPr>
          <p:nvPr>
            <p:ph type="ftr" sz="quarter" idx="2"/>
          </p:nvPr>
        </p:nvSpPr>
        <p:spPr>
          <a:xfrm>
            <a:off x="0" y="8917128"/>
            <a:ext cx="3078383" cy="471348"/>
          </a:xfrm>
          <a:prstGeom prst="rect">
            <a:avLst/>
          </a:prstGeom>
        </p:spPr>
        <p:txBody>
          <a:bodyPr vert="horz" lIns="92464" tIns="46232" rIns="92464" bIns="46232" rtlCol="0" anchor="b"/>
          <a:lstStyle>
            <a:lvl1pPr algn="l">
              <a:defRPr sz="1200"/>
            </a:lvl1pPr>
          </a:lstStyle>
          <a:p>
            <a:endParaRPr lang="en-US"/>
          </a:p>
        </p:txBody>
      </p:sp>
      <p:sp>
        <p:nvSpPr>
          <p:cNvPr id="5" name="Slide Number Placeholder 4"/>
          <p:cNvSpPr>
            <a:spLocks noGrp="1"/>
          </p:cNvSpPr>
          <p:nvPr>
            <p:ph type="sldNum" sz="quarter" idx="3"/>
          </p:nvPr>
        </p:nvSpPr>
        <p:spPr>
          <a:xfrm>
            <a:off x="4022485" y="8917128"/>
            <a:ext cx="3078383" cy="471348"/>
          </a:xfrm>
          <a:prstGeom prst="rect">
            <a:avLst/>
          </a:prstGeom>
        </p:spPr>
        <p:txBody>
          <a:bodyPr vert="horz" lIns="92464" tIns="46232" rIns="92464" bIns="46232" rtlCol="0" anchor="b"/>
          <a:lstStyle>
            <a:lvl1pPr algn="r">
              <a:defRPr sz="1200"/>
            </a:lvl1pPr>
          </a:lstStyle>
          <a:p>
            <a:fld id="{BDF02EF2-B356-4B54-A8A0-6C8A3BD32ED9}" type="slidenum">
              <a:rPr lang="en-US" smtClean="0"/>
              <a:t>‹#›</a:t>
            </a:fld>
            <a:endParaRPr lang="en-US"/>
          </a:p>
        </p:txBody>
      </p:sp>
    </p:spTree>
    <p:extLst>
      <p:ext uri="{BB962C8B-B14F-4D97-AF65-F5344CB8AC3E}">
        <p14:creationId xmlns:p14="http://schemas.microsoft.com/office/powerpoint/2010/main" val="27754102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1" tIns="47111" rIns="94221" bIns="47111" rtlCol="0"/>
          <a:lstStyle>
            <a:lvl1pPr algn="l">
              <a:defRPr sz="1200"/>
            </a:lvl1pPr>
          </a:lstStyle>
          <a:p>
            <a:endParaRPr lang="en-US"/>
          </a:p>
        </p:txBody>
      </p:sp>
      <p:sp>
        <p:nvSpPr>
          <p:cNvPr id="3" name="Date Placeholder 2"/>
          <p:cNvSpPr>
            <a:spLocks noGrp="1"/>
          </p:cNvSpPr>
          <p:nvPr>
            <p:ph type="dt" idx="1"/>
          </p:nvPr>
        </p:nvSpPr>
        <p:spPr>
          <a:xfrm>
            <a:off x="4023093" y="0"/>
            <a:ext cx="3077739" cy="471054"/>
          </a:xfrm>
          <a:prstGeom prst="rect">
            <a:avLst/>
          </a:prstGeom>
        </p:spPr>
        <p:txBody>
          <a:bodyPr vert="horz" lIns="94221" tIns="47111" rIns="94221" bIns="47111" rtlCol="0"/>
          <a:lstStyle>
            <a:lvl1pPr algn="r">
              <a:defRPr sz="1200"/>
            </a:lvl1pPr>
          </a:lstStyle>
          <a:p>
            <a:fld id="{CF82745A-50B1-4EF8-A97E-E3A75F4299F7}" type="datetimeFigureOut">
              <a:rPr lang="en-US" smtClean="0"/>
              <a:t>10/5/18</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1" tIns="47111" rIns="94221" bIns="47111" rtlCol="0" anchor="ctr"/>
          <a:lstStyle/>
          <a:p>
            <a:endParaRPr lang="en-US"/>
          </a:p>
        </p:txBody>
      </p:sp>
      <p:sp>
        <p:nvSpPr>
          <p:cNvPr id="5" name="Notes Placeholder 4"/>
          <p:cNvSpPr>
            <a:spLocks noGrp="1"/>
          </p:cNvSpPr>
          <p:nvPr>
            <p:ph type="body" sz="quarter" idx="3"/>
          </p:nvPr>
        </p:nvSpPr>
        <p:spPr>
          <a:xfrm>
            <a:off x="710248" y="4518203"/>
            <a:ext cx="5681980" cy="3696713"/>
          </a:xfrm>
          <a:prstGeom prst="rect">
            <a:avLst/>
          </a:prstGeom>
        </p:spPr>
        <p:txBody>
          <a:bodyPr vert="horz" lIns="94221" tIns="47111" rIns="94221" bIns="4711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3"/>
            <a:ext cx="3077739" cy="471053"/>
          </a:xfrm>
          <a:prstGeom prst="rect">
            <a:avLst/>
          </a:prstGeom>
        </p:spPr>
        <p:txBody>
          <a:bodyPr vert="horz" lIns="94221" tIns="47111" rIns="94221" bIns="47111" rtlCol="0" anchor="b"/>
          <a:lstStyle>
            <a:lvl1pPr algn="l">
              <a:defRPr sz="1200"/>
            </a:lvl1pPr>
          </a:lstStyle>
          <a:p>
            <a:endParaRPr lang="en-US"/>
          </a:p>
        </p:txBody>
      </p:sp>
      <p:sp>
        <p:nvSpPr>
          <p:cNvPr id="7" name="Slide Number Placeholder 6"/>
          <p:cNvSpPr>
            <a:spLocks noGrp="1"/>
          </p:cNvSpPr>
          <p:nvPr>
            <p:ph type="sldNum" sz="quarter" idx="5"/>
          </p:nvPr>
        </p:nvSpPr>
        <p:spPr>
          <a:xfrm>
            <a:off x="4023093" y="8917423"/>
            <a:ext cx="3077739" cy="471053"/>
          </a:xfrm>
          <a:prstGeom prst="rect">
            <a:avLst/>
          </a:prstGeom>
        </p:spPr>
        <p:txBody>
          <a:bodyPr vert="horz" lIns="94221" tIns="47111" rIns="94221" bIns="47111" rtlCol="0" anchor="b"/>
          <a:lstStyle>
            <a:lvl1pPr algn="r">
              <a:defRPr sz="1200"/>
            </a:lvl1pPr>
          </a:lstStyle>
          <a:p>
            <a:fld id="{E5E6C5D2-4B7F-4771-9EFA-5AE9DDA2AC6C}" type="slidenum">
              <a:rPr lang="en-US" smtClean="0"/>
              <a:t>‹#›</a:t>
            </a:fld>
            <a:endParaRPr lang="en-US"/>
          </a:p>
        </p:txBody>
      </p:sp>
    </p:spTree>
    <p:extLst>
      <p:ext uri="{BB962C8B-B14F-4D97-AF65-F5344CB8AC3E}">
        <p14:creationId xmlns:p14="http://schemas.microsoft.com/office/powerpoint/2010/main" val="603440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dirty="0"/>
          </a:p>
        </p:txBody>
      </p:sp>
      <p:sp>
        <p:nvSpPr>
          <p:cNvPr id="4" name="Slide Number Placeholder 3"/>
          <p:cNvSpPr>
            <a:spLocks noGrp="1"/>
          </p:cNvSpPr>
          <p:nvPr>
            <p:ph type="sldNum" sz="quarter" idx="10"/>
          </p:nvPr>
        </p:nvSpPr>
        <p:spPr/>
        <p:txBody>
          <a:bodyPr/>
          <a:lstStyle/>
          <a:p>
            <a:fld id="{6137A65E-0E91-45C7-9F90-616FC344D831}" type="slidenum">
              <a:rPr lang="en-US" smtClean="0"/>
              <a:t>1</a:t>
            </a:fld>
            <a:endParaRPr lang="en-US" dirty="0"/>
          </a:p>
        </p:txBody>
      </p:sp>
    </p:spTree>
    <p:extLst>
      <p:ext uri="{BB962C8B-B14F-4D97-AF65-F5344CB8AC3E}">
        <p14:creationId xmlns:p14="http://schemas.microsoft.com/office/powerpoint/2010/main" val="24418932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E6C5D2-4B7F-4771-9EFA-5AE9DDA2AC6C}" type="slidenum">
              <a:rPr lang="en-US" smtClean="0"/>
              <a:t>10</a:t>
            </a:fld>
            <a:endParaRPr lang="en-US"/>
          </a:p>
        </p:txBody>
      </p:sp>
    </p:spTree>
    <p:extLst>
      <p:ext uri="{BB962C8B-B14F-4D97-AF65-F5344CB8AC3E}">
        <p14:creationId xmlns:p14="http://schemas.microsoft.com/office/powerpoint/2010/main" val="26055535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E6C5D2-4B7F-4771-9EFA-5AE9DDA2AC6C}" type="slidenum">
              <a:rPr lang="en-US" smtClean="0"/>
              <a:t>11</a:t>
            </a:fld>
            <a:endParaRPr lang="en-US"/>
          </a:p>
        </p:txBody>
      </p:sp>
    </p:spTree>
    <p:extLst>
      <p:ext uri="{BB962C8B-B14F-4D97-AF65-F5344CB8AC3E}">
        <p14:creationId xmlns:p14="http://schemas.microsoft.com/office/powerpoint/2010/main" val="37475760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E6C5D2-4B7F-4771-9EFA-5AE9DDA2AC6C}" type="slidenum">
              <a:rPr lang="en-US" smtClean="0"/>
              <a:t>12</a:t>
            </a:fld>
            <a:endParaRPr lang="en-US"/>
          </a:p>
        </p:txBody>
      </p:sp>
    </p:spTree>
    <p:extLst>
      <p:ext uri="{BB962C8B-B14F-4D97-AF65-F5344CB8AC3E}">
        <p14:creationId xmlns:p14="http://schemas.microsoft.com/office/powerpoint/2010/main" val="38117551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E6C5D2-4B7F-4771-9EFA-5AE9DDA2AC6C}" type="slidenum">
              <a:rPr lang="en-US" smtClean="0"/>
              <a:t>13</a:t>
            </a:fld>
            <a:endParaRPr lang="en-US"/>
          </a:p>
        </p:txBody>
      </p:sp>
    </p:spTree>
    <p:extLst>
      <p:ext uri="{BB962C8B-B14F-4D97-AF65-F5344CB8AC3E}">
        <p14:creationId xmlns:p14="http://schemas.microsoft.com/office/powerpoint/2010/main" val="32880389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E6C5D2-4B7F-4771-9EFA-5AE9DDA2AC6C}" type="slidenum">
              <a:rPr lang="en-US" smtClean="0"/>
              <a:t>14</a:t>
            </a:fld>
            <a:endParaRPr lang="en-US"/>
          </a:p>
        </p:txBody>
      </p:sp>
    </p:spTree>
    <p:extLst>
      <p:ext uri="{BB962C8B-B14F-4D97-AF65-F5344CB8AC3E}">
        <p14:creationId xmlns:p14="http://schemas.microsoft.com/office/powerpoint/2010/main" val="40627153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E5E6C5D2-4B7F-4771-9EFA-5AE9DDA2AC6C}" type="slidenum">
              <a:rPr lang="en-US" smtClean="0"/>
              <a:t>15</a:t>
            </a:fld>
            <a:endParaRPr lang="en-US"/>
          </a:p>
        </p:txBody>
      </p:sp>
    </p:spTree>
    <p:extLst>
      <p:ext uri="{BB962C8B-B14F-4D97-AF65-F5344CB8AC3E}">
        <p14:creationId xmlns:p14="http://schemas.microsoft.com/office/powerpoint/2010/main" val="24875249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E6C5D2-4B7F-4771-9EFA-5AE9DDA2AC6C}" type="slidenum">
              <a:rPr lang="en-US" smtClean="0"/>
              <a:t>16</a:t>
            </a:fld>
            <a:endParaRPr lang="en-US"/>
          </a:p>
        </p:txBody>
      </p:sp>
    </p:spTree>
    <p:extLst>
      <p:ext uri="{BB962C8B-B14F-4D97-AF65-F5344CB8AC3E}">
        <p14:creationId xmlns:p14="http://schemas.microsoft.com/office/powerpoint/2010/main" val="25087553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641">
              <a:defRPr/>
            </a:pP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E5E6C5D2-4B7F-4771-9EFA-5AE9DDA2AC6C}" type="slidenum">
              <a:rPr lang="en-US" smtClean="0"/>
              <a:t>17</a:t>
            </a:fld>
            <a:endParaRPr lang="en-US"/>
          </a:p>
        </p:txBody>
      </p:sp>
    </p:spTree>
    <p:extLst>
      <p:ext uri="{BB962C8B-B14F-4D97-AF65-F5344CB8AC3E}">
        <p14:creationId xmlns:p14="http://schemas.microsoft.com/office/powerpoint/2010/main" val="23290822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E6C5D2-4B7F-4771-9EFA-5AE9DDA2AC6C}" type="slidenum">
              <a:rPr lang="en-US" smtClean="0"/>
              <a:t>18</a:t>
            </a:fld>
            <a:endParaRPr lang="en-US"/>
          </a:p>
        </p:txBody>
      </p:sp>
    </p:spTree>
    <p:extLst>
      <p:ext uri="{BB962C8B-B14F-4D97-AF65-F5344CB8AC3E}">
        <p14:creationId xmlns:p14="http://schemas.microsoft.com/office/powerpoint/2010/main" val="41031407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E6C5D2-4B7F-4771-9EFA-5AE9DDA2AC6C}" type="slidenum">
              <a:rPr lang="en-US" smtClean="0"/>
              <a:t>19</a:t>
            </a:fld>
            <a:endParaRPr lang="en-US"/>
          </a:p>
        </p:txBody>
      </p:sp>
    </p:spTree>
    <p:extLst>
      <p:ext uri="{BB962C8B-B14F-4D97-AF65-F5344CB8AC3E}">
        <p14:creationId xmlns:p14="http://schemas.microsoft.com/office/powerpoint/2010/main" val="25101028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baseline="0" dirty="0"/>
          </a:p>
          <a:p>
            <a:endParaRPr lang="en-US" dirty="0"/>
          </a:p>
        </p:txBody>
      </p:sp>
      <p:sp>
        <p:nvSpPr>
          <p:cNvPr id="4" name="Slide Number Placeholder 3"/>
          <p:cNvSpPr>
            <a:spLocks noGrp="1"/>
          </p:cNvSpPr>
          <p:nvPr>
            <p:ph type="sldNum" sz="quarter" idx="10"/>
          </p:nvPr>
        </p:nvSpPr>
        <p:spPr/>
        <p:txBody>
          <a:bodyPr/>
          <a:lstStyle/>
          <a:p>
            <a:fld id="{E5E6C5D2-4B7F-4771-9EFA-5AE9DDA2AC6C}" type="slidenum">
              <a:rPr lang="en-US" smtClean="0"/>
              <a:t>2</a:t>
            </a:fld>
            <a:endParaRPr lang="en-US"/>
          </a:p>
        </p:txBody>
      </p:sp>
    </p:spTree>
    <p:extLst>
      <p:ext uri="{BB962C8B-B14F-4D97-AF65-F5344CB8AC3E}">
        <p14:creationId xmlns:p14="http://schemas.microsoft.com/office/powerpoint/2010/main" val="20305012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E6C5D2-4B7F-4771-9EFA-5AE9DDA2AC6C}" type="slidenum">
              <a:rPr lang="en-US" smtClean="0"/>
              <a:t>20</a:t>
            </a:fld>
            <a:endParaRPr lang="en-US"/>
          </a:p>
        </p:txBody>
      </p:sp>
    </p:spTree>
    <p:extLst>
      <p:ext uri="{BB962C8B-B14F-4D97-AF65-F5344CB8AC3E}">
        <p14:creationId xmlns:p14="http://schemas.microsoft.com/office/powerpoint/2010/main" val="24311401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E6C5D2-4B7F-4771-9EFA-5AE9DDA2AC6C}" type="slidenum">
              <a:rPr lang="en-US" smtClean="0"/>
              <a:t>21</a:t>
            </a:fld>
            <a:endParaRPr lang="en-US"/>
          </a:p>
        </p:txBody>
      </p:sp>
    </p:spTree>
    <p:extLst>
      <p:ext uri="{BB962C8B-B14F-4D97-AF65-F5344CB8AC3E}">
        <p14:creationId xmlns:p14="http://schemas.microsoft.com/office/powerpoint/2010/main" val="21635237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E5E6C5D2-4B7F-4771-9EFA-5AE9DDA2AC6C}" type="slidenum">
              <a:rPr lang="en-US" smtClean="0"/>
              <a:t>22</a:t>
            </a:fld>
            <a:endParaRPr lang="en-US"/>
          </a:p>
        </p:txBody>
      </p:sp>
    </p:spTree>
    <p:extLst>
      <p:ext uri="{BB962C8B-B14F-4D97-AF65-F5344CB8AC3E}">
        <p14:creationId xmlns:p14="http://schemas.microsoft.com/office/powerpoint/2010/main" val="11353459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E6C5D2-4B7F-4771-9EFA-5AE9DDA2AC6C}" type="slidenum">
              <a:rPr lang="en-US" smtClean="0"/>
              <a:t>23</a:t>
            </a:fld>
            <a:endParaRPr lang="en-US"/>
          </a:p>
        </p:txBody>
      </p:sp>
    </p:spTree>
    <p:extLst>
      <p:ext uri="{BB962C8B-B14F-4D97-AF65-F5344CB8AC3E}">
        <p14:creationId xmlns:p14="http://schemas.microsoft.com/office/powerpoint/2010/main" val="22823617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E6C5D2-4B7F-4771-9EFA-5AE9DDA2AC6C}" type="slidenum">
              <a:rPr lang="en-US" smtClean="0"/>
              <a:t>24</a:t>
            </a:fld>
            <a:endParaRPr lang="en-US"/>
          </a:p>
        </p:txBody>
      </p:sp>
    </p:spTree>
    <p:extLst>
      <p:ext uri="{BB962C8B-B14F-4D97-AF65-F5344CB8AC3E}">
        <p14:creationId xmlns:p14="http://schemas.microsoft.com/office/powerpoint/2010/main" val="20319176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E6C5D2-4B7F-4771-9EFA-5AE9DDA2AC6C}" type="slidenum">
              <a:rPr lang="en-US" smtClean="0"/>
              <a:t>25</a:t>
            </a:fld>
            <a:endParaRPr lang="en-US"/>
          </a:p>
        </p:txBody>
      </p:sp>
    </p:spTree>
    <p:extLst>
      <p:ext uri="{BB962C8B-B14F-4D97-AF65-F5344CB8AC3E}">
        <p14:creationId xmlns:p14="http://schemas.microsoft.com/office/powerpoint/2010/main" val="28807197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E6C5D2-4B7F-4771-9EFA-5AE9DDA2AC6C}" type="slidenum">
              <a:rPr lang="en-US" smtClean="0"/>
              <a:t>26</a:t>
            </a:fld>
            <a:endParaRPr lang="en-US"/>
          </a:p>
        </p:txBody>
      </p:sp>
    </p:spTree>
    <p:extLst>
      <p:ext uri="{BB962C8B-B14F-4D97-AF65-F5344CB8AC3E}">
        <p14:creationId xmlns:p14="http://schemas.microsoft.com/office/powerpoint/2010/main" val="260413859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E6C5D2-4B7F-4771-9EFA-5AE9DDA2AC6C}" type="slidenum">
              <a:rPr lang="en-US" smtClean="0"/>
              <a:t>27</a:t>
            </a:fld>
            <a:endParaRPr lang="en-US"/>
          </a:p>
        </p:txBody>
      </p:sp>
    </p:spTree>
    <p:extLst>
      <p:ext uri="{BB962C8B-B14F-4D97-AF65-F5344CB8AC3E}">
        <p14:creationId xmlns:p14="http://schemas.microsoft.com/office/powerpoint/2010/main" val="9053262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E6C5D2-4B7F-4771-9EFA-5AE9DDA2AC6C}" type="slidenum">
              <a:rPr lang="en-US" smtClean="0"/>
              <a:t>28</a:t>
            </a:fld>
            <a:endParaRPr lang="en-US"/>
          </a:p>
        </p:txBody>
      </p:sp>
    </p:spTree>
    <p:extLst>
      <p:ext uri="{BB962C8B-B14F-4D97-AF65-F5344CB8AC3E}">
        <p14:creationId xmlns:p14="http://schemas.microsoft.com/office/powerpoint/2010/main" val="26759010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E6C5D2-4B7F-4771-9EFA-5AE9DDA2AC6C}" type="slidenum">
              <a:rPr lang="en-US" smtClean="0"/>
              <a:t>29</a:t>
            </a:fld>
            <a:endParaRPr lang="en-US"/>
          </a:p>
        </p:txBody>
      </p:sp>
    </p:spTree>
    <p:extLst>
      <p:ext uri="{BB962C8B-B14F-4D97-AF65-F5344CB8AC3E}">
        <p14:creationId xmlns:p14="http://schemas.microsoft.com/office/powerpoint/2010/main" val="3008808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E6C5D2-4B7F-4771-9EFA-5AE9DDA2AC6C}" type="slidenum">
              <a:rPr lang="en-US" smtClean="0"/>
              <a:t>3</a:t>
            </a:fld>
            <a:endParaRPr lang="en-US"/>
          </a:p>
        </p:txBody>
      </p:sp>
    </p:spTree>
    <p:extLst>
      <p:ext uri="{BB962C8B-B14F-4D97-AF65-F5344CB8AC3E}">
        <p14:creationId xmlns:p14="http://schemas.microsoft.com/office/powerpoint/2010/main" val="275297201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E6C5D2-4B7F-4771-9EFA-5AE9DDA2AC6C}" type="slidenum">
              <a:rPr lang="en-US" smtClean="0"/>
              <a:t>30</a:t>
            </a:fld>
            <a:endParaRPr lang="en-US"/>
          </a:p>
        </p:txBody>
      </p:sp>
    </p:spTree>
    <p:extLst>
      <p:ext uri="{BB962C8B-B14F-4D97-AF65-F5344CB8AC3E}">
        <p14:creationId xmlns:p14="http://schemas.microsoft.com/office/powerpoint/2010/main" val="34260880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E6C5D2-4B7F-4771-9EFA-5AE9DDA2AC6C}" type="slidenum">
              <a:rPr lang="en-US" smtClean="0"/>
              <a:t>4</a:t>
            </a:fld>
            <a:endParaRPr lang="en-US"/>
          </a:p>
        </p:txBody>
      </p:sp>
    </p:spTree>
    <p:extLst>
      <p:ext uri="{BB962C8B-B14F-4D97-AF65-F5344CB8AC3E}">
        <p14:creationId xmlns:p14="http://schemas.microsoft.com/office/powerpoint/2010/main" val="23743738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E6C5D2-4B7F-4771-9EFA-5AE9DDA2AC6C}" type="slidenum">
              <a:rPr lang="en-US" smtClean="0"/>
              <a:t>5</a:t>
            </a:fld>
            <a:endParaRPr lang="en-US"/>
          </a:p>
        </p:txBody>
      </p:sp>
    </p:spTree>
    <p:extLst>
      <p:ext uri="{BB962C8B-B14F-4D97-AF65-F5344CB8AC3E}">
        <p14:creationId xmlns:p14="http://schemas.microsoft.com/office/powerpoint/2010/main" val="14922108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E6C5D2-4B7F-4771-9EFA-5AE9DDA2AC6C}" type="slidenum">
              <a:rPr lang="en-US" smtClean="0"/>
              <a:t>6</a:t>
            </a:fld>
            <a:endParaRPr lang="en-US"/>
          </a:p>
        </p:txBody>
      </p:sp>
    </p:spTree>
    <p:extLst>
      <p:ext uri="{BB962C8B-B14F-4D97-AF65-F5344CB8AC3E}">
        <p14:creationId xmlns:p14="http://schemas.microsoft.com/office/powerpoint/2010/main" val="3804513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E6C5D2-4B7F-4771-9EFA-5AE9DDA2AC6C}" type="slidenum">
              <a:rPr lang="en-US" smtClean="0"/>
              <a:t>7</a:t>
            </a:fld>
            <a:endParaRPr lang="en-US"/>
          </a:p>
        </p:txBody>
      </p:sp>
    </p:spTree>
    <p:extLst>
      <p:ext uri="{BB962C8B-B14F-4D97-AF65-F5344CB8AC3E}">
        <p14:creationId xmlns:p14="http://schemas.microsoft.com/office/powerpoint/2010/main" val="28460294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E6C5D2-4B7F-4771-9EFA-5AE9DDA2AC6C}" type="slidenum">
              <a:rPr lang="en-US" smtClean="0"/>
              <a:t>8</a:t>
            </a:fld>
            <a:endParaRPr lang="en-US"/>
          </a:p>
        </p:txBody>
      </p:sp>
    </p:spTree>
    <p:extLst>
      <p:ext uri="{BB962C8B-B14F-4D97-AF65-F5344CB8AC3E}">
        <p14:creationId xmlns:p14="http://schemas.microsoft.com/office/powerpoint/2010/main" val="34887057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E6C5D2-4B7F-4771-9EFA-5AE9DDA2AC6C}" type="slidenum">
              <a:rPr lang="en-US" smtClean="0"/>
              <a:t>9</a:t>
            </a:fld>
            <a:endParaRPr lang="en-US"/>
          </a:p>
        </p:txBody>
      </p:sp>
    </p:spTree>
    <p:extLst>
      <p:ext uri="{BB962C8B-B14F-4D97-AF65-F5344CB8AC3E}">
        <p14:creationId xmlns:p14="http://schemas.microsoft.com/office/powerpoint/2010/main" val="15304673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B473E44-45F1-4C77-BBF8-E3033DF90340}" type="datetimeFigureOut">
              <a:rPr lang="en-US" smtClean="0"/>
              <a:t>10/5/18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D27BFD-DCB0-4B8A-94B9-5ED4CB66464B}" type="slidenum">
              <a:rPr lang="en-US" smtClean="0"/>
              <a:t>‹#›</a:t>
            </a:fld>
            <a:endParaRPr lang="en-US"/>
          </a:p>
        </p:txBody>
      </p:sp>
    </p:spTree>
    <p:extLst>
      <p:ext uri="{BB962C8B-B14F-4D97-AF65-F5344CB8AC3E}">
        <p14:creationId xmlns:p14="http://schemas.microsoft.com/office/powerpoint/2010/main" val="186201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B473E44-45F1-4C77-BBF8-E3033DF90340}" type="datetimeFigureOut">
              <a:rPr lang="en-US" smtClean="0"/>
              <a:t>10/5/18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D27BFD-DCB0-4B8A-94B9-5ED4CB66464B}" type="slidenum">
              <a:rPr lang="en-US" smtClean="0"/>
              <a:t>‹#›</a:t>
            </a:fld>
            <a:endParaRPr lang="en-US"/>
          </a:p>
        </p:txBody>
      </p:sp>
    </p:spTree>
    <p:extLst>
      <p:ext uri="{BB962C8B-B14F-4D97-AF65-F5344CB8AC3E}">
        <p14:creationId xmlns:p14="http://schemas.microsoft.com/office/powerpoint/2010/main" val="2298212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B473E44-45F1-4C77-BBF8-E3033DF90340}" type="datetimeFigureOut">
              <a:rPr lang="en-US" smtClean="0"/>
              <a:t>10/5/18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D27BFD-DCB0-4B8A-94B9-5ED4CB66464B}" type="slidenum">
              <a:rPr lang="en-US" smtClean="0"/>
              <a:t>‹#›</a:t>
            </a:fld>
            <a:endParaRPr lang="en-US"/>
          </a:p>
        </p:txBody>
      </p:sp>
    </p:spTree>
    <p:extLst>
      <p:ext uri="{BB962C8B-B14F-4D97-AF65-F5344CB8AC3E}">
        <p14:creationId xmlns:p14="http://schemas.microsoft.com/office/powerpoint/2010/main" val="5009671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 FYSB Main">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2133601" y="2857500"/>
            <a:ext cx="9385401" cy="517156"/>
          </a:xfrm>
          <a:prstGeom prst="rect">
            <a:avLst/>
          </a:prstGeom>
        </p:spPr>
        <p:txBody>
          <a:bodyPr lIns="0" rIns="0" anchor="t" anchorCtr="0">
            <a:noAutofit/>
          </a:bodyPr>
          <a:lstStyle>
            <a:lvl1pPr algn="l">
              <a:defRPr sz="2800">
                <a:solidFill>
                  <a:schemeClr val="tx2"/>
                </a:solidFill>
                <a:latin typeface="Soho Std Medium" panose="02040603040506020204" pitchFamily="18" charset="0"/>
              </a:defRPr>
            </a:lvl1pPr>
          </a:lstStyle>
          <a:p>
            <a:r>
              <a:rPr lang="en-US" dirty="0"/>
              <a:t>Click to edit Master title style</a:t>
            </a:r>
          </a:p>
        </p:txBody>
      </p:sp>
      <p:sp>
        <p:nvSpPr>
          <p:cNvPr id="3" name="Subtitle 2"/>
          <p:cNvSpPr>
            <a:spLocks noGrp="1"/>
          </p:cNvSpPr>
          <p:nvPr>
            <p:ph type="subTitle" idx="1"/>
          </p:nvPr>
        </p:nvSpPr>
        <p:spPr>
          <a:xfrm>
            <a:off x="2133601" y="3374657"/>
            <a:ext cx="9385400" cy="560922"/>
          </a:xfrm>
          <a:prstGeom prst="rect">
            <a:avLst/>
          </a:prstGeom>
        </p:spPr>
        <p:txBody>
          <a:bodyPr lIns="0" rIns="0">
            <a:noAutofit/>
          </a:bodyPr>
          <a:lstStyle>
            <a:lvl1pPr marL="0" indent="0" algn="l">
              <a:buNone/>
              <a:defRPr sz="2800">
                <a:solidFill>
                  <a:schemeClr val="tx2"/>
                </a:solidFill>
                <a:latin typeface="Soho Std Light" panose="020403030305060202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Text Placeholder 11"/>
          <p:cNvSpPr>
            <a:spLocks noGrp="1"/>
          </p:cNvSpPr>
          <p:nvPr>
            <p:ph type="body" sz="quarter" idx="10"/>
          </p:nvPr>
        </p:nvSpPr>
        <p:spPr>
          <a:xfrm>
            <a:off x="6710478" y="5413248"/>
            <a:ext cx="4808524" cy="1444752"/>
          </a:xfrm>
          <a:prstGeom prst="rect">
            <a:avLst/>
          </a:prstGeom>
        </p:spPr>
        <p:txBody>
          <a:bodyPr anchor="ctr" anchorCtr="0">
            <a:noAutofit/>
          </a:bodyPr>
          <a:lstStyle>
            <a:lvl1pPr marL="0" indent="0" algn="l">
              <a:spcBef>
                <a:spcPts val="0"/>
              </a:spcBef>
              <a:buNone/>
              <a:defRPr lang="en-US" sz="2000" kern="1200" dirty="0">
                <a:solidFill>
                  <a:schemeClr val="bg1"/>
                </a:solidFill>
                <a:latin typeface="Soho Std Light" panose="02040303030506020204" pitchFamily="18" charset="0"/>
                <a:ea typeface="+mn-ea"/>
                <a:cs typeface="+mn-cs"/>
              </a:defRPr>
            </a:lvl1pPr>
            <a:lvl2pPr>
              <a:defRPr sz="2000"/>
            </a:lvl2pPr>
            <a:lvl3pPr>
              <a:defRPr sz="2000"/>
            </a:lvl3pPr>
            <a:lvl4pPr>
              <a:defRPr sz="2000"/>
            </a:lvl4pPr>
            <a:lvl5pPr>
              <a:defRPr sz="2000"/>
            </a:lvl5pPr>
          </a:lstStyle>
          <a:p>
            <a:pPr lvl="0"/>
            <a:endParaRPr lang="en-US" dirty="0"/>
          </a:p>
        </p:txBody>
      </p:sp>
    </p:spTree>
    <p:extLst>
      <p:ext uri="{BB962C8B-B14F-4D97-AF65-F5344CB8AC3E}">
        <p14:creationId xmlns:p14="http://schemas.microsoft.com/office/powerpoint/2010/main" val="324435542"/>
      </p:ext>
    </p:extLst>
  </p:cSld>
  <p:clrMapOvr>
    <a:masterClrMapping/>
  </p:clrMapOvr>
  <p:extLst mod="1">
    <p:ext uri="{DCECCB84-F9BA-43D5-87BE-67443E8EF086}">
      <p15:sldGuideLst xmlns:p15="http://schemas.microsoft.com/office/powerpoint/2012/main">
        <p15:guide id="1" pos="2880">
          <p15:clr>
            <a:srgbClr val="FBAE40"/>
          </p15:clr>
        </p15:guide>
        <p15:guide id="2" orient="horz" pos="180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Content - Family Violence Prevention">
    <p:spTree>
      <p:nvGrpSpPr>
        <p:cNvPr id="1" name=""/>
        <p:cNvGrpSpPr/>
        <p:nvPr/>
      </p:nvGrpSpPr>
      <p:grpSpPr>
        <a:xfrm>
          <a:off x="0" y="0"/>
          <a:ext cx="0" cy="0"/>
          <a:chOff x="0" y="0"/>
          <a:chExt cx="0" cy="0"/>
        </a:xfrm>
      </p:grpSpPr>
      <p:pic>
        <p:nvPicPr>
          <p:cNvPr id="4"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a:spLocks noGrp="1"/>
          </p:cNvSpPr>
          <p:nvPr>
            <p:ph type="title"/>
          </p:nvPr>
        </p:nvSpPr>
        <p:spPr>
          <a:xfrm>
            <a:off x="1587415" y="365127"/>
            <a:ext cx="10009613" cy="1003406"/>
          </a:xfrm>
          <a:prstGeom prst="rect">
            <a:avLst/>
          </a:prstGeom>
        </p:spPr>
        <p:txBody>
          <a:bodyPr anchor="b" anchorCtr="0"/>
          <a:lstStyle>
            <a:lvl1pPr>
              <a:defRPr>
                <a:solidFill>
                  <a:schemeClr val="tx2"/>
                </a:solidFill>
              </a:defRPr>
            </a:lvl1pPr>
          </a:lstStyle>
          <a:p>
            <a:r>
              <a:rPr lang="en-US" dirty="0"/>
              <a:t>Click to edit Master title style</a:t>
            </a:r>
          </a:p>
        </p:txBody>
      </p:sp>
      <p:sp>
        <p:nvSpPr>
          <p:cNvPr id="8" name="Content Placeholder 2"/>
          <p:cNvSpPr>
            <a:spLocks noGrp="1"/>
          </p:cNvSpPr>
          <p:nvPr>
            <p:ph idx="1"/>
          </p:nvPr>
        </p:nvSpPr>
        <p:spPr>
          <a:xfrm>
            <a:off x="1587415" y="1472858"/>
            <a:ext cx="10009616" cy="4704104"/>
          </a:xfrm>
          <a:prstGeom prst="rect">
            <a:avLst/>
          </a:prstGeom>
        </p:spPr>
        <p:txBody>
          <a:bodyPr>
            <a:normAutofit/>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p:cNvSpPr>
            <a:spLocks noGrp="1"/>
          </p:cNvSpPr>
          <p:nvPr>
            <p:ph type="sldNum" sz="quarter" idx="10"/>
          </p:nvPr>
        </p:nvSpPr>
        <p:spPr>
          <a:xfrm>
            <a:off x="8610601" y="5962650"/>
            <a:ext cx="2986617" cy="895350"/>
          </a:xfrm>
        </p:spPr>
        <p:txBody>
          <a:bodyPr/>
          <a:lstStyle>
            <a:lvl1pPr>
              <a:defRPr/>
            </a:lvl1pPr>
          </a:lstStyle>
          <a:p>
            <a:pPr>
              <a:defRPr/>
            </a:pPr>
            <a:fld id="{AB49C344-57CA-4022-91D3-DBD0C2660688}" type="slidenum">
              <a:rPr lang="en-US" altLang="en-US"/>
              <a:pPr>
                <a:defRPr/>
              </a:pPr>
              <a:t>‹#›</a:t>
            </a:fld>
            <a:endParaRPr lang="en-US" altLang="en-US"/>
          </a:p>
        </p:txBody>
      </p:sp>
    </p:spTree>
    <p:extLst>
      <p:ext uri="{BB962C8B-B14F-4D97-AF65-F5344CB8AC3E}">
        <p14:creationId xmlns:p14="http://schemas.microsoft.com/office/powerpoint/2010/main" val="3793147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B473E44-45F1-4C77-BBF8-E3033DF90340}" type="datetimeFigureOut">
              <a:rPr lang="en-US" smtClean="0"/>
              <a:t>10/5/18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D27BFD-DCB0-4B8A-94B9-5ED4CB66464B}" type="slidenum">
              <a:rPr lang="en-US" smtClean="0"/>
              <a:t>‹#›</a:t>
            </a:fld>
            <a:endParaRPr lang="en-US"/>
          </a:p>
        </p:txBody>
      </p:sp>
    </p:spTree>
    <p:extLst>
      <p:ext uri="{BB962C8B-B14F-4D97-AF65-F5344CB8AC3E}">
        <p14:creationId xmlns:p14="http://schemas.microsoft.com/office/powerpoint/2010/main" val="2480863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B473E44-45F1-4C77-BBF8-E3033DF90340}" type="datetimeFigureOut">
              <a:rPr lang="en-US" smtClean="0"/>
              <a:t>10/5/18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D27BFD-DCB0-4B8A-94B9-5ED4CB66464B}" type="slidenum">
              <a:rPr lang="en-US" smtClean="0"/>
              <a:t>‹#›</a:t>
            </a:fld>
            <a:endParaRPr lang="en-US"/>
          </a:p>
        </p:txBody>
      </p:sp>
    </p:spTree>
    <p:extLst>
      <p:ext uri="{BB962C8B-B14F-4D97-AF65-F5344CB8AC3E}">
        <p14:creationId xmlns:p14="http://schemas.microsoft.com/office/powerpoint/2010/main" val="3357642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B473E44-45F1-4C77-BBF8-E3033DF90340}" type="datetimeFigureOut">
              <a:rPr lang="en-US" smtClean="0"/>
              <a:t>10/5/18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D27BFD-DCB0-4B8A-94B9-5ED4CB66464B}" type="slidenum">
              <a:rPr lang="en-US" smtClean="0"/>
              <a:t>‹#›</a:t>
            </a:fld>
            <a:endParaRPr lang="en-US"/>
          </a:p>
        </p:txBody>
      </p:sp>
    </p:spTree>
    <p:extLst>
      <p:ext uri="{BB962C8B-B14F-4D97-AF65-F5344CB8AC3E}">
        <p14:creationId xmlns:p14="http://schemas.microsoft.com/office/powerpoint/2010/main" val="1460408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B473E44-45F1-4C77-BBF8-E3033DF90340}" type="datetimeFigureOut">
              <a:rPr lang="en-US" smtClean="0"/>
              <a:t>10/5/18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D27BFD-DCB0-4B8A-94B9-5ED4CB66464B}" type="slidenum">
              <a:rPr lang="en-US" smtClean="0"/>
              <a:t>‹#›</a:t>
            </a:fld>
            <a:endParaRPr lang="en-US"/>
          </a:p>
        </p:txBody>
      </p:sp>
    </p:spTree>
    <p:extLst>
      <p:ext uri="{BB962C8B-B14F-4D97-AF65-F5344CB8AC3E}">
        <p14:creationId xmlns:p14="http://schemas.microsoft.com/office/powerpoint/2010/main" val="2621999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B473E44-45F1-4C77-BBF8-E3033DF90340}" type="datetimeFigureOut">
              <a:rPr lang="en-US" smtClean="0"/>
              <a:t>10/5/18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D27BFD-DCB0-4B8A-94B9-5ED4CB66464B}" type="slidenum">
              <a:rPr lang="en-US" smtClean="0"/>
              <a:t>‹#›</a:t>
            </a:fld>
            <a:endParaRPr lang="en-US"/>
          </a:p>
        </p:txBody>
      </p:sp>
    </p:spTree>
    <p:extLst>
      <p:ext uri="{BB962C8B-B14F-4D97-AF65-F5344CB8AC3E}">
        <p14:creationId xmlns:p14="http://schemas.microsoft.com/office/powerpoint/2010/main" val="252735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473E44-45F1-4C77-BBF8-E3033DF90340}" type="datetimeFigureOut">
              <a:rPr lang="en-US" smtClean="0"/>
              <a:t>10/5/18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D27BFD-DCB0-4B8A-94B9-5ED4CB66464B}" type="slidenum">
              <a:rPr lang="en-US" smtClean="0"/>
              <a:t>‹#›</a:t>
            </a:fld>
            <a:endParaRPr lang="en-US"/>
          </a:p>
        </p:txBody>
      </p:sp>
    </p:spTree>
    <p:extLst>
      <p:ext uri="{BB962C8B-B14F-4D97-AF65-F5344CB8AC3E}">
        <p14:creationId xmlns:p14="http://schemas.microsoft.com/office/powerpoint/2010/main" val="741887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B473E44-45F1-4C77-BBF8-E3033DF90340}" type="datetimeFigureOut">
              <a:rPr lang="en-US" smtClean="0"/>
              <a:t>10/5/18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D27BFD-DCB0-4B8A-94B9-5ED4CB66464B}" type="slidenum">
              <a:rPr lang="en-US" smtClean="0"/>
              <a:t>‹#›</a:t>
            </a:fld>
            <a:endParaRPr lang="en-US"/>
          </a:p>
        </p:txBody>
      </p:sp>
    </p:spTree>
    <p:extLst>
      <p:ext uri="{BB962C8B-B14F-4D97-AF65-F5344CB8AC3E}">
        <p14:creationId xmlns:p14="http://schemas.microsoft.com/office/powerpoint/2010/main" val="2105582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B473E44-45F1-4C77-BBF8-E3033DF90340}" type="datetimeFigureOut">
              <a:rPr lang="en-US" smtClean="0"/>
              <a:t>10/5/18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D27BFD-DCB0-4B8A-94B9-5ED4CB66464B}" type="slidenum">
              <a:rPr lang="en-US" smtClean="0"/>
              <a:t>‹#›</a:t>
            </a:fld>
            <a:endParaRPr lang="en-US"/>
          </a:p>
        </p:txBody>
      </p:sp>
    </p:spTree>
    <p:extLst>
      <p:ext uri="{BB962C8B-B14F-4D97-AF65-F5344CB8AC3E}">
        <p14:creationId xmlns:p14="http://schemas.microsoft.com/office/powerpoint/2010/main" val="339524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473E44-45F1-4C77-BBF8-E3033DF90340}" type="datetimeFigureOut">
              <a:rPr lang="en-US" smtClean="0"/>
              <a:t>10/5/18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D27BFD-DCB0-4B8A-94B9-5ED4CB66464B}" type="slidenum">
              <a:rPr lang="en-US" smtClean="0"/>
              <a:t>‹#›</a:t>
            </a:fld>
            <a:endParaRPr lang="en-US"/>
          </a:p>
        </p:txBody>
      </p:sp>
    </p:spTree>
    <p:extLst>
      <p:ext uri="{BB962C8B-B14F-4D97-AF65-F5344CB8AC3E}">
        <p14:creationId xmlns:p14="http://schemas.microsoft.com/office/powerpoint/2010/main" val="1055238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hyperlink" Target="https://resources.nnedv.org/groups/17/resources" TargetMode="External"/><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052947" y="3081944"/>
            <a:ext cx="10751126" cy="977438"/>
          </a:xfrm>
        </p:spPr>
        <p:txBody>
          <a:bodyPr/>
          <a:lstStyle/>
          <a:p>
            <a:r>
              <a:rPr lang="en-US" sz="3600" dirty="0"/>
              <a:t>Family Violence Prevention and Services Act Program: Monitoring of Grantees</a:t>
            </a:r>
          </a:p>
        </p:txBody>
      </p:sp>
    </p:spTree>
    <p:extLst>
      <p:ext uri="{BB962C8B-B14F-4D97-AF65-F5344CB8AC3E}">
        <p14:creationId xmlns:p14="http://schemas.microsoft.com/office/powerpoint/2010/main" val="32522319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9379" y="323563"/>
            <a:ext cx="10009613" cy="673964"/>
          </a:xfrm>
        </p:spPr>
        <p:txBody>
          <a:bodyPr>
            <a:normAutofit fontScale="90000"/>
          </a:bodyPr>
          <a:lstStyle/>
          <a:p>
            <a:pPr algn="ctr"/>
            <a:r>
              <a:rPr lang="en-US" b="1" dirty="0"/>
              <a:t>Types of Monitoring </a:t>
            </a:r>
            <a:endParaRPr lang="en-US" dirty="0"/>
          </a:p>
        </p:txBody>
      </p:sp>
      <p:sp>
        <p:nvSpPr>
          <p:cNvPr id="3" name="Content Placeholder 2"/>
          <p:cNvSpPr>
            <a:spLocks noGrp="1"/>
          </p:cNvSpPr>
          <p:nvPr>
            <p:ph idx="1"/>
          </p:nvPr>
        </p:nvSpPr>
        <p:spPr>
          <a:xfrm>
            <a:off x="853511" y="1260764"/>
            <a:ext cx="9925712" cy="4114800"/>
          </a:xfrm>
        </p:spPr>
        <p:txBody>
          <a:bodyPr>
            <a:normAutofit/>
          </a:bodyPr>
          <a:lstStyle/>
          <a:p>
            <a:pPr marL="0" indent="0">
              <a:buNone/>
            </a:pPr>
            <a:r>
              <a:rPr lang="en-US" dirty="0"/>
              <a:t>Additional Types of Monitoring Include:</a:t>
            </a:r>
          </a:p>
          <a:p>
            <a:pPr marL="0" indent="0">
              <a:lnSpc>
                <a:spcPts val="1300"/>
              </a:lnSpc>
              <a:spcBef>
                <a:spcPts val="0"/>
              </a:spcBef>
              <a:buNone/>
            </a:pPr>
            <a:endParaRPr lang="en-US" b="1" dirty="0"/>
          </a:p>
          <a:p>
            <a:pPr marL="0" indent="0">
              <a:buNone/>
            </a:pPr>
            <a:r>
              <a:rPr lang="en-US" b="1" dirty="0"/>
              <a:t>Educational Monitoring</a:t>
            </a:r>
          </a:p>
          <a:p>
            <a:pPr marL="457200" lvl="1" indent="0">
              <a:buNone/>
            </a:pPr>
            <a:r>
              <a:rPr lang="en-US" sz="2400" dirty="0"/>
              <a:t>For use when the FVPSA Program desires to learn more about the overall mission and purpose of a grantee. In many cases this is conducted through a site visit, but can also be accomplished through a conference call or a meeting at a location other than the grantee’s performance site.</a:t>
            </a:r>
          </a:p>
          <a:p>
            <a:pPr marL="457200" lvl="1" indent="0">
              <a:lnSpc>
                <a:spcPts val="1400"/>
              </a:lnSpc>
              <a:buNone/>
            </a:pPr>
            <a:endParaRPr lang="en-US" sz="2400" dirty="0"/>
          </a:p>
          <a:p>
            <a:pPr marL="0" indent="0">
              <a:buNone/>
            </a:pPr>
            <a:r>
              <a:rPr lang="en-US" b="1" dirty="0"/>
              <a:t>Incident Monitoring</a:t>
            </a:r>
          </a:p>
          <a:p>
            <a:pPr marL="457200" lvl="1" indent="0">
              <a:buNone/>
            </a:pPr>
            <a:r>
              <a:rPr lang="en-US" sz="2400" dirty="0"/>
              <a:t>Occurs when there are allegations of policies, practices or services that are in violation of, or in conflict with the conditions of the grantee’s award.</a:t>
            </a:r>
          </a:p>
        </p:txBody>
      </p:sp>
    </p:spTree>
    <p:extLst>
      <p:ext uri="{BB962C8B-B14F-4D97-AF65-F5344CB8AC3E}">
        <p14:creationId xmlns:p14="http://schemas.microsoft.com/office/powerpoint/2010/main" val="35739538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3960" y="226581"/>
            <a:ext cx="10009613" cy="673964"/>
          </a:xfrm>
        </p:spPr>
        <p:txBody>
          <a:bodyPr>
            <a:normAutofit fontScale="90000"/>
          </a:bodyPr>
          <a:lstStyle/>
          <a:p>
            <a:pPr algn="ctr"/>
            <a:r>
              <a:rPr lang="en-US" b="1" dirty="0"/>
              <a:t>Types of Monitoring </a:t>
            </a:r>
            <a:endParaRPr lang="en-US" dirty="0"/>
          </a:p>
        </p:txBody>
      </p:sp>
      <p:sp>
        <p:nvSpPr>
          <p:cNvPr id="3" name="Content Placeholder 2"/>
          <p:cNvSpPr>
            <a:spLocks noGrp="1"/>
          </p:cNvSpPr>
          <p:nvPr>
            <p:ph idx="1"/>
          </p:nvPr>
        </p:nvSpPr>
        <p:spPr>
          <a:xfrm>
            <a:off x="1088652" y="1052945"/>
            <a:ext cx="10382912" cy="4849092"/>
          </a:xfrm>
        </p:spPr>
        <p:txBody>
          <a:bodyPr>
            <a:normAutofit fontScale="92500"/>
          </a:bodyPr>
          <a:lstStyle/>
          <a:p>
            <a:pPr marL="0" indent="0">
              <a:buNone/>
            </a:pPr>
            <a:r>
              <a:rPr lang="en-US" dirty="0"/>
              <a:t>Additional Types of Monitoring Include:</a:t>
            </a:r>
          </a:p>
          <a:p>
            <a:pPr marL="0" indent="0">
              <a:lnSpc>
                <a:spcPts val="1300"/>
              </a:lnSpc>
              <a:spcBef>
                <a:spcPts val="0"/>
              </a:spcBef>
              <a:buNone/>
            </a:pPr>
            <a:endParaRPr lang="en-US" b="1" dirty="0"/>
          </a:p>
          <a:p>
            <a:pPr marL="0" indent="0">
              <a:buNone/>
            </a:pPr>
            <a:r>
              <a:rPr lang="en-US" b="1" dirty="0"/>
              <a:t>Maintenance Monitoring</a:t>
            </a:r>
          </a:p>
          <a:p>
            <a:pPr marL="457200" lvl="1" indent="0">
              <a:spcAft>
                <a:spcPts val="600"/>
              </a:spcAft>
              <a:buNone/>
            </a:pPr>
            <a:r>
              <a:rPr lang="en-US" sz="2400" dirty="0"/>
              <a:t>Open-ended contact between the FVPSA Program staff and the grantee. It can be used as a follow-up to Structured, Educational or Incident Monitoring. In most cases, it will involve regular reviews of performance through submitted reports, telephone calls, emails and/or other communications.</a:t>
            </a:r>
          </a:p>
          <a:p>
            <a:pPr marL="0" indent="0">
              <a:buNone/>
            </a:pPr>
            <a:r>
              <a:rPr lang="en-US" dirty="0"/>
              <a:t> </a:t>
            </a:r>
            <a:r>
              <a:rPr lang="en-US" b="1" dirty="0"/>
              <a:t>Program or Service Delivery Monitoring</a:t>
            </a:r>
          </a:p>
          <a:p>
            <a:pPr marL="457200" lvl="1" indent="0">
              <a:buNone/>
            </a:pPr>
            <a:r>
              <a:rPr lang="en-US" sz="2400" dirty="0"/>
              <a:t>Allows FVPSA Program staff to observe grantees engaged in the implementation and/or development of project activities and/or events. In most cases, this can take place through site visits conducted at grantee sponsored activities and events, including but not limited to training and technical assistance to FVPSA grantees, steering committee meetings, roundtables, listening sessions, conferences, etc. </a:t>
            </a:r>
          </a:p>
          <a:p>
            <a:pPr marL="0" indent="0">
              <a:buNone/>
            </a:pPr>
            <a:r>
              <a:rPr lang="en-US" dirty="0"/>
              <a:t> </a:t>
            </a:r>
          </a:p>
          <a:p>
            <a:endParaRPr lang="en-US" dirty="0"/>
          </a:p>
          <a:p>
            <a:endParaRPr lang="en-US" dirty="0"/>
          </a:p>
        </p:txBody>
      </p:sp>
    </p:spTree>
    <p:extLst>
      <p:ext uri="{BB962C8B-B14F-4D97-AF65-F5344CB8AC3E}">
        <p14:creationId xmlns:p14="http://schemas.microsoft.com/office/powerpoint/2010/main" val="10929709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5633" y="240436"/>
            <a:ext cx="10009613" cy="632400"/>
          </a:xfrm>
        </p:spPr>
        <p:txBody>
          <a:bodyPr>
            <a:normAutofit fontScale="90000"/>
          </a:bodyPr>
          <a:lstStyle/>
          <a:p>
            <a:pPr algn="ctr"/>
            <a:r>
              <a:rPr lang="en-US" b="1" dirty="0"/>
              <a:t>Methods of Monitoring</a:t>
            </a:r>
            <a:endParaRPr lang="en-US" dirty="0"/>
          </a:p>
        </p:txBody>
      </p:sp>
      <p:sp>
        <p:nvSpPr>
          <p:cNvPr id="3" name="Content Placeholder 2"/>
          <p:cNvSpPr>
            <a:spLocks noGrp="1"/>
          </p:cNvSpPr>
          <p:nvPr>
            <p:ph idx="1"/>
          </p:nvPr>
        </p:nvSpPr>
        <p:spPr>
          <a:xfrm>
            <a:off x="752530" y="969818"/>
            <a:ext cx="10598727" cy="4704104"/>
          </a:xfrm>
        </p:spPr>
        <p:txBody>
          <a:bodyPr>
            <a:noAutofit/>
          </a:bodyPr>
          <a:lstStyle/>
          <a:p>
            <a:pPr marL="0" lvl="0" indent="0">
              <a:buNone/>
            </a:pPr>
            <a:r>
              <a:rPr lang="en-US" b="1" dirty="0"/>
              <a:t>Staff On-Site Visit </a:t>
            </a:r>
          </a:p>
          <a:p>
            <a:pPr marL="457200" lvl="1" indent="0">
              <a:buNone/>
            </a:pPr>
            <a:r>
              <a:rPr lang="en-US" sz="2400" dirty="0"/>
              <a:t>Involves one or more FVPSA Program staff to visit the grantee’s performance site for the primary purpose of learning about the grantee’s operations, service delivery, policies and practices in the context of its mission and purpose and as they are applied to the activities of their FVPSA Program award.</a:t>
            </a:r>
          </a:p>
          <a:p>
            <a:pPr marL="0" lvl="0" indent="0">
              <a:buNone/>
            </a:pPr>
            <a:r>
              <a:rPr lang="en-US" b="1" dirty="0"/>
              <a:t>Virtual Site Visit</a:t>
            </a:r>
          </a:p>
          <a:p>
            <a:pPr marL="457200" lvl="1" indent="0">
              <a:buNone/>
            </a:pPr>
            <a:r>
              <a:rPr lang="en-US" sz="2400" dirty="0"/>
              <a:t>When travel to a grantee is not available, a virtual site visit can be used to conduct the activities that would normally comprise a site visit. Conference calls, Skype, and </a:t>
            </a:r>
            <a:r>
              <a:rPr lang="en-US" sz="2400" dirty="0" err="1"/>
              <a:t>Webex</a:t>
            </a:r>
            <a:r>
              <a:rPr lang="en-US" sz="2400" dirty="0"/>
              <a:t> are possible alternative ways to conduct interviews with the grantee and stakeholders.</a:t>
            </a:r>
          </a:p>
          <a:p>
            <a:pPr marL="0" lvl="0" indent="0">
              <a:buNone/>
            </a:pPr>
            <a:r>
              <a:rPr lang="en-US" b="1" dirty="0"/>
              <a:t>Peer Review On-Site Visit</a:t>
            </a:r>
          </a:p>
          <a:p>
            <a:pPr marL="457200" lvl="1" indent="0">
              <a:buNone/>
            </a:pPr>
            <a:r>
              <a:rPr lang="en-US" sz="2400" dirty="0"/>
              <a:t>A type of site visit that involves one or more of the grantee’s peers in the field and includes one or more of the FVPSA Program staff. </a:t>
            </a:r>
          </a:p>
        </p:txBody>
      </p:sp>
    </p:spTree>
    <p:extLst>
      <p:ext uri="{BB962C8B-B14F-4D97-AF65-F5344CB8AC3E}">
        <p14:creationId xmlns:p14="http://schemas.microsoft.com/office/powerpoint/2010/main" val="5138691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0215" y="268145"/>
            <a:ext cx="10009613" cy="646255"/>
          </a:xfrm>
        </p:spPr>
        <p:txBody>
          <a:bodyPr>
            <a:normAutofit fontScale="90000"/>
          </a:bodyPr>
          <a:lstStyle/>
          <a:p>
            <a:pPr algn="ctr"/>
            <a:r>
              <a:rPr lang="en-US" b="1" dirty="0"/>
              <a:t>Methods of Monitoring</a:t>
            </a:r>
            <a:endParaRPr lang="en-US" dirty="0"/>
          </a:p>
        </p:txBody>
      </p:sp>
      <p:sp>
        <p:nvSpPr>
          <p:cNvPr id="3" name="Content Placeholder 2"/>
          <p:cNvSpPr>
            <a:spLocks noGrp="1"/>
          </p:cNvSpPr>
          <p:nvPr>
            <p:ph idx="1"/>
          </p:nvPr>
        </p:nvSpPr>
        <p:spPr>
          <a:xfrm>
            <a:off x="872836" y="1071076"/>
            <a:ext cx="10571019" cy="4704104"/>
          </a:xfrm>
        </p:spPr>
        <p:txBody>
          <a:bodyPr>
            <a:normAutofit lnSpcReduction="10000"/>
          </a:bodyPr>
          <a:lstStyle/>
          <a:p>
            <a:pPr marL="0" lvl="0" indent="0">
              <a:buNone/>
            </a:pPr>
            <a:r>
              <a:rPr lang="en-US" b="1" dirty="0"/>
              <a:t>Office/Desk Review</a:t>
            </a:r>
          </a:p>
          <a:p>
            <a:pPr marL="457200" lvl="1" indent="0">
              <a:buNone/>
            </a:pPr>
            <a:r>
              <a:rPr lang="en-US" sz="2400" dirty="0"/>
              <a:t>Involves one or more of the FVPSA Program staff to review the grantee’s financial reports, audit, progress/performance reports, published documents or other products generated using FVPSA funds, and any other subsidiary materials requested in advance. </a:t>
            </a:r>
          </a:p>
          <a:p>
            <a:pPr marL="0" lvl="0" indent="0">
              <a:buNone/>
            </a:pPr>
            <a:r>
              <a:rPr lang="en-US" b="1" dirty="0"/>
              <a:t>On-going Contact</a:t>
            </a:r>
          </a:p>
          <a:p>
            <a:pPr marL="457200" lvl="1" indent="0">
              <a:buNone/>
            </a:pPr>
            <a:r>
              <a:rPr lang="en-US" sz="2400" dirty="0"/>
              <a:t>Normally involves on-going contact between the FVPSA Project Officer and the grantee such as through email, telephone or written correspondence. These meetings may discuss the grantee’s implementation and accomplishment of approved activities, meetings, or deliverables.  </a:t>
            </a:r>
          </a:p>
          <a:p>
            <a:pPr marL="0" lvl="0" indent="0">
              <a:buNone/>
            </a:pPr>
            <a:r>
              <a:rPr lang="en-US" b="1" dirty="0"/>
              <a:t>Check-in Contact</a:t>
            </a:r>
          </a:p>
          <a:p>
            <a:pPr marL="457200" lvl="1" indent="0">
              <a:buNone/>
            </a:pPr>
            <a:r>
              <a:rPr lang="en-US" sz="2400" dirty="0"/>
              <a:t>Periodic contact of the FVPSA Program staff with a grantee normally in response to a previous issue or prior request for technical assistance.</a:t>
            </a:r>
          </a:p>
        </p:txBody>
      </p:sp>
    </p:spTree>
    <p:extLst>
      <p:ext uri="{BB962C8B-B14F-4D97-AF65-F5344CB8AC3E}">
        <p14:creationId xmlns:p14="http://schemas.microsoft.com/office/powerpoint/2010/main" val="12190722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1779" y="268145"/>
            <a:ext cx="10009613" cy="604691"/>
          </a:xfrm>
        </p:spPr>
        <p:txBody>
          <a:bodyPr>
            <a:normAutofit fontScale="90000"/>
          </a:bodyPr>
          <a:lstStyle/>
          <a:p>
            <a:pPr algn="ctr"/>
            <a:r>
              <a:rPr lang="en-US" b="1" dirty="0"/>
              <a:t>FVPSA Monitoring Targets</a:t>
            </a:r>
            <a:endParaRPr lang="en-US" dirty="0"/>
          </a:p>
        </p:txBody>
      </p:sp>
      <p:sp>
        <p:nvSpPr>
          <p:cNvPr id="3" name="Content Placeholder 2"/>
          <p:cNvSpPr>
            <a:spLocks noGrp="1"/>
          </p:cNvSpPr>
          <p:nvPr>
            <p:ph idx="1"/>
          </p:nvPr>
        </p:nvSpPr>
        <p:spPr>
          <a:xfrm>
            <a:off x="839268" y="1080654"/>
            <a:ext cx="10895531" cy="4959928"/>
          </a:xfrm>
        </p:spPr>
        <p:txBody>
          <a:bodyPr>
            <a:normAutofit lnSpcReduction="10000"/>
          </a:bodyPr>
          <a:lstStyle/>
          <a:p>
            <a:pPr lvl="0"/>
            <a:r>
              <a:rPr lang="en-US" dirty="0"/>
              <a:t>At least </a:t>
            </a:r>
            <a:r>
              <a:rPr lang="en-US" b="1" dirty="0"/>
              <a:t>10 percent</a:t>
            </a:r>
            <a:r>
              <a:rPr lang="en-US" dirty="0"/>
              <a:t> of all active grantees will receive a site visit (Staff, Virtual or Peer Review). The composition of the 10% selected will be determined as part of the annual monitoring plan (i.e., number of state, coalition, tribal and discretionary grantees).</a:t>
            </a:r>
          </a:p>
          <a:p>
            <a:pPr lvl="0"/>
            <a:r>
              <a:rPr lang="en-US" dirty="0"/>
              <a:t>Active grantees that fall within the Low or Lowest Strength Levels based on results of the Program Strength Assessment will be placed at the top of the Priority List for assistance in determining which grantees should receive site visits. </a:t>
            </a:r>
          </a:p>
          <a:p>
            <a:pPr lvl="0"/>
            <a:r>
              <a:rPr lang="en-US" dirty="0"/>
              <a:t>At least </a:t>
            </a:r>
            <a:r>
              <a:rPr lang="en-US" b="1" dirty="0"/>
              <a:t>30 percent</a:t>
            </a:r>
            <a:r>
              <a:rPr lang="en-US" dirty="0"/>
              <a:t> of the grantees at the top </a:t>
            </a:r>
            <a:r>
              <a:rPr lang="en-US"/>
              <a:t>of the Priority </a:t>
            </a:r>
            <a:r>
              <a:rPr lang="en-US" dirty="0"/>
              <a:t>List should have an on-site visit, unless the grantee received an on-site monitoring in the prior year and is progressing in completing any corrective action needed. </a:t>
            </a:r>
          </a:p>
          <a:p>
            <a:pPr lvl="0"/>
            <a:r>
              <a:rPr lang="en-US" dirty="0"/>
              <a:t>When prioritizing grantee site visits, careful consideration is given to ensure that a comprehensive and diverse array of FVPSA grantees receive on-site visits, whether formula, state, tribal, or discretionary award recipients, to reflect the breadth and reach of its statutory purposes.</a:t>
            </a:r>
          </a:p>
          <a:p>
            <a:endParaRPr lang="en-US" dirty="0"/>
          </a:p>
        </p:txBody>
      </p:sp>
    </p:spTree>
    <p:extLst>
      <p:ext uri="{BB962C8B-B14F-4D97-AF65-F5344CB8AC3E}">
        <p14:creationId xmlns:p14="http://schemas.microsoft.com/office/powerpoint/2010/main" val="33977282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4070" y="392837"/>
            <a:ext cx="10009613" cy="632400"/>
          </a:xfrm>
        </p:spPr>
        <p:txBody>
          <a:bodyPr>
            <a:normAutofit fontScale="90000"/>
          </a:bodyPr>
          <a:lstStyle/>
          <a:p>
            <a:pPr algn="ctr"/>
            <a:r>
              <a:rPr lang="en-US" b="1" dirty="0"/>
              <a:t>Program Strength Assessment</a:t>
            </a:r>
            <a:endParaRPr lang="en-US" dirty="0"/>
          </a:p>
        </p:txBody>
      </p:sp>
      <p:sp>
        <p:nvSpPr>
          <p:cNvPr id="3" name="Content Placeholder 2"/>
          <p:cNvSpPr>
            <a:spLocks noGrp="1"/>
          </p:cNvSpPr>
          <p:nvPr>
            <p:ph idx="1"/>
          </p:nvPr>
        </p:nvSpPr>
        <p:spPr>
          <a:xfrm>
            <a:off x="1144067" y="1025237"/>
            <a:ext cx="10009616" cy="4704104"/>
          </a:xfrm>
        </p:spPr>
        <p:txBody>
          <a:bodyPr/>
          <a:lstStyle/>
          <a:p>
            <a:pPr marL="0" indent="0">
              <a:spcBef>
                <a:spcPts val="0"/>
              </a:spcBef>
              <a:buNone/>
            </a:pPr>
            <a:endParaRPr lang="en-US" dirty="0"/>
          </a:p>
          <a:p>
            <a:pPr>
              <a:spcBef>
                <a:spcPts val="0"/>
              </a:spcBef>
            </a:pPr>
            <a:r>
              <a:rPr lang="en-US" dirty="0"/>
              <a:t>The FVPSA Program uses a strengths-based approach, by which use of appreciative inquiry is strongly encouraged, when monitoring grants. </a:t>
            </a:r>
          </a:p>
          <a:p>
            <a:r>
              <a:rPr lang="en-US" dirty="0"/>
              <a:t>A Program Strength Assessment is performed annually to pro-actively review the strengths of grantees, identify any potential risks to their success, and subsequently to help determine which grantees are in the greatest need of monitoring. </a:t>
            </a:r>
          </a:p>
          <a:p>
            <a:r>
              <a:rPr lang="en-US" dirty="0"/>
              <a:t>It is one tool in the development of an overall monitoring plan that will include a variety of TYPES and METHODS to be used for monitoring each year. </a:t>
            </a:r>
          </a:p>
          <a:p>
            <a:r>
              <a:rPr lang="en-US" dirty="0"/>
              <a:t>Knowing this will allow the FVPSA Program to provide appropriate training and technical assistance and help grantees stay focused on the actions that will keep them in compliance with grant requirements.</a:t>
            </a:r>
          </a:p>
          <a:p>
            <a:pPr marL="0" indent="0">
              <a:buNone/>
            </a:pPr>
            <a:endParaRPr lang="en-US" dirty="0"/>
          </a:p>
        </p:txBody>
      </p:sp>
    </p:spTree>
    <p:extLst>
      <p:ext uri="{BB962C8B-B14F-4D97-AF65-F5344CB8AC3E}">
        <p14:creationId xmlns:p14="http://schemas.microsoft.com/office/powerpoint/2010/main" val="1932489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2398" y="392836"/>
            <a:ext cx="10009613" cy="757091"/>
          </a:xfrm>
        </p:spPr>
        <p:txBody>
          <a:bodyPr/>
          <a:lstStyle/>
          <a:p>
            <a:pPr algn="ctr"/>
            <a:r>
              <a:rPr lang="en-US" b="1" dirty="0"/>
              <a:t>Program Strength Assessment</a:t>
            </a:r>
            <a:endParaRPr lang="en-US" dirty="0"/>
          </a:p>
        </p:txBody>
      </p:sp>
      <p:sp>
        <p:nvSpPr>
          <p:cNvPr id="3" name="Content Placeholder 2"/>
          <p:cNvSpPr>
            <a:spLocks noGrp="1"/>
          </p:cNvSpPr>
          <p:nvPr>
            <p:ph idx="1"/>
          </p:nvPr>
        </p:nvSpPr>
        <p:spPr>
          <a:xfrm>
            <a:off x="922398" y="1163781"/>
            <a:ext cx="10009616" cy="4364182"/>
          </a:xfrm>
        </p:spPr>
        <p:txBody>
          <a:bodyPr/>
          <a:lstStyle/>
          <a:p>
            <a:pPr marL="0" indent="0">
              <a:spcBef>
                <a:spcPts val="0"/>
              </a:spcBef>
              <a:buNone/>
            </a:pPr>
            <a:endParaRPr lang="en-US" dirty="0"/>
          </a:p>
          <a:p>
            <a:pPr>
              <a:spcBef>
                <a:spcPts val="0"/>
              </a:spcBef>
            </a:pPr>
            <a:r>
              <a:rPr lang="en-US" sz="2800" dirty="0"/>
              <a:t>The FVPSA Program maintains an Inventory of Potential questions that each team (the Formula Team and the Program Development Team) can select from each year.</a:t>
            </a:r>
          </a:p>
          <a:p>
            <a:pPr>
              <a:spcBef>
                <a:spcPts val="0"/>
              </a:spcBef>
            </a:pPr>
            <a:endParaRPr lang="en-US" sz="2800" dirty="0"/>
          </a:p>
          <a:p>
            <a:pPr>
              <a:spcBef>
                <a:spcPts val="0"/>
              </a:spcBef>
            </a:pPr>
            <a:r>
              <a:rPr lang="en-US" sz="2800" dirty="0"/>
              <a:t>This year, there were 6 questions that the Formula Team used to rate the current State Grantees.</a:t>
            </a:r>
          </a:p>
          <a:p>
            <a:pPr>
              <a:spcBef>
                <a:spcPts val="0"/>
              </a:spcBef>
            </a:pPr>
            <a:endParaRPr lang="en-US" sz="2800" dirty="0"/>
          </a:p>
          <a:p>
            <a:pPr>
              <a:spcBef>
                <a:spcPts val="0"/>
              </a:spcBef>
            </a:pPr>
            <a:r>
              <a:rPr lang="en-US" sz="2800" dirty="0"/>
              <a:t>The following are 2 of the 6 questions that comprised the Program Strength Assessment for State Grantees that was used to help develop the FY 2019 Monitoring Plan.</a:t>
            </a:r>
          </a:p>
          <a:p>
            <a:pPr marL="0" indent="0">
              <a:buNone/>
            </a:pPr>
            <a:endParaRPr lang="en-US" dirty="0"/>
          </a:p>
        </p:txBody>
      </p:sp>
    </p:spTree>
    <p:extLst>
      <p:ext uri="{BB962C8B-B14F-4D97-AF65-F5344CB8AC3E}">
        <p14:creationId xmlns:p14="http://schemas.microsoft.com/office/powerpoint/2010/main" val="15804417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4302" y="248749"/>
            <a:ext cx="10009613" cy="624088"/>
          </a:xfrm>
        </p:spPr>
        <p:txBody>
          <a:bodyPr anchor="t">
            <a:normAutofit/>
          </a:bodyPr>
          <a:lstStyle/>
          <a:p>
            <a:pPr algn="ctr"/>
            <a:r>
              <a:rPr lang="en-US" sz="3400" b="1" dirty="0"/>
              <a:t>Program Strength Assessment for State Grantees</a:t>
            </a:r>
            <a:endParaRPr lang="en-US" sz="3400" dirty="0"/>
          </a:p>
        </p:txBody>
      </p:sp>
      <p:sp>
        <p:nvSpPr>
          <p:cNvPr id="3" name="Rectangle 2"/>
          <p:cNvSpPr/>
          <p:nvPr/>
        </p:nvSpPr>
        <p:spPr>
          <a:xfrm>
            <a:off x="332508" y="872837"/>
            <a:ext cx="11651673" cy="5327099"/>
          </a:xfrm>
          <a:prstGeom prst="rect">
            <a:avLst/>
          </a:prstGeom>
        </p:spPr>
        <p:txBody>
          <a:bodyPr wrap="square">
            <a:spAutoFit/>
          </a:bodyPr>
          <a:lstStyle/>
          <a:p>
            <a:pPr marL="228600" marR="0" indent="-228600">
              <a:spcBef>
                <a:spcPts val="0"/>
              </a:spcBef>
              <a:spcAft>
                <a:spcPts val="500"/>
              </a:spcAft>
            </a:pPr>
            <a:r>
              <a:rPr lang="en-US" sz="2200" b="1" dirty="0">
                <a:latin typeface="Times New Roman" panose="02020603050405020304" pitchFamily="18" charset="0"/>
                <a:ea typeface="Times New Roman" panose="02020603050405020304" pitchFamily="18" charset="0"/>
                <a:cs typeface="Times New Roman" panose="02020603050405020304" pitchFamily="18" charset="0"/>
              </a:rPr>
              <a:t>1.	  Attendance at Required Annual Meeting or Regional Meeting</a:t>
            </a:r>
            <a:endParaRPr lang="en-US" sz="2200" dirty="0">
              <a:latin typeface="Times New Roman" panose="02020603050405020304" pitchFamily="18" charset="0"/>
              <a:ea typeface="Times New Roman" panose="02020603050405020304" pitchFamily="18" charset="0"/>
              <a:cs typeface="Times New Roman" panose="02020603050405020304" pitchFamily="18" charset="0"/>
            </a:endParaRPr>
          </a:p>
          <a:p>
            <a:pPr marL="685800" lvl="1" indent="-228600"/>
            <a:r>
              <a:rPr lang="en-US" sz="2200" i="1" dirty="0">
                <a:ea typeface="Times New Roman" panose="02020603050405020304" pitchFamily="18" charset="0"/>
                <a:cs typeface="Times New Roman" panose="02020603050405020304" pitchFamily="18" charset="0"/>
              </a:rPr>
              <a:t>Highest Strength [5]: </a:t>
            </a:r>
            <a:endParaRPr lang="en-US" sz="2200" dirty="0">
              <a:ea typeface="Times New Roman" panose="02020603050405020304" pitchFamily="18" charset="0"/>
              <a:cs typeface="Times New Roman" panose="02020603050405020304" pitchFamily="18" charset="0"/>
            </a:endParaRPr>
          </a:p>
          <a:p>
            <a:pPr marL="685800" lvl="1" indent="228600"/>
            <a:r>
              <a:rPr lang="en-US" dirty="0">
                <a:ea typeface="Times New Roman" panose="02020603050405020304" pitchFamily="18" charset="0"/>
                <a:cs typeface="Times New Roman" panose="02020603050405020304" pitchFamily="18" charset="0"/>
              </a:rPr>
              <a:t>Current State Administrator attended the last 3 Meetings.</a:t>
            </a:r>
          </a:p>
          <a:p>
            <a:pPr marL="228600" indent="228600"/>
            <a:r>
              <a:rPr lang="en-US" sz="2200" i="1" dirty="0">
                <a:ea typeface="Times New Roman" panose="02020603050405020304" pitchFamily="18" charset="0"/>
                <a:cs typeface="Times New Roman" panose="02020603050405020304" pitchFamily="18" charset="0"/>
              </a:rPr>
              <a:t>High Strength [4]: </a:t>
            </a:r>
            <a:endParaRPr lang="en-US" sz="2200" dirty="0">
              <a:ea typeface="Times New Roman" panose="02020603050405020304" pitchFamily="18" charset="0"/>
              <a:cs typeface="Times New Roman" panose="02020603050405020304" pitchFamily="18" charset="0"/>
            </a:endParaRPr>
          </a:p>
          <a:p>
            <a:pPr marL="685800" lvl="1" indent="228600"/>
            <a:r>
              <a:rPr lang="en-US" dirty="0">
                <a:ea typeface="Times New Roman" panose="02020603050405020304" pitchFamily="18" charset="0"/>
                <a:cs typeface="Times New Roman" panose="02020603050405020304" pitchFamily="18" charset="0"/>
              </a:rPr>
              <a:t>Current State Administrator attended the last 2 Meetings, but none before. </a:t>
            </a:r>
          </a:p>
          <a:p>
            <a:pPr marL="228600" indent="228600"/>
            <a:r>
              <a:rPr lang="en-US" sz="2200" i="1" dirty="0">
                <a:ea typeface="Times New Roman" panose="02020603050405020304" pitchFamily="18" charset="0"/>
                <a:cs typeface="Times New Roman" panose="02020603050405020304" pitchFamily="18" charset="0"/>
              </a:rPr>
              <a:t>Medium Strength [3]:</a:t>
            </a:r>
            <a:endParaRPr lang="en-US" sz="2200" dirty="0">
              <a:ea typeface="Times New Roman" panose="02020603050405020304" pitchFamily="18" charset="0"/>
              <a:cs typeface="Times New Roman" panose="02020603050405020304" pitchFamily="18" charset="0"/>
            </a:endParaRPr>
          </a:p>
          <a:p>
            <a:pPr marL="1143000" lvl="1" indent="-228600"/>
            <a:r>
              <a:rPr lang="en-US" dirty="0">
                <a:ea typeface="Times New Roman" panose="02020603050405020304" pitchFamily="18" charset="0"/>
                <a:cs typeface="Times New Roman" panose="02020603050405020304" pitchFamily="18" charset="0"/>
              </a:rPr>
              <a:t>a)   Current State Administrator attended the last Meeting, but none before; </a:t>
            </a:r>
            <a:r>
              <a:rPr lang="en-US" b="1" dirty="0">
                <a:ea typeface="Times New Roman" panose="02020603050405020304" pitchFamily="18" charset="0"/>
                <a:cs typeface="Times New Roman" panose="02020603050405020304" pitchFamily="18" charset="0"/>
              </a:rPr>
              <a:t>OR</a:t>
            </a:r>
          </a:p>
          <a:p>
            <a:pPr marL="1257300" lvl="1" indent="-342900">
              <a:buAutoNum type="alphaLcParenR" startAt="2"/>
            </a:pPr>
            <a:r>
              <a:rPr lang="en-US" dirty="0">
                <a:ea typeface="Times New Roman" panose="02020603050405020304" pitchFamily="18" charset="0"/>
                <a:cs typeface="Times New Roman" panose="02020603050405020304" pitchFamily="18" charset="0"/>
              </a:rPr>
              <a:t>Current State Administrator was not in attendance at the last Meeting; however, he/she sent an authorized</a:t>
            </a:r>
          </a:p>
          <a:p>
            <a:pPr marL="914400" lvl="1"/>
            <a:r>
              <a:rPr lang="en-US" dirty="0">
                <a:ea typeface="Times New Roman" panose="02020603050405020304" pitchFamily="18" charset="0"/>
                <a:cs typeface="Times New Roman" panose="02020603050405020304" pitchFamily="18" charset="0"/>
              </a:rPr>
              <a:t>      representative; </a:t>
            </a:r>
            <a:r>
              <a:rPr lang="en-US" b="1" dirty="0">
                <a:ea typeface="Times New Roman" panose="02020603050405020304" pitchFamily="18" charset="0"/>
                <a:cs typeface="Times New Roman" panose="02020603050405020304" pitchFamily="18" charset="0"/>
              </a:rPr>
              <a:t>AND</a:t>
            </a:r>
          </a:p>
          <a:p>
            <a:pPr marL="1143000" lvl="1" indent="-228600"/>
            <a:r>
              <a:rPr lang="en-US" dirty="0">
                <a:ea typeface="Times New Roman" panose="02020603050405020304" pitchFamily="18" charset="0"/>
                <a:cs typeface="Times New Roman" panose="02020603050405020304" pitchFamily="18" charset="0"/>
              </a:rPr>
              <a:t>b1)  Current State Administrator was in attendance in one or more of the Meetings in prior years</a:t>
            </a:r>
            <a:r>
              <a:rPr lang="en-US" sz="2200" dirty="0">
                <a:ea typeface="Times New Roman" panose="02020603050405020304" pitchFamily="18" charset="0"/>
                <a:cs typeface="Times New Roman" panose="02020603050405020304" pitchFamily="18" charset="0"/>
              </a:rPr>
              <a:t>.</a:t>
            </a:r>
          </a:p>
          <a:p>
            <a:pPr marL="685800" indent="-228600"/>
            <a:r>
              <a:rPr lang="en-US" sz="2200" i="1" dirty="0">
                <a:ea typeface="Times New Roman" panose="02020603050405020304" pitchFamily="18" charset="0"/>
                <a:cs typeface="Times New Roman" panose="02020603050405020304" pitchFamily="18" charset="0"/>
              </a:rPr>
              <a:t>Slight Strength [2]:</a:t>
            </a:r>
            <a:r>
              <a:rPr lang="en-US" sz="2200" dirty="0">
                <a:ea typeface="Times New Roman" panose="02020603050405020304" pitchFamily="18" charset="0"/>
                <a:cs typeface="Times New Roman" panose="02020603050405020304" pitchFamily="18" charset="0"/>
              </a:rPr>
              <a:t> </a:t>
            </a:r>
          </a:p>
          <a:p>
            <a:pPr marL="914400" lvl="1"/>
            <a:r>
              <a:rPr lang="en-US" dirty="0">
                <a:ea typeface="Times New Roman" panose="02020603050405020304" pitchFamily="18" charset="0"/>
                <a:cs typeface="Times New Roman" panose="02020603050405020304" pitchFamily="18" charset="0"/>
              </a:rPr>
              <a:t>Current State Administrator was not in attendance at the last Meeting; however, he/she sent an authorized representative.</a:t>
            </a:r>
          </a:p>
          <a:p>
            <a:pPr marL="457200"/>
            <a:r>
              <a:rPr lang="en-US" sz="2200" i="1" dirty="0">
                <a:ea typeface="Times New Roman" panose="02020603050405020304" pitchFamily="18" charset="0"/>
                <a:cs typeface="Times New Roman" panose="02020603050405020304" pitchFamily="18" charset="0"/>
              </a:rPr>
              <a:t>Low Strength [1]:</a:t>
            </a:r>
            <a:r>
              <a:rPr lang="en-US" sz="2200" dirty="0">
                <a:ea typeface="Times New Roman" panose="02020603050405020304" pitchFamily="18" charset="0"/>
                <a:cs typeface="Times New Roman" panose="02020603050405020304" pitchFamily="18" charset="0"/>
              </a:rPr>
              <a:t> </a:t>
            </a:r>
          </a:p>
          <a:p>
            <a:pPr marL="1143000" lvl="1" indent="-228600"/>
            <a:r>
              <a:rPr lang="en-US" dirty="0">
                <a:ea typeface="Times New Roman" panose="02020603050405020304" pitchFamily="18" charset="0"/>
                <a:cs typeface="Times New Roman" panose="02020603050405020304" pitchFamily="18" charset="0"/>
              </a:rPr>
              <a:t>a)	   Current State Administrator was not in attendance at the last Meeting; </a:t>
            </a:r>
            <a:r>
              <a:rPr lang="en-US" b="1" dirty="0">
                <a:ea typeface="Times New Roman" panose="02020603050405020304" pitchFamily="18" charset="0"/>
                <a:cs typeface="Times New Roman" panose="02020603050405020304" pitchFamily="18" charset="0"/>
              </a:rPr>
              <a:t>AND</a:t>
            </a:r>
          </a:p>
          <a:p>
            <a:pPr marL="1143000" lvl="1" indent="-228600"/>
            <a:r>
              <a:rPr lang="en-US" dirty="0">
                <a:ea typeface="Times New Roman" panose="02020603050405020304" pitchFamily="18" charset="0"/>
                <a:cs typeface="Times New Roman" panose="02020603050405020304" pitchFamily="18" charset="0"/>
              </a:rPr>
              <a:t>a1)   Did not send an authorized representative.</a:t>
            </a:r>
          </a:p>
          <a:p>
            <a:pPr marL="685800" lvl="1" indent="-228600">
              <a:lnSpc>
                <a:spcPts val="1200"/>
              </a:lnSpc>
            </a:pPr>
            <a:r>
              <a:rPr lang="en-US" sz="2200" b="1"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ea typeface="Times New Roman" panose="02020603050405020304" pitchFamily="18" charset="0"/>
              <a:cs typeface="Times New Roman" panose="02020603050405020304" pitchFamily="18" charset="0"/>
            </a:endParaRPr>
          </a:p>
          <a:p>
            <a:pPr lvl="1">
              <a:lnSpc>
                <a:spcPts val="1200"/>
              </a:lnSpc>
            </a:pPr>
            <a:r>
              <a:rPr lang="en-US" sz="12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38274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0448" y="248749"/>
            <a:ext cx="10009613" cy="624088"/>
          </a:xfrm>
        </p:spPr>
        <p:txBody>
          <a:bodyPr anchor="t">
            <a:normAutofit/>
          </a:bodyPr>
          <a:lstStyle/>
          <a:p>
            <a:pPr algn="ctr"/>
            <a:r>
              <a:rPr lang="en-US" sz="3400" b="1" dirty="0"/>
              <a:t>Program Strength Assessment for State Grantees</a:t>
            </a:r>
            <a:endParaRPr lang="en-US" sz="3400" dirty="0"/>
          </a:p>
        </p:txBody>
      </p:sp>
      <p:sp>
        <p:nvSpPr>
          <p:cNvPr id="3" name="Rectangle 2"/>
          <p:cNvSpPr/>
          <p:nvPr/>
        </p:nvSpPr>
        <p:spPr>
          <a:xfrm>
            <a:off x="374072" y="1108365"/>
            <a:ext cx="10681855" cy="4926990"/>
          </a:xfrm>
          <a:prstGeom prst="rect">
            <a:avLst/>
          </a:prstGeom>
        </p:spPr>
        <p:txBody>
          <a:bodyPr wrap="square">
            <a:spAutoFit/>
          </a:bodyPr>
          <a:lstStyle/>
          <a:p>
            <a:pPr marL="228600" marR="0" indent="-228600">
              <a:spcBef>
                <a:spcPts val="0"/>
              </a:spcBef>
              <a:spcAft>
                <a:spcPts val="500"/>
              </a:spcAft>
            </a:pPr>
            <a:r>
              <a:rPr lang="en-US" sz="2200" b="1" dirty="0">
                <a:latin typeface="Times New Roman" panose="02020603050405020304" pitchFamily="18" charset="0"/>
                <a:ea typeface="Times New Roman" panose="02020603050405020304" pitchFamily="18" charset="0"/>
                <a:cs typeface="Times New Roman" panose="02020603050405020304" pitchFamily="18" charset="0"/>
              </a:rPr>
              <a:t>1.	</a:t>
            </a:r>
            <a:r>
              <a:rPr lang="en-US" sz="2200" b="1" dirty="0">
                <a:ea typeface="Times New Roman" panose="02020603050405020304" pitchFamily="18" charset="0"/>
                <a:cs typeface="Times New Roman" panose="02020603050405020304" pitchFamily="18" charset="0"/>
              </a:rPr>
              <a:t>  Performance Progress Report - Timeliness</a:t>
            </a:r>
            <a:endParaRPr lang="en-US" sz="2200" dirty="0">
              <a:ea typeface="Times New Roman" panose="02020603050405020304" pitchFamily="18" charset="0"/>
              <a:cs typeface="Times New Roman" panose="02020603050405020304" pitchFamily="18" charset="0"/>
            </a:endParaRPr>
          </a:p>
          <a:p>
            <a:pPr marL="685800" lvl="1" indent="-228600"/>
            <a:r>
              <a:rPr lang="en-US" sz="2000" i="1" dirty="0">
                <a:ea typeface="Times New Roman" panose="02020603050405020304" pitchFamily="18" charset="0"/>
                <a:cs typeface="Times New Roman" panose="02020603050405020304" pitchFamily="18" charset="0"/>
              </a:rPr>
              <a:t>Highest Strength [5]: </a:t>
            </a:r>
            <a:endParaRPr lang="en-US" sz="2000" dirty="0">
              <a:ea typeface="Times New Roman" panose="02020603050405020304" pitchFamily="18" charset="0"/>
              <a:cs typeface="Times New Roman" panose="02020603050405020304" pitchFamily="18" charset="0"/>
            </a:endParaRPr>
          </a:p>
          <a:p>
            <a:pPr marL="685800" lvl="1" indent="228600"/>
            <a:r>
              <a:rPr lang="en-US" sz="2000" dirty="0">
                <a:ea typeface="Times New Roman" panose="02020603050405020304" pitchFamily="18" charset="0"/>
                <a:cs typeface="Times New Roman" panose="02020603050405020304" pitchFamily="18" charset="0"/>
              </a:rPr>
              <a:t>Has submitted all PPRs on or before the established due date for the past 2 years.</a:t>
            </a:r>
          </a:p>
          <a:p>
            <a:pPr marL="228600" indent="228600">
              <a:spcBef>
                <a:spcPts val="600"/>
              </a:spcBef>
            </a:pPr>
            <a:r>
              <a:rPr lang="en-US" sz="2000" i="1" dirty="0">
                <a:ea typeface="Times New Roman" panose="02020603050405020304" pitchFamily="18" charset="0"/>
                <a:cs typeface="Times New Roman" panose="02020603050405020304" pitchFamily="18" charset="0"/>
              </a:rPr>
              <a:t>High Strength [4]: </a:t>
            </a:r>
            <a:endParaRPr lang="en-US" sz="2000" dirty="0">
              <a:ea typeface="Times New Roman" panose="02020603050405020304" pitchFamily="18" charset="0"/>
              <a:cs typeface="Times New Roman" panose="02020603050405020304" pitchFamily="18" charset="0"/>
            </a:endParaRPr>
          </a:p>
          <a:p>
            <a:pPr marL="685800" lvl="1" indent="228600"/>
            <a:r>
              <a:rPr lang="en-US" sz="2000" dirty="0">
                <a:ea typeface="Times New Roman" panose="02020603050405020304" pitchFamily="18" charset="0"/>
                <a:cs typeface="Times New Roman" panose="02020603050405020304" pitchFamily="18" charset="0"/>
              </a:rPr>
              <a:t>Has submitted one PPR after the established due date during the past 2 years. </a:t>
            </a:r>
          </a:p>
          <a:p>
            <a:pPr marL="228600" indent="228600">
              <a:spcBef>
                <a:spcPts val="600"/>
              </a:spcBef>
            </a:pPr>
            <a:r>
              <a:rPr lang="en-US" sz="2000" i="1" dirty="0">
                <a:ea typeface="Times New Roman" panose="02020603050405020304" pitchFamily="18" charset="0"/>
                <a:cs typeface="Times New Roman" panose="02020603050405020304" pitchFamily="18" charset="0"/>
              </a:rPr>
              <a:t>Medium Strength [3]:</a:t>
            </a:r>
            <a:endParaRPr lang="en-US" sz="2000" dirty="0">
              <a:ea typeface="Times New Roman" panose="02020603050405020304" pitchFamily="18" charset="0"/>
              <a:cs typeface="Times New Roman" panose="02020603050405020304" pitchFamily="18" charset="0"/>
            </a:endParaRPr>
          </a:p>
          <a:p>
            <a:pPr marL="1143000" lvl="1" indent="-228600"/>
            <a:r>
              <a:rPr lang="en-US" sz="2000" dirty="0">
                <a:ea typeface="Times New Roman" panose="02020603050405020304" pitchFamily="18" charset="0"/>
                <a:cs typeface="Times New Roman" panose="02020603050405020304" pitchFamily="18" charset="0"/>
              </a:rPr>
              <a:t>Has submitted more than one PPR after the established due date during the past 2 years</a:t>
            </a:r>
          </a:p>
          <a:p>
            <a:pPr marL="685800" indent="-228600">
              <a:spcBef>
                <a:spcPts val="600"/>
              </a:spcBef>
            </a:pPr>
            <a:r>
              <a:rPr lang="en-US" sz="2000" i="1" dirty="0">
                <a:ea typeface="Times New Roman" panose="02020603050405020304" pitchFamily="18" charset="0"/>
                <a:cs typeface="Times New Roman" panose="02020603050405020304" pitchFamily="18" charset="0"/>
              </a:rPr>
              <a:t>Slight Strength [2]:</a:t>
            </a:r>
            <a:r>
              <a:rPr lang="en-US" sz="2000" dirty="0">
                <a:ea typeface="Times New Roman" panose="02020603050405020304" pitchFamily="18" charset="0"/>
                <a:cs typeface="Times New Roman" panose="02020603050405020304" pitchFamily="18" charset="0"/>
              </a:rPr>
              <a:t> </a:t>
            </a:r>
          </a:p>
          <a:p>
            <a:pPr marL="914400" lvl="1"/>
            <a:r>
              <a:rPr lang="en-US" sz="2000" dirty="0">
                <a:ea typeface="Times New Roman" panose="02020603050405020304" pitchFamily="18" charset="0"/>
                <a:cs typeface="Times New Roman" panose="02020603050405020304" pitchFamily="18" charset="0"/>
              </a:rPr>
              <a:t>Has submitted a PPR after the established due date during the past 2 years that resulted in the withholding of funds.</a:t>
            </a:r>
          </a:p>
          <a:p>
            <a:pPr marL="457200">
              <a:spcBef>
                <a:spcPts val="600"/>
              </a:spcBef>
            </a:pPr>
            <a:r>
              <a:rPr lang="en-US" sz="2000" i="1" dirty="0">
                <a:ea typeface="Times New Roman" panose="02020603050405020304" pitchFamily="18" charset="0"/>
                <a:cs typeface="Times New Roman" panose="02020603050405020304" pitchFamily="18" charset="0"/>
              </a:rPr>
              <a:t>Low Strength [1]:</a:t>
            </a:r>
            <a:r>
              <a:rPr lang="en-US" sz="2000" dirty="0">
                <a:ea typeface="Times New Roman" panose="02020603050405020304" pitchFamily="18" charset="0"/>
                <a:cs typeface="Times New Roman" panose="02020603050405020304" pitchFamily="18" charset="0"/>
              </a:rPr>
              <a:t> </a:t>
            </a:r>
          </a:p>
          <a:p>
            <a:pPr marL="1143000" lvl="1" indent="-228600"/>
            <a:r>
              <a:rPr lang="en-US" sz="2000" dirty="0">
                <a:ea typeface="Times New Roman" panose="02020603050405020304" pitchFamily="18" charset="0"/>
                <a:cs typeface="Times New Roman" panose="02020603050405020304" pitchFamily="18" charset="0"/>
              </a:rPr>
              <a:t>Has submitted a PPR after the established due date during the past 2 years that resulted in the withholding of funds on two or more occasions. </a:t>
            </a:r>
          </a:p>
          <a:p>
            <a:pPr marL="1143000" lvl="1" indent="-228600"/>
            <a:r>
              <a:rPr lang="en-US" dirty="0">
                <a:latin typeface="Times New Roman" panose="02020603050405020304" pitchFamily="18" charset="0"/>
                <a:ea typeface="Times New Roman" panose="02020603050405020304" pitchFamily="18" charset="0"/>
                <a:cs typeface="Times New Roman" panose="02020603050405020304" pitchFamily="18" charset="0"/>
              </a:rPr>
              <a:t> </a:t>
            </a:r>
          </a:p>
          <a:p>
            <a:pPr lvl="1">
              <a:lnSpc>
                <a:spcPts val="1200"/>
              </a:lnSpc>
            </a:pPr>
            <a:r>
              <a:rPr lang="en-US" sz="12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871292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2397" y="185017"/>
            <a:ext cx="10009613" cy="729383"/>
          </a:xfrm>
        </p:spPr>
        <p:txBody>
          <a:bodyPr/>
          <a:lstStyle/>
          <a:p>
            <a:pPr algn="ctr"/>
            <a:r>
              <a:rPr lang="en-US" b="1" dirty="0"/>
              <a:t>Site Visit Protocol</a:t>
            </a:r>
            <a:endParaRPr lang="en-US" dirty="0"/>
          </a:p>
        </p:txBody>
      </p:sp>
      <p:sp>
        <p:nvSpPr>
          <p:cNvPr id="3" name="Content Placeholder 2"/>
          <p:cNvSpPr>
            <a:spLocks noGrp="1"/>
          </p:cNvSpPr>
          <p:nvPr>
            <p:ph idx="1"/>
          </p:nvPr>
        </p:nvSpPr>
        <p:spPr>
          <a:xfrm>
            <a:off x="922396" y="1015657"/>
            <a:ext cx="10618439" cy="4704104"/>
          </a:xfrm>
        </p:spPr>
        <p:txBody>
          <a:bodyPr>
            <a:normAutofit fontScale="92500" lnSpcReduction="20000"/>
          </a:bodyPr>
          <a:lstStyle/>
          <a:p>
            <a:pPr marL="0" indent="0">
              <a:spcAft>
                <a:spcPts val="600"/>
              </a:spcAft>
              <a:buNone/>
            </a:pPr>
            <a:r>
              <a:rPr lang="en-US" sz="2700" b="1" dirty="0"/>
              <a:t>Pre-Site Visit Preparation </a:t>
            </a:r>
            <a:r>
              <a:rPr lang="en-US" sz="2700" u="sng" dirty="0"/>
              <a:t>(</a:t>
            </a:r>
            <a:r>
              <a:rPr lang="en-US" sz="2700" dirty="0"/>
              <a:t>not necessarily in this order)</a:t>
            </a:r>
          </a:p>
          <a:p>
            <a:pPr lvl="0"/>
            <a:r>
              <a:rPr lang="en-US" sz="2700" dirty="0"/>
              <a:t>Review reference materials on hand (e.g. Application; Cooperative Agreement; Financial Reports and Programmatic Reports; and Grant actions and notes in Official Grant File).</a:t>
            </a:r>
          </a:p>
          <a:p>
            <a:pPr lvl="0"/>
            <a:r>
              <a:rPr lang="en-US" sz="2700" dirty="0"/>
              <a:t>Discussion with FVPSA TA providers on any technical assistance provided, interactions or issues, or capacity building recommendations they have provided or experienced with grantee over the past year (as appropriate).</a:t>
            </a:r>
          </a:p>
          <a:p>
            <a:pPr lvl="0"/>
            <a:r>
              <a:rPr lang="en-US" sz="2700" dirty="0"/>
              <a:t>Initiate communication with grantee, schedule site visit, and develop site visit agenda.</a:t>
            </a:r>
          </a:p>
          <a:p>
            <a:pPr lvl="0"/>
            <a:r>
              <a:rPr lang="en-US" sz="2700" dirty="0"/>
              <a:t>Send confirmation letter.</a:t>
            </a:r>
          </a:p>
          <a:p>
            <a:pPr lvl="0"/>
            <a:r>
              <a:rPr lang="en-US" sz="2700" dirty="0"/>
              <a:t>Request documents from grantee for review (will depend upon type of grantee).</a:t>
            </a:r>
          </a:p>
          <a:p>
            <a:pPr lvl="0"/>
            <a:r>
              <a:rPr lang="en-US" sz="2700" dirty="0"/>
              <a:t>Compile Site Visit Materials - determine if Monitoring Tool is required.</a:t>
            </a:r>
          </a:p>
          <a:p>
            <a:pPr marL="0" indent="0">
              <a:buNone/>
            </a:pPr>
            <a:endParaRPr lang="en-US" dirty="0"/>
          </a:p>
        </p:txBody>
      </p:sp>
    </p:spTree>
    <p:extLst>
      <p:ext uri="{BB962C8B-B14F-4D97-AF65-F5344CB8AC3E}">
        <p14:creationId xmlns:p14="http://schemas.microsoft.com/office/powerpoint/2010/main" val="590616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7301" y="1348740"/>
            <a:ext cx="9749789" cy="4828222"/>
          </a:xfrm>
        </p:spPr>
        <p:txBody>
          <a:bodyPr>
            <a:normAutofit/>
          </a:bodyPr>
          <a:lstStyle/>
          <a:p>
            <a:pPr marL="0" indent="0">
              <a:buNone/>
            </a:pPr>
            <a:r>
              <a:rPr lang="en-US" sz="4000" dirty="0"/>
              <a:t>If you have any questions or feedback, </a:t>
            </a:r>
          </a:p>
          <a:p>
            <a:pPr marL="0" indent="0">
              <a:buNone/>
            </a:pPr>
            <a:r>
              <a:rPr lang="en-US" sz="4000" dirty="0"/>
              <a:t>please feel free to type them into the Chat </a:t>
            </a:r>
          </a:p>
          <a:p>
            <a:pPr marL="0" indent="0">
              <a:buNone/>
            </a:pPr>
            <a:r>
              <a:rPr lang="en-US" sz="4000" dirty="0"/>
              <a:t>Box at any time.   </a:t>
            </a:r>
          </a:p>
          <a:p>
            <a:pPr marL="0" indent="0">
              <a:buNone/>
            </a:pPr>
            <a:r>
              <a:rPr lang="en-US" sz="4000" dirty="0"/>
              <a:t>We really want to hear from you!</a:t>
            </a:r>
          </a:p>
        </p:txBody>
      </p:sp>
    </p:spTree>
    <p:extLst>
      <p:ext uri="{BB962C8B-B14F-4D97-AF65-F5344CB8AC3E}">
        <p14:creationId xmlns:p14="http://schemas.microsoft.com/office/powerpoint/2010/main" val="6391577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1054" y="198047"/>
            <a:ext cx="10009613" cy="665018"/>
          </a:xfrm>
        </p:spPr>
        <p:txBody>
          <a:bodyPr>
            <a:normAutofit fontScale="90000"/>
          </a:bodyPr>
          <a:lstStyle/>
          <a:p>
            <a:pPr algn="ctr"/>
            <a:r>
              <a:rPr lang="en-US" b="1" dirty="0"/>
              <a:t>Site Visit Protocol</a:t>
            </a:r>
            <a:endParaRPr lang="en-US" dirty="0"/>
          </a:p>
        </p:txBody>
      </p:sp>
      <p:sp>
        <p:nvSpPr>
          <p:cNvPr id="3" name="Content Placeholder 2"/>
          <p:cNvSpPr>
            <a:spLocks noGrp="1"/>
          </p:cNvSpPr>
          <p:nvPr>
            <p:ph idx="1"/>
          </p:nvPr>
        </p:nvSpPr>
        <p:spPr>
          <a:xfrm>
            <a:off x="692728" y="863065"/>
            <a:ext cx="10219493" cy="439069"/>
          </a:xfrm>
        </p:spPr>
        <p:txBody>
          <a:bodyPr/>
          <a:lstStyle/>
          <a:p>
            <a:pPr marL="0" indent="0">
              <a:buNone/>
            </a:pPr>
            <a:r>
              <a:rPr lang="en-US" b="1" dirty="0"/>
              <a:t>Documents Requested Prior to Site Review</a:t>
            </a:r>
          </a:p>
          <a:p>
            <a:pPr marL="0" indent="0">
              <a:buNone/>
            </a:pPr>
            <a:endParaRPr lang="en-US" b="1" u="sng" dirty="0"/>
          </a:p>
          <a:p>
            <a:pPr marL="0" indent="0">
              <a:buNone/>
            </a:pPr>
            <a:endParaRPr lang="en-US" b="1" u="sng" dirty="0"/>
          </a:p>
        </p:txBody>
      </p:sp>
      <p:graphicFrame>
        <p:nvGraphicFramePr>
          <p:cNvPr id="6" name="Table 5"/>
          <p:cNvGraphicFramePr>
            <a:graphicFrameLocks noGrp="1"/>
          </p:cNvGraphicFramePr>
          <p:nvPr>
            <p:extLst>
              <p:ext uri="{D42A27DB-BD31-4B8C-83A1-F6EECF244321}">
                <p14:modId xmlns:p14="http://schemas.microsoft.com/office/powerpoint/2010/main" val="1502288747"/>
              </p:ext>
            </p:extLst>
          </p:nvPr>
        </p:nvGraphicFramePr>
        <p:xfrm>
          <a:off x="523502" y="1302134"/>
          <a:ext cx="11072752" cy="4445227"/>
        </p:xfrm>
        <a:graphic>
          <a:graphicData uri="http://schemas.openxmlformats.org/drawingml/2006/table">
            <a:tbl>
              <a:tblPr firstRow="1" bandRow="1"/>
              <a:tblGrid>
                <a:gridCol w="1380359">
                  <a:extLst>
                    <a:ext uri="{9D8B030D-6E8A-4147-A177-3AD203B41FA5}">
                      <a16:colId xmlns:a16="http://schemas.microsoft.com/office/drawing/2014/main" val="1523095052"/>
                    </a:ext>
                  </a:extLst>
                </a:gridCol>
                <a:gridCol w="5383630">
                  <a:extLst>
                    <a:ext uri="{9D8B030D-6E8A-4147-A177-3AD203B41FA5}">
                      <a16:colId xmlns:a16="http://schemas.microsoft.com/office/drawing/2014/main" val="24449138"/>
                    </a:ext>
                  </a:extLst>
                </a:gridCol>
                <a:gridCol w="4308763">
                  <a:extLst>
                    <a:ext uri="{9D8B030D-6E8A-4147-A177-3AD203B41FA5}">
                      <a16:colId xmlns:a16="http://schemas.microsoft.com/office/drawing/2014/main" val="1950219250"/>
                    </a:ext>
                  </a:extLst>
                </a:gridCol>
              </a:tblGrid>
              <a:tr h="508735">
                <a:tc rowSpan="9">
                  <a:txBody>
                    <a:bodyPr/>
                    <a:lstStyle/>
                    <a:p>
                      <a:pPr marL="71755" marR="71755" algn="ctr">
                        <a:lnSpc>
                          <a:spcPct val="115000"/>
                        </a:lnSpc>
                        <a:spcBef>
                          <a:spcPts val="0"/>
                        </a:spcBef>
                        <a:spcAft>
                          <a:spcPts val="0"/>
                        </a:spcAft>
                      </a:pPr>
                      <a:r>
                        <a:rPr lang="en-US" sz="2800" b="1" dirty="0">
                          <a:solidFill>
                            <a:srgbClr val="FFFFFF"/>
                          </a:solidFill>
                          <a:effectLst/>
                          <a:latin typeface="+mn-lt"/>
                          <a:ea typeface="Times New Roman" panose="02020603050405020304" pitchFamily="18" charset="0"/>
                          <a:cs typeface="Times New Roman" panose="02020603050405020304" pitchFamily="18" charset="0"/>
                        </a:rPr>
                        <a:t>Coalitions</a:t>
                      </a:r>
                      <a:endParaRPr lang="en-US" sz="1100" dirty="0">
                        <a:effectLst/>
                        <a:latin typeface="+mn-lt"/>
                        <a:ea typeface="Calibri" panose="020F0502020204030204" pitchFamily="34" charset="0"/>
                        <a:cs typeface="Times New Roman" panose="02020603050405020304" pitchFamily="18" charset="0"/>
                      </a:endParaRPr>
                    </a:p>
                  </a:txBody>
                  <a:tcPr marL="68580" marR="68580" marT="0" marB="0" vert="vert270" anchor="ctr">
                    <a:lnL w="12700" cap="flat" cmpd="sng" algn="ctr">
                      <a:solidFill>
                        <a:srgbClr val="8064A2"/>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64A2"/>
                    </a:solidFill>
                  </a:tcPr>
                </a:tc>
                <a:tc>
                  <a:txBody>
                    <a:bodyPr/>
                    <a:lstStyle/>
                    <a:p>
                      <a:pPr marL="0" marR="0" algn="ctr">
                        <a:lnSpc>
                          <a:spcPct val="115000"/>
                        </a:lnSpc>
                        <a:spcBef>
                          <a:spcPts val="0"/>
                        </a:spcBef>
                        <a:spcAft>
                          <a:spcPts val="0"/>
                        </a:spcAft>
                      </a:pPr>
                      <a:r>
                        <a:rPr lang="en-US" sz="2000" b="1"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Standard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8064A2"/>
                    </a:solidFill>
                  </a:tcPr>
                </a:tc>
                <a:tc>
                  <a:txBody>
                    <a:bodyPr/>
                    <a:lstStyle/>
                    <a:p>
                      <a:pPr marL="0" marR="0" algn="ctr">
                        <a:lnSpc>
                          <a:spcPct val="115000"/>
                        </a:lnSpc>
                        <a:spcBef>
                          <a:spcPts val="0"/>
                        </a:spcBef>
                        <a:spcAft>
                          <a:spcPts val="0"/>
                        </a:spcAft>
                      </a:pPr>
                      <a:r>
                        <a:rPr lang="en-US" sz="2000" b="1">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As Needed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8064A2"/>
                    </a:solidFill>
                  </a:tcPr>
                </a:tc>
                <a:extLst>
                  <a:ext uri="{0D108BD9-81ED-4DB2-BD59-A6C34878D82A}">
                    <a16:rowId xmlns:a16="http://schemas.microsoft.com/office/drawing/2014/main" val="2656912345"/>
                  </a:ext>
                </a:extLst>
              </a:tr>
              <a:tr h="370840">
                <a:tc vMerge="1">
                  <a:txBody>
                    <a:bodyPr/>
                    <a:lstStyle/>
                    <a:p>
                      <a:endParaRPr lang="en-US"/>
                    </a:p>
                  </a:txBody>
                  <a:tcPr/>
                </a:tc>
                <a:tc>
                  <a:txBody>
                    <a:bodyPr/>
                    <a:lstStyle/>
                    <a:p>
                      <a:pPr marL="0" marR="0">
                        <a:lnSpc>
                          <a:spcPct val="115000"/>
                        </a:lnSpc>
                        <a:spcBef>
                          <a:spcPts val="0"/>
                        </a:spcBef>
                        <a:spcAft>
                          <a:spcPts val="0"/>
                        </a:spcAft>
                      </a:pPr>
                      <a:r>
                        <a:rPr lang="en-US" sz="2000" dirty="0">
                          <a:effectLst/>
                          <a:latin typeface="+mn-lt"/>
                          <a:ea typeface="Times New Roman" panose="02020603050405020304" pitchFamily="18" charset="0"/>
                          <a:cs typeface="Times New Roman" panose="02020603050405020304" pitchFamily="18" charset="0"/>
                        </a:rPr>
                        <a:t>By-laws</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DFEC"/>
                    </a:solidFill>
                  </a:tcPr>
                </a:tc>
                <a:tc>
                  <a:txBody>
                    <a:bodyPr/>
                    <a:lstStyle/>
                    <a:p>
                      <a:pPr marL="0" marR="0">
                        <a:lnSpc>
                          <a:spcPct val="115000"/>
                        </a:lnSpc>
                        <a:spcBef>
                          <a:spcPts val="0"/>
                        </a:spcBef>
                        <a:spcAft>
                          <a:spcPts val="0"/>
                        </a:spcAft>
                      </a:pPr>
                      <a:r>
                        <a:rPr lang="en-US" sz="2000" dirty="0">
                          <a:effectLst/>
                          <a:latin typeface="+mn-lt"/>
                          <a:ea typeface="Times New Roman" panose="02020603050405020304" pitchFamily="18" charset="0"/>
                          <a:cs typeface="Times New Roman" panose="02020603050405020304" pitchFamily="18" charset="0"/>
                        </a:rPr>
                        <a:t>Employee Handbook/Personnel Manual</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DFEC"/>
                    </a:solidFill>
                  </a:tcPr>
                </a:tc>
                <a:extLst>
                  <a:ext uri="{0D108BD9-81ED-4DB2-BD59-A6C34878D82A}">
                    <a16:rowId xmlns:a16="http://schemas.microsoft.com/office/drawing/2014/main" val="2421483281"/>
                  </a:ext>
                </a:extLst>
              </a:tr>
              <a:tr h="370840">
                <a:tc vMerge="1">
                  <a:txBody>
                    <a:bodyPr/>
                    <a:lstStyle/>
                    <a:p>
                      <a:endParaRPr lang="en-US"/>
                    </a:p>
                  </a:txBody>
                  <a:tcPr/>
                </a:tc>
                <a:tc>
                  <a:txBody>
                    <a:bodyPr/>
                    <a:lstStyle/>
                    <a:p>
                      <a:pPr marL="0" marR="0">
                        <a:lnSpc>
                          <a:spcPct val="115000"/>
                        </a:lnSpc>
                        <a:spcBef>
                          <a:spcPts val="0"/>
                        </a:spcBef>
                        <a:spcAft>
                          <a:spcPts val="0"/>
                        </a:spcAft>
                      </a:pPr>
                      <a:r>
                        <a:rPr lang="en-US" sz="2000" dirty="0">
                          <a:effectLst/>
                          <a:latin typeface="+mn-lt"/>
                          <a:ea typeface="Times New Roman" panose="02020603050405020304" pitchFamily="18" charset="0"/>
                          <a:cs typeface="Times New Roman" panose="02020603050405020304" pitchFamily="18" charset="0"/>
                        </a:rPr>
                        <a:t>Membership Application and Guiding Principles</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effectLst/>
                          <a:latin typeface="+mn-lt"/>
                          <a:ea typeface="Times New Roman" panose="02020603050405020304" pitchFamily="18" charset="0"/>
                          <a:cs typeface="Times New Roman" panose="02020603050405020304" pitchFamily="18" charset="0"/>
                        </a:rPr>
                        <a:t>Operations Policies and Procedures</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3890792"/>
                  </a:ext>
                </a:extLst>
              </a:tr>
              <a:tr h="370840">
                <a:tc vMerge="1">
                  <a:txBody>
                    <a:bodyPr/>
                    <a:lstStyle/>
                    <a:p>
                      <a:endParaRPr lang="en-US"/>
                    </a:p>
                  </a:txBody>
                  <a:tcPr/>
                </a:tc>
                <a:tc>
                  <a:txBody>
                    <a:bodyPr/>
                    <a:lstStyle/>
                    <a:p>
                      <a:pPr marL="0" marR="0">
                        <a:lnSpc>
                          <a:spcPct val="115000"/>
                        </a:lnSpc>
                        <a:spcBef>
                          <a:spcPts val="0"/>
                        </a:spcBef>
                        <a:spcAft>
                          <a:spcPts val="0"/>
                        </a:spcAft>
                      </a:pPr>
                      <a:r>
                        <a:rPr lang="en-US" sz="2000" baseline="0" dirty="0">
                          <a:effectLst/>
                          <a:latin typeface="Calibri" panose="020F0502020204030204" pitchFamily="34" charset="0"/>
                          <a:ea typeface="Times New Roman" panose="02020603050405020304" pitchFamily="18" charset="0"/>
                          <a:cs typeface="Times New Roman" panose="02020603050405020304" pitchFamily="18" charset="0"/>
                        </a:rPr>
                        <a:t>Board Meeting Minutes from prior year</a:t>
                      </a:r>
                      <a:endParaRPr lang="en-US" sz="20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DFEC"/>
                    </a:solidFill>
                  </a:tcPr>
                </a:tc>
                <a:tc>
                  <a:txBody>
                    <a:bodyPr/>
                    <a:lstStyle/>
                    <a:p>
                      <a:pPr marL="0" marR="0">
                        <a:lnSpc>
                          <a:spcPct val="115000"/>
                        </a:lnSpc>
                        <a:spcBef>
                          <a:spcPts val="0"/>
                        </a:spcBef>
                        <a:spcAft>
                          <a:spcPts val="0"/>
                        </a:spcAft>
                      </a:pPr>
                      <a:r>
                        <a:rPr lang="en-US" sz="2000" dirty="0">
                          <a:effectLst/>
                          <a:latin typeface="+mn-lt"/>
                          <a:ea typeface="Times New Roman" panose="02020603050405020304" pitchFamily="18" charset="0"/>
                          <a:cs typeface="Times New Roman" panose="02020603050405020304" pitchFamily="18" charset="0"/>
                        </a:rPr>
                        <a:t>Accounting Policies and Procedures</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DFEC"/>
                    </a:solidFill>
                  </a:tcPr>
                </a:tc>
                <a:extLst>
                  <a:ext uri="{0D108BD9-81ED-4DB2-BD59-A6C34878D82A}">
                    <a16:rowId xmlns:a16="http://schemas.microsoft.com/office/drawing/2014/main" val="202307144"/>
                  </a:ext>
                </a:extLst>
              </a:tr>
              <a:tr h="370840">
                <a:tc vMerge="1">
                  <a:txBody>
                    <a:bodyPr/>
                    <a:lstStyle/>
                    <a:p>
                      <a:endParaRPr lang="en-US"/>
                    </a:p>
                  </a:txBody>
                  <a:tcPr/>
                </a:tc>
                <a:tc>
                  <a:txBody>
                    <a:bodyPr/>
                    <a:lstStyle/>
                    <a:p>
                      <a:pPr marL="0" marR="0">
                        <a:lnSpc>
                          <a:spcPct val="115000"/>
                        </a:lnSpc>
                        <a:spcBef>
                          <a:spcPts val="0"/>
                        </a:spcBef>
                        <a:spcAft>
                          <a:spcPts val="0"/>
                        </a:spcAft>
                      </a:pPr>
                      <a:r>
                        <a:rPr lang="en-US" sz="2000" dirty="0">
                          <a:effectLst/>
                          <a:latin typeface="+mn-lt"/>
                          <a:ea typeface="Times New Roman" panose="02020603050405020304" pitchFamily="18" charset="0"/>
                          <a:cs typeface="Times New Roman" panose="02020603050405020304" pitchFamily="18" charset="0"/>
                        </a:rPr>
                        <a:t>Current Board List with Officers Identified</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effectLst/>
                          <a:latin typeface="+mn-lt"/>
                          <a:ea typeface="Times New Roman" panose="02020603050405020304" pitchFamily="18" charset="0"/>
                          <a:cs typeface="Times New Roman" panose="02020603050405020304" pitchFamily="18" charset="0"/>
                        </a:rPr>
                        <a:t>Current Approved Budget</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7296472"/>
                  </a:ext>
                </a:extLst>
              </a:tr>
              <a:tr h="370840">
                <a:tc vMerge="1">
                  <a:txBody>
                    <a:bodyPr/>
                    <a:lstStyle/>
                    <a:p>
                      <a:endParaRPr lang="en-US"/>
                    </a:p>
                  </a:txBody>
                  <a:tcPr/>
                </a:tc>
                <a:tc>
                  <a:txBody>
                    <a:bodyPr/>
                    <a:lstStyle/>
                    <a:p>
                      <a:pPr marL="0" marR="0">
                        <a:lnSpc>
                          <a:spcPct val="115000"/>
                        </a:lnSpc>
                        <a:spcBef>
                          <a:spcPts val="0"/>
                        </a:spcBef>
                        <a:spcAft>
                          <a:spcPts val="0"/>
                        </a:spcAft>
                      </a:pPr>
                      <a:r>
                        <a:rPr lang="en-US" sz="2000" dirty="0">
                          <a:effectLst/>
                          <a:latin typeface="+mn-lt"/>
                          <a:ea typeface="Times New Roman" panose="02020603050405020304" pitchFamily="18" charset="0"/>
                          <a:cs typeface="Times New Roman" panose="02020603050405020304" pitchFamily="18" charset="0"/>
                        </a:rPr>
                        <a:t>Current Staffing list with Job Titles/Organizational Chart</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DFEC"/>
                    </a:solidFill>
                  </a:tcPr>
                </a:tc>
                <a:tc>
                  <a:txBody>
                    <a:bodyPr/>
                    <a:lstStyle/>
                    <a:p>
                      <a:pPr marL="0" marR="0">
                        <a:lnSpc>
                          <a:spcPct val="115000"/>
                        </a:lnSpc>
                        <a:spcBef>
                          <a:spcPts val="0"/>
                        </a:spcBef>
                        <a:spcAft>
                          <a:spcPts val="0"/>
                        </a:spcAft>
                      </a:pPr>
                      <a:r>
                        <a:rPr lang="en-US" sz="2000" dirty="0">
                          <a:effectLst/>
                          <a:latin typeface="+mn-lt"/>
                          <a:ea typeface="Times New Roman" panose="02020603050405020304" pitchFamily="18" charset="0"/>
                          <a:cs typeface="Times New Roman" panose="02020603050405020304" pitchFamily="18" charset="0"/>
                        </a:rPr>
                        <a:t>3 most recent months of Approved Financial Statements</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DFEC"/>
                    </a:solidFill>
                  </a:tcPr>
                </a:tc>
                <a:extLst>
                  <a:ext uri="{0D108BD9-81ED-4DB2-BD59-A6C34878D82A}">
                    <a16:rowId xmlns:a16="http://schemas.microsoft.com/office/drawing/2014/main" val="3697664705"/>
                  </a:ext>
                </a:extLst>
              </a:tr>
              <a:tr h="370840">
                <a:tc vMerge="1">
                  <a:txBody>
                    <a:bodyPr/>
                    <a:lstStyle/>
                    <a:p>
                      <a:endParaRPr lang="en-US"/>
                    </a:p>
                  </a:txBody>
                  <a:tcPr/>
                </a:tc>
                <a:tc>
                  <a:txBody>
                    <a:bodyPr/>
                    <a:lstStyle/>
                    <a:p>
                      <a:pPr marL="0" marR="0">
                        <a:lnSpc>
                          <a:spcPct val="115000"/>
                        </a:lnSpc>
                        <a:spcBef>
                          <a:spcPts val="0"/>
                        </a:spcBef>
                        <a:spcAft>
                          <a:spcPts val="0"/>
                        </a:spcAft>
                      </a:pPr>
                      <a:r>
                        <a:rPr lang="en-US" sz="2000" dirty="0">
                          <a:effectLst/>
                          <a:latin typeface="+mn-lt"/>
                          <a:ea typeface="Times New Roman" panose="02020603050405020304" pitchFamily="18" charset="0"/>
                          <a:cs typeface="Times New Roman" panose="02020603050405020304" pitchFamily="18" charset="0"/>
                        </a:rPr>
                        <a:t>Current Membership List with Primary Purpose Service Providers Identified and with any Culturally-Specific Service Providers Identified</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a:lnSpc>
                          <a:spcPct val="115000"/>
                        </a:lnSpc>
                        <a:spcBef>
                          <a:spcPts val="0"/>
                        </a:spcBef>
                        <a:spcAft>
                          <a:spcPts val="0"/>
                        </a:spcAft>
                      </a:pPr>
                      <a:endParaRPr lang="en-US" sz="2000" dirty="0">
                        <a:effectLst/>
                        <a:latin typeface="+mn-lt"/>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2000" dirty="0">
                          <a:effectLst/>
                          <a:latin typeface="+mn-lt"/>
                          <a:ea typeface="Times New Roman" panose="02020603050405020304" pitchFamily="18" charset="0"/>
                          <a:cs typeface="Times New Roman" panose="02020603050405020304" pitchFamily="18" charset="0"/>
                        </a:rPr>
                        <a:t>Last 2 years of Audits</a:t>
                      </a:r>
                      <a:endParaRPr lang="en-US" sz="20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90124081"/>
                  </a:ext>
                </a:extLst>
              </a:tr>
              <a:tr h="370840">
                <a:tc vMerge="1">
                  <a:txBody>
                    <a:bodyPr/>
                    <a:lstStyle/>
                    <a:p>
                      <a:endParaRPr lang="en-US"/>
                    </a:p>
                  </a:txBody>
                  <a:tcPr/>
                </a:tc>
                <a:tc>
                  <a:txBody>
                    <a:bodyPr/>
                    <a:lstStyle/>
                    <a:p>
                      <a:pPr marL="0" marR="0">
                        <a:lnSpc>
                          <a:spcPct val="115000"/>
                        </a:lnSpc>
                        <a:spcBef>
                          <a:spcPts val="0"/>
                        </a:spcBef>
                        <a:spcAft>
                          <a:spcPts val="0"/>
                        </a:spcAft>
                      </a:pPr>
                      <a:r>
                        <a:rPr lang="en-US" sz="2000" dirty="0">
                          <a:effectLst/>
                          <a:latin typeface="+mn-lt"/>
                          <a:ea typeface="Times New Roman" panose="02020603050405020304" pitchFamily="18" charset="0"/>
                          <a:cs typeface="Times New Roman" panose="02020603050405020304" pitchFamily="18" charset="0"/>
                        </a:rPr>
                        <a:t>Strategic Plan</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DFEC"/>
                    </a:solidFill>
                  </a:tcPr>
                </a:tc>
                <a:tc vMerge="1">
                  <a:txBody>
                    <a:bodyPr/>
                    <a:lstStyle/>
                    <a:p>
                      <a:endParaRPr lang="en-US" sz="11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DFEC"/>
                    </a:solidFill>
                  </a:tcPr>
                </a:tc>
                <a:extLst>
                  <a:ext uri="{0D108BD9-81ED-4DB2-BD59-A6C34878D82A}">
                    <a16:rowId xmlns:a16="http://schemas.microsoft.com/office/drawing/2014/main" val="1564268928"/>
                  </a:ext>
                </a:extLst>
              </a:tr>
              <a:tr h="370840">
                <a:tc vMerge="1">
                  <a:txBody>
                    <a:bodyPr/>
                    <a:lstStyle/>
                    <a:p>
                      <a:endParaRPr lang="en-US"/>
                    </a:p>
                  </a:txBody>
                  <a:tcPr/>
                </a:tc>
                <a:tc>
                  <a:txBody>
                    <a:bodyPr/>
                    <a:lstStyle/>
                    <a:p>
                      <a:pPr marL="0" marR="0">
                        <a:lnSpc>
                          <a:spcPct val="115000"/>
                        </a:lnSpc>
                        <a:spcBef>
                          <a:spcPts val="0"/>
                        </a:spcBef>
                        <a:spcAft>
                          <a:spcPts val="0"/>
                        </a:spcAft>
                      </a:pPr>
                      <a:r>
                        <a:rPr lang="en-US" sz="2000" dirty="0">
                          <a:effectLst/>
                          <a:latin typeface="+mn-lt"/>
                          <a:ea typeface="Times New Roman" panose="02020603050405020304" pitchFamily="18" charset="0"/>
                          <a:cs typeface="Times New Roman" panose="02020603050405020304" pitchFamily="18" charset="0"/>
                        </a:rPr>
                        <a:t>Most recent Needs Assessment</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905078"/>
                  </a:ext>
                </a:extLst>
              </a:tr>
            </a:tbl>
          </a:graphicData>
        </a:graphic>
      </p:graphicFrame>
    </p:spTree>
    <p:extLst>
      <p:ext uri="{BB962C8B-B14F-4D97-AF65-F5344CB8AC3E}">
        <p14:creationId xmlns:p14="http://schemas.microsoft.com/office/powerpoint/2010/main" val="40901016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3143" y="226583"/>
            <a:ext cx="10009613" cy="563126"/>
          </a:xfrm>
        </p:spPr>
        <p:txBody>
          <a:bodyPr>
            <a:normAutofit fontScale="90000"/>
          </a:bodyPr>
          <a:lstStyle/>
          <a:p>
            <a:pPr algn="ctr"/>
            <a:r>
              <a:rPr lang="en-US" b="1" dirty="0"/>
              <a:t>Site Visit Protocol</a:t>
            </a:r>
            <a:endParaRPr lang="en-US" dirty="0"/>
          </a:p>
        </p:txBody>
      </p:sp>
      <p:sp>
        <p:nvSpPr>
          <p:cNvPr id="3" name="Content Placeholder 2"/>
          <p:cNvSpPr>
            <a:spLocks noGrp="1"/>
          </p:cNvSpPr>
          <p:nvPr>
            <p:ph idx="1"/>
          </p:nvPr>
        </p:nvSpPr>
        <p:spPr>
          <a:xfrm>
            <a:off x="692726" y="937636"/>
            <a:ext cx="10890446" cy="4932217"/>
          </a:xfrm>
        </p:spPr>
        <p:txBody>
          <a:bodyPr>
            <a:noAutofit/>
          </a:bodyPr>
          <a:lstStyle/>
          <a:p>
            <a:pPr marL="0" indent="0">
              <a:spcAft>
                <a:spcPts val="600"/>
              </a:spcAft>
              <a:buNone/>
            </a:pPr>
            <a:r>
              <a:rPr lang="en-US" sz="2200" b="1" dirty="0"/>
              <a:t>Primary Actions </a:t>
            </a:r>
            <a:r>
              <a:rPr lang="en-US" sz="2200" dirty="0"/>
              <a:t>(will vary dependent upon type of monitoring)</a:t>
            </a:r>
          </a:p>
          <a:p>
            <a:pPr>
              <a:lnSpc>
                <a:spcPct val="100000"/>
              </a:lnSpc>
              <a:spcBef>
                <a:spcPts val="0"/>
              </a:spcBef>
            </a:pPr>
            <a:r>
              <a:rPr lang="en-US" sz="2200" dirty="0">
                <a:ea typeface="Times New Roman" panose="02020603050405020304" pitchFamily="18" charset="0"/>
              </a:rPr>
              <a:t>Administrative review</a:t>
            </a:r>
          </a:p>
          <a:p>
            <a:pPr>
              <a:lnSpc>
                <a:spcPct val="100000"/>
              </a:lnSpc>
              <a:spcBef>
                <a:spcPts val="0"/>
              </a:spcBef>
            </a:pPr>
            <a:r>
              <a:rPr lang="en-US" sz="2200" dirty="0">
                <a:ea typeface="Times New Roman" panose="02020603050405020304" pitchFamily="18" charset="0"/>
              </a:rPr>
              <a:t>Programmatic review</a:t>
            </a:r>
          </a:p>
          <a:p>
            <a:pPr>
              <a:lnSpc>
                <a:spcPct val="100000"/>
              </a:lnSpc>
              <a:spcBef>
                <a:spcPts val="0"/>
              </a:spcBef>
            </a:pPr>
            <a:r>
              <a:rPr lang="en-US" sz="2200" dirty="0">
                <a:ea typeface="Times New Roman" panose="02020603050405020304" pitchFamily="18" charset="0"/>
              </a:rPr>
              <a:t>Financial review</a:t>
            </a:r>
          </a:p>
          <a:p>
            <a:pPr>
              <a:lnSpc>
                <a:spcPct val="100000"/>
              </a:lnSpc>
              <a:spcBef>
                <a:spcPts val="0"/>
              </a:spcBef>
            </a:pPr>
            <a:r>
              <a:rPr lang="en-US" sz="2200" dirty="0">
                <a:ea typeface="Times New Roman" panose="02020603050405020304" pitchFamily="18" charset="0"/>
              </a:rPr>
              <a:t>Provide Technical Assistance</a:t>
            </a:r>
          </a:p>
          <a:p>
            <a:pPr>
              <a:lnSpc>
                <a:spcPct val="100000"/>
              </a:lnSpc>
              <a:spcBef>
                <a:spcPts val="0"/>
              </a:spcBef>
            </a:pPr>
            <a:r>
              <a:rPr lang="en-US" sz="2200" dirty="0">
                <a:ea typeface="Times New Roman" panose="02020603050405020304" pitchFamily="18" charset="0"/>
              </a:rPr>
              <a:t>Exit Interview - Upon completion of the site visit, the FVPSA Program staff should meet informally with the designated grantee official(s) as time permits to discuss:</a:t>
            </a:r>
          </a:p>
          <a:p>
            <a:pPr lvl="2">
              <a:lnSpc>
                <a:spcPct val="100000"/>
              </a:lnSpc>
              <a:spcBef>
                <a:spcPts val="0"/>
              </a:spcBef>
              <a:buFont typeface="Wingdings" panose="05000000000000000000" pitchFamily="2" charset="2"/>
              <a:buChar char="Ø"/>
            </a:pPr>
            <a:r>
              <a:rPr lang="en-US" sz="2200" dirty="0">
                <a:ea typeface="Times New Roman" panose="02020603050405020304" pitchFamily="18" charset="0"/>
              </a:rPr>
              <a:t>positive aspects of the grantee’s operations and activities</a:t>
            </a:r>
          </a:p>
          <a:p>
            <a:pPr lvl="2">
              <a:lnSpc>
                <a:spcPct val="100000"/>
              </a:lnSpc>
              <a:spcBef>
                <a:spcPts val="0"/>
              </a:spcBef>
              <a:buFont typeface="Wingdings" panose="05000000000000000000" pitchFamily="2" charset="2"/>
              <a:buChar char="Ø"/>
            </a:pPr>
            <a:r>
              <a:rPr lang="en-US" sz="2200" dirty="0">
                <a:ea typeface="Times New Roman" panose="02020603050405020304" pitchFamily="18" charset="0"/>
              </a:rPr>
              <a:t>preliminary findings</a:t>
            </a:r>
          </a:p>
          <a:p>
            <a:pPr lvl="2">
              <a:lnSpc>
                <a:spcPct val="100000"/>
              </a:lnSpc>
              <a:spcBef>
                <a:spcPts val="0"/>
              </a:spcBef>
              <a:buFont typeface="Wingdings" panose="05000000000000000000" pitchFamily="2" charset="2"/>
              <a:buChar char="Ø"/>
            </a:pPr>
            <a:r>
              <a:rPr lang="en-US" sz="2200" dirty="0">
                <a:ea typeface="Times New Roman" panose="02020603050405020304" pitchFamily="18" charset="0"/>
              </a:rPr>
              <a:t>preliminary nonbinding suggestions on how to enhance the grantee’s operations</a:t>
            </a:r>
          </a:p>
          <a:p>
            <a:pPr lvl="2">
              <a:lnSpc>
                <a:spcPct val="100000"/>
              </a:lnSpc>
              <a:spcBef>
                <a:spcPts val="0"/>
              </a:spcBef>
              <a:buFont typeface="Wingdings" panose="05000000000000000000" pitchFamily="2" charset="2"/>
              <a:buChar char="Ø"/>
            </a:pPr>
            <a:r>
              <a:rPr lang="en-US" sz="2200" dirty="0">
                <a:ea typeface="Times New Roman" panose="02020603050405020304" pitchFamily="18" charset="0"/>
              </a:rPr>
              <a:t>next steps, including, possibly, the need to prepare corrective action plans</a:t>
            </a:r>
          </a:p>
          <a:p>
            <a:pPr lvl="2">
              <a:lnSpc>
                <a:spcPct val="100000"/>
              </a:lnSpc>
              <a:spcBef>
                <a:spcPts val="0"/>
              </a:spcBef>
              <a:buFont typeface="Wingdings" panose="05000000000000000000" pitchFamily="2" charset="2"/>
              <a:buChar char="Ø"/>
            </a:pPr>
            <a:r>
              <a:rPr lang="en-US" sz="2200" dirty="0">
                <a:ea typeface="Times New Roman" panose="02020603050405020304" pitchFamily="18" charset="0"/>
              </a:rPr>
              <a:t>challenges or barriers to effective operations that the grantee wishes to pass along to the review team or to the Family and Youth Services Bureau</a:t>
            </a:r>
          </a:p>
          <a:p>
            <a:pPr lvl="2">
              <a:lnSpc>
                <a:spcPct val="100000"/>
              </a:lnSpc>
              <a:spcBef>
                <a:spcPts val="0"/>
              </a:spcBef>
              <a:buFont typeface="Wingdings" panose="05000000000000000000" pitchFamily="2" charset="2"/>
              <a:buChar char="Ø"/>
            </a:pPr>
            <a:r>
              <a:rPr lang="en-US" sz="2200" dirty="0">
                <a:ea typeface="Times New Roman" panose="02020603050405020304" pitchFamily="18" charset="0"/>
              </a:rPr>
              <a:t>areas in which the grantee could benefit from technical assistance</a:t>
            </a:r>
          </a:p>
        </p:txBody>
      </p:sp>
    </p:spTree>
    <p:extLst>
      <p:ext uri="{BB962C8B-B14F-4D97-AF65-F5344CB8AC3E}">
        <p14:creationId xmlns:p14="http://schemas.microsoft.com/office/powerpoint/2010/main" val="21426830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68147"/>
            <a:ext cx="11374581" cy="743236"/>
          </a:xfrm>
        </p:spPr>
        <p:txBody>
          <a:bodyPr>
            <a:noAutofit/>
          </a:bodyPr>
          <a:lstStyle/>
          <a:p>
            <a:pPr algn="ctr"/>
            <a:r>
              <a:rPr lang="en-US" sz="3800" b="1" dirty="0"/>
              <a:t>Example of Activities for a Site Visit to a Coalition and State</a:t>
            </a:r>
            <a:endParaRPr lang="en-US" sz="3800" dirty="0"/>
          </a:p>
        </p:txBody>
      </p:sp>
      <p:sp>
        <p:nvSpPr>
          <p:cNvPr id="3" name="Content Placeholder 2"/>
          <p:cNvSpPr>
            <a:spLocks noGrp="1"/>
          </p:cNvSpPr>
          <p:nvPr>
            <p:ph idx="1"/>
          </p:nvPr>
        </p:nvSpPr>
        <p:spPr>
          <a:xfrm>
            <a:off x="304800" y="1233056"/>
            <a:ext cx="11333795" cy="4704104"/>
          </a:xfrm>
        </p:spPr>
        <p:txBody>
          <a:bodyPr>
            <a:normAutofit/>
          </a:bodyPr>
          <a:lstStyle/>
          <a:p>
            <a:pPr lvl="2"/>
            <a:r>
              <a:rPr lang="en-US" sz="2200" dirty="0">
                <a:cs typeface="Times New Roman" panose="02020603050405020304" pitchFamily="18" charset="0"/>
              </a:rPr>
              <a:t>Joint Meeting with Coalition ED and State Administrator</a:t>
            </a:r>
          </a:p>
          <a:p>
            <a:pPr lvl="2"/>
            <a:r>
              <a:rPr lang="en-US" sz="2200" dirty="0">
                <a:cs typeface="Times New Roman" panose="02020603050405020304" pitchFamily="18" charset="0"/>
              </a:rPr>
              <a:t>Meeting with Coalition ED and Coalition staff</a:t>
            </a:r>
          </a:p>
          <a:p>
            <a:pPr lvl="2"/>
            <a:r>
              <a:rPr lang="en-US" sz="2200" dirty="0">
                <a:cs typeface="Times New Roman" panose="02020603050405020304" pitchFamily="18" charset="0"/>
              </a:rPr>
              <a:t>Meeting with Board of Directors or Executive Committee</a:t>
            </a:r>
          </a:p>
          <a:p>
            <a:pPr lvl="2"/>
            <a:r>
              <a:rPr lang="en-US" sz="2200" dirty="0">
                <a:cs typeface="Times New Roman" panose="02020603050405020304" pitchFamily="18" charset="0"/>
              </a:rPr>
              <a:t>Meeting with SA and State Agency Officials</a:t>
            </a:r>
          </a:p>
          <a:p>
            <a:pPr lvl="2"/>
            <a:r>
              <a:rPr lang="en-US" sz="2200" dirty="0">
                <a:cs typeface="Times New Roman" panose="02020603050405020304" pitchFamily="18" charset="0"/>
              </a:rPr>
              <a:t>Meeting with Coalition, State and Partnering Agencies in both government and in the community – invite tribal Coalition and tribal programs in the State </a:t>
            </a:r>
          </a:p>
          <a:p>
            <a:pPr lvl="2"/>
            <a:r>
              <a:rPr lang="en-US" sz="2200" dirty="0">
                <a:cs typeface="Times New Roman" panose="02020603050405020304" pitchFamily="18" charset="0"/>
              </a:rPr>
              <a:t>Tour local domestic violence shelters and/or nonresidential community programs – preferably to include a culturally-specific program</a:t>
            </a:r>
          </a:p>
          <a:p>
            <a:pPr lvl="2"/>
            <a:r>
              <a:rPr lang="en-US" sz="2200" dirty="0">
                <a:cs typeface="Times New Roman" panose="02020603050405020304" pitchFamily="18" charset="0"/>
              </a:rPr>
              <a:t>Visit a tribal program (if available)</a:t>
            </a:r>
          </a:p>
          <a:p>
            <a:pPr lvl="2"/>
            <a:r>
              <a:rPr lang="en-US" sz="2200" dirty="0">
                <a:cs typeface="Times New Roman" panose="02020603050405020304" pitchFamily="18" charset="0"/>
              </a:rPr>
              <a:t>Host a Town Hall/Forum with advocates from across the state or limited to specific geographic areas</a:t>
            </a:r>
          </a:p>
          <a:p>
            <a:pPr lvl="2"/>
            <a:r>
              <a:rPr lang="en-US" sz="2200" dirty="0">
                <a:cs typeface="Times New Roman" panose="02020603050405020304" pitchFamily="18" charset="0"/>
              </a:rPr>
              <a:t>Have dinner with Coalition ED, State Administrator, Tribal Coalition and other targeted stakeholders to foster communication and collaboration</a:t>
            </a:r>
          </a:p>
        </p:txBody>
      </p:sp>
    </p:spTree>
    <p:extLst>
      <p:ext uri="{BB962C8B-B14F-4D97-AF65-F5344CB8AC3E}">
        <p14:creationId xmlns:p14="http://schemas.microsoft.com/office/powerpoint/2010/main" val="4961488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183" y="365127"/>
            <a:ext cx="10686626" cy="701673"/>
          </a:xfrm>
        </p:spPr>
        <p:txBody>
          <a:bodyPr>
            <a:normAutofit fontScale="90000"/>
          </a:bodyPr>
          <a:lstStyle/>
          <a:p>
            <a:pPr algn="ctr"/>
            <a:r>
              <a:rPr lang="en-US" b="1" dirty="0"/>
              <a:t>Example of Agenda for a Site Visit focusing on Tribes</a:t>
            </a:r>
          </a:p>
        </p:txBody>
      </p:sp>
      <p:sp>
        <p:nvSpPr>
          <p:cNvPr id="3" name="Content Placeholder 2"/>
          <p:cNvSpPr>
            <a:spLocks noGrp="1"/>
          </p:cNvSpPr>
          <p:nvPr>
            <p:ph idx="1"/>
          </p:nvPr>
        </p:nvSpPr>
        <p:spPr>
          <a:xfrm>
            <a:off x="225669" y="1066800"/>
            <a:ext cx="10904304" cy="4704104"/>
          </a:xfrm>
        </p:spPr>
        <p:txBody>
          <a:bodyPr>
            <a:normAutofit lnSpcReduction="10000"/>
          </a:bodyPr>
          <a:lstStyle/>
          <a:p>
            <a:pPr marL="0" indent="0">
              <a:buNone/>
            </a:pPr>
            <a:endParaRPr lang="en-US" dirty="0"/>
          </a:p>
          <a:p>
            <a:pPr lvl="2"/>
            <a:r>
              <a:rPr lang="en-US" sz="2800" dirty="0">
                <a:cs typeface="Times New Roman" panose="02020603050405020304" pitchFamily="18" charset="0"/>
              </a:rPr>
              <a:t>Joint Meeting with Coalition ED and State Administrator</a:t>
            </a:r>
          </a:p>
          <a:p>
            <a:pPr lvl="2"/>
            <a:r>
              <a:rPr lang="en-US" sz="2800" dirty="0">
                <a:cs typeface="Times New Roman" panose="02020603050405020304" pitchFamily="18" charset="0"/>
              </a:rPr>
              <a:t>Meeting with Coalition ED and Coalition staff</a:t>
            </a:r>
          </a:p>
          <a:p>
            <a:pPr lvl="2"/>
            <a:r>
              <a:rPr lang="en-US" sz="2800" dirty="0">
                <a:cs typeface="Times New Roman" panose="02020603050405020304" pitchFamily="18" charset="0"/>
              </a:rPr>
              <a:t>Conduct a </a:t>
            </a:r>
            <a:r>
              <a:rPr lang="en-US" sz="2800" b="1" u="sng" dirty="0">
                <a:cs typeface="Times New Roman" panose="02020603050405020304" pitchFamily="18" charset="0"/>
              </a:rPr>
              <a:t>Tribal Meeting </a:t>
            </a:r>
            <a:r>
              <a:rPr lang="en-US" sz="2800" dirty="0">
                <a:cs typeface="Times New Roman" panose="02020603050405020304" pitchFamily="18" charset="0"/>
              </a:rPr>
              <a:t>on Tribal property (if available) for 1 ½ to 2 days</a:t>
            </a:r>
          </a:p>
          <a:p>
            <a:pPr lvl="3">
              <a:buFont typeface="Wingdings" panose="05000000000000000000" pitchFamily="2" charset="2"/>
              <a:buChar char="Ø"/>
            </a:pPr>
            <a:r>
              <a:rPr lang="en-US" sz="2800" dirty="0">
                <a:cs typeface="Times New Roman" panose="02020603050405020304" pitchFamily="18" charset="0"/>
              </a:rPr>
              <a:t>Involve NIWR staff and Tribal Coalition staff in the planning and implementation of the meeting</a:t>
            </a:r>
          </a:p>
          <a:p>
            <a:pPr lvl="3">
              <a:buFont typeface="Wingdings" panose="05000000000000000000" pitchFamily="2" charset="2"/>
              <a:buChar char="Ø"/>
            </a:pPr>
            <a:r>
              <a:rPr lang="en-US" sz="2800" dirty="0">
                <a:cs typeface="Times New Roman" panose="02020603050405020304" pitchFamily="18" charset="0"/>
              </a:rPr>
              <a:t>Devote first part of the meeting solely for tribal representatives and the Tribal Coalition</a:t>
            </a:r>
          </a:p>
          <a:p>
            <a:pPr lvl="3">
              <a:buFont typeface="Wingdings" panose="05000000000000000000" pitchFamily="2" charset="2"/>
              <a:buChar char="Ø"/>
            </a:pPr>
            <a:r>
              <a:rPr lang="en-US" sz="2800" dirty="0">
                <a:cs typeface="Times New Roman" panose="02020603050405020304" pitchFamily="18" charset="0"/>
              </a:rPr>
              <a:t>Bring in the State Coalition and State Administrator into second part of meeting</a:t>
            </a:r>
          </a:p>
          <a:p>
            <a:pPr lvl="2"/>
            <a:r>
              <a:rPr lang="en-US" sz="2800" dirty="0">
                <a:cs typeface="Times New Roman" panose="02020603050405020304" pitchFamily="18" charset="0"/>
              </a:rPr>
              <a:t>Visit one or two tribal programs</a:t>
            </a:r>
          </a:p>
          <a:p>
            <a:pPr marL="0" indent="0">
              <a:buNone/>
            </a:pPr>
            <a:endParaRPr lang="en-US" dirty="0"/>
          </a:p>
        </p:txBody>
      </p:sp>
    </p:spTree>
    <p:extLst>
      <p:ext uri="{BB962C8B-B14F-4D97-AF65-F5344CB8AC3E}">
        <p14:creationId xmlns:p14="http://schemas.microsoft.com/office/powerpoint/2010/main" val="2810249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2837" y="157308"/>
            <a:ext cx="10488664" cy="812510"/>
          </a:xfrm>
        </p:spPr>
        <p:txBody>
          <a:bodyPr>
            <a:normAutofit fontScale="90000"/>
          </a:bodyPr>
          <a:lstStyle/>
          <a:p>
            <a:pPr algn="ctr"/>
            <a:r>
              <a:rPr lang="en-US" b="1" dirty="0"/>
              <a:t>Example of Agenda for Site Visit focusing on Tribes</a:t>
            </a:r>
            <a:endParaRPr lang="en-US" dirty="0"/>
          </a:p>
        </p:txBody>
      </p:sp>
      <p:sp>
        <p:nvSpPr>
          <p:cNvPr id="3" name="Content Placeholder 2"/>
          <p:cNvSpPr>
            <a:spLocks noGrp="1"/>
          </p:cNvSpPr>
          <p:nvPr>
            <p:ph idx="1"/>
          </p:nvPr>
        </p:nvSpPr>
        <p:spPr>
          <a:xfrm>
            <a:off x="872837" y="1251185"/>
            <a:ext cx="10009616" cy="4704104"/>
          </a:xfrm>
        </p:spPr>
        <p:txBody>
          <a:bodyPr>
            <a:normAutofit lnSpcReduction="10000"/>
          </a:bodyPr>
          <a:lstStyle/>
          <a:p>
            <a:pPr marL="0" marR="0" indent="0">
              <a:spcBef>
                <a:spcPts val="0"/>
              </a:spcBef>
              <a:spcAft>
                <a:spcPts val="0"/>
              </a:spcAft>
              <a:buNone/>
            </a:pPr>
            <a:r>
              <a:rPr lang="en-US" b="1" dirty="0">
                <a:ea typeface="Times New Roman" panose="02020603050405020304" pitchFamily="18" charset="0"/>
              </a:rPr>
              <a:t>The purposes for the </a:t>
            </a:r>
            <a:r>
              <a:rPr lang="en-US" b="1" u="sng" dirty="0">
                <a:ea typeface="Times New Roman" panose="02020603050405020304" pitchFamily="18" charset="0"/>
              </a:rPr>
              <a:t>Tribal Meeting </a:t>
            </a:r>
            <a:r>
              <a:rPr lang="en-US" b="1" dirty="0">
                <a:ea typeface="Times New Roman" panose="02020603050405020304" pitchFamily="18" charset="0"/>
              </a:rPr>
              <a:t>are:</a:t>
            </a:r>
          </a:p>
          <a:p>
            <a:pPr marL="0" marR="0" indent="0">
              <a:spcBef>
                <a:spcPts val="0"/>
              </a:spcBef>
              <a:spcAft>
                <a:spcPts val="0"/>
              </a:spcAft>
              <a:buNone/>
            </a:pPr>
            <a:endParaRPr lang="en-US" dirty="0">
              <a:ea typeface="Times New Roman" panose="02020603050405020304" pitchFamily="18" charset="0"/>
            </a:endParaRPr>
          </a:p>
          <a:p>
            <a:pPr lvl="1">
              <a:spcBef>
                <a:spcPts val="0"/>
              </a:spcBef>
            </a:pPr>
            <a:r>
              <a:rPr lang="en-US" sz="2400" dirty="0">
                <a:ea typeface="Times New Roman" panose="02020603050405020304" pitchFamily="18" charset="0"/>
              </a:rPr>
              <a:t>to bring together the tribes in the state to discuss the gaps and barriers in services for survivors of domestic and dating violence and their children.</a:t>
            </a:r>
          </a:p>
          <a:p>
            <a:pPr lvl="1">
              <a:spcBef>
                <a:spcPts val="0"/>
              </a:spcBef>
            </a:pPr>
            <a:endParaRPr lang="en-US" sz="2400" dirty="0">
              <a:ea typeface="Times New Roman" panose="02020603050405020304" pitchFamily="18" charset="0"/>
            </a:endParaRPr>
          </a:p>
          <a:p>
            <a:pPr lvl="1">
              <a:spcBef>
                <a:spcPts val="0"/>
              </a:spcBef>
            </a:pPr>
            <a:r>
              <a:rPr lang="en-US" sz="2400" dirty="0">
                <a:ea typeface="Times New Roman" panose="02020603050405020304" pitchFamily="18" charset="0"/>
              </a:rPr>
              <a:t>for the FVPSA Program to listen to the discussion and help facilitate ideas for resources, training and TA as needed.</a:t>
            </a:r>
          </a:p>
          <a:p>
            <a:pPr lvl="1">
              <a:spcBef>
                <a:spcPts val="0"/>
              </a:spcBef>
            </a:pPr>
            <a:endParaRPr lang="en-US" sz="2400" dirty="0">
              <a:ea typeface="Times New Roman" panose="02020603050405020304" pitchFamily="18" charset="0"/>
            </a:endParaRPr>
          </a:p>
          <a:p>
            <a:pPr lvl="1">
              <a:spcBef>
                <a:spcPts val="0"/>
              </a:spcBef>
            </a:pPr>
            <a:r>
              <a:rPr lang="en-US" sz="2400" dirty="0">
                <a:ea typeface="Times New Roman" panose="02020603050405020304" pitchFamily="18" charset="0"/>
              </a:rPr>
              <a:t>to foster elevated collaboration between the FVPSA State Administrator, FVPSA State DV Coalition, the Tribal Coalition and the tribes with respect to services for survivors.</a:t>
            </a:r>
          </a:p>
          <a:p>
            <a:pPr lvl="1">
              <a:spcBef>
                <a:spcPts val="0"/>
              </a:spcBef>
            </a:pPr>
            <a:endParaRPr lang="en-US" sz="2400" dirty="0">
              <a:ea typeface="Times New Roman" panose="02020603050405020304" pitchFamily="18" charset="0"/>
            </a:endParaRPr>
          </a:p>
          <a:p>
            <a:pPr lvl="1">
              <a:spcBef>
                <a:spcPts val="0"/>
              </a:spcBef>
            </a:pPr>
            <a:r>
              <a:rPr lang="en-US" sz="2400" dirty="0">
                <a:ea typeface="Times New Roman" panose="02020603050405020304" pitchFamily="18" charset="0"/>
              </a:rPr>
              <a:t>to dream about what could be.</a:t>
            </a:r>
          </a:p>
          <a:p>
            <a:pPr lvl="1">
              <a:spcBef>
                <a:spcPts val="0"/>
              </a:spcBef>
            </a:pPr>
            <a:endParaRPr lang="en-US" sz="2400" dirty="0">
              <a:ea typeface="Times New Roman" panose="02020603050405020304" pitchFamily="18" charset="0"/>
            </a:endParaRPr>
          </a:p>
          <a:p>
            <a:pPr lvl="1">
              <a:spcBef>
                <a:spcPts val="0"/>
              </a:spcBef>
            </a:pPr>
            <a:r>
              <a:rPr lang="en-US" sz="2400" dirty="0">
                <a:ea typeface="Times New Roman" panose="02020603050405020304" pitchFamily="18" charset="0"/>
              </a:rPr>
              <a:t>to design systems and structures to turn the dreams into reality.</a:t>
            </a:r>
            <a:endParaRPr lang="en-US" sz="2400" dirty="0"/>
          </a:p>
        </p:txBody>
      </p:sp>
    </p:spTree>
    <p:extLst>
      <p:ext uri="{BB962C8B-B14F-4D97-AF65-F5344CB8AC3E}">
        <p14:creationId xmlns:p14="http://schemas.microsoft.com/office/powerpoint/2010/main" val="5061311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7415" y="365126"/>
            <a:ext cx="10009613" cy="4773403"/>
          </a:xfrm>
        </p:spPr>
        <p:txBody>
          <a:bodyPr>
            <a:normAutofit fontScale="90000"/>
          </a:bodyPr>
          <a:lstStyle/>
          <a:p>
            <a:r>
              <a:rPr lang="en-US" b="1" dirty="0"/>
              <a:t>Do you have any questions on what has been presented so far?</a:t>
            </a:r>
            <a:br>
              <a:rPr lang="en-US" b="1" dirty="0"/>
            </a:br>
            <a:br>
              <a:rPr lang="en-US" b="1" dirty="0"/>
            </a:br>
            <a:r>
              <a:rPr lang="en-US" b="1" dirty="0"/>
              <a:t>If your state has undergone a FVPSA monitoring before, what steps did you take to prepare for the monitoring?   How much time did you take to prepare for the monitoring?</a:t>
            </a:r>
            <a:br>
              <a:rPr lang="en-US" b="1" dirty="0"/>
            </a:br>
            <a:endParaRPr lang="en-US" b="1" dirty="0"/>
          </a:p>
        </p:txBody>
      </p:sp>
      <p:sp>
        <p:nvSpPr>
          <p:cNvPr id="3" name="Content Placeholder 2"/>
          <p:cNvSpPr>
            <a:spLocks noGrp="1"/>
          </p:cNvSpPr>
          <p:nvPr>
            <p:ph idx="1"/>
          </p:nvPr>
        </p:nvSpPr>
        <p:spPr/>
        <p:txBody>
          <a:bodyPr/>
          <a:lstStyle/>
          <a:p>
            <a:pPr marL="0" indent="0">
              <a:buNone/>
            </a:pPr>
            <a:r>
              <a:rPr lang="en-US" dirty="0"/>
              <a:t> </a:t>
            </a:r>
          </a:p>
        </p:txBody>
      </p:sp>
    </p:spTree>
    <p:extLst>
      <p:ext uri="{BB962C8B-B14F-4D97-AF65-F5344CB8AC3E}">
        <p14:creationId xmlns:p14="http://schemas.microsoft.com/office/powerpoint/2010/main" val="38914973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7088" y="254290"/>
            <a:ext cx="10009613" cy="646255"/>
          </a:xfrm>
        </p:spPr>
        <p:txBody>
          <a:bodyPr>
            <a:normAutofit fontScale="90000"/>
          </a:bodyPr>
          <a:lstStyle/>
          <a:p>
            <a:pPr algn="ctr"/>
            <a:r>
              <a:rPr lang="en-US" b="1" dirty="0"/>
              <a:t>Site Visit Report</a:t>
            </a:r>
            <a:endParaRPr lang="en-US" dirty="0"/>
          </a:p>
        </p:txBody>
      </p:sp>
      <p:sp>
        <p:nvSpPr>
          <p:cNvPr id="3" name="Content Placeholder 2"/>
          <p:cNvSpPr>
            <a:spLocks noGrp="1"/>
          </p:cNvSpPr>
          <p:nvPr>
            <p:ph idx="1"/>
          </p:nvPr>
        </p:nvSpPr>
        <p:spPr>
          <a:xfrm>
            <a:off x="193963" y="900545"/>
            <a:ext cx="11166764" cy="4704104"/>
          </a:xfrm>
        </p:spPr>
        <p:txBody>
          <a:bodyPr>
            <a:noAutofit/>
          </a:bodyPr>
          <a:lstStyle/>
          <a:p>
            <a:pPr marL="457200" indent="0">
              <a:spcBef>
                <a:spcPts val="0"/>
              </a:spcBef>
              <a:buNone/>
            </a:pPr>
            <a:r>
              <a:rPr lang="en-US" sz="2200" dirty="0">
                <a:ea typeface="Times New Roman" panose="02020603050405020304" pitchFamily="18" charset="0"/>
              </a:rPr>
              <a:t>The FVPSA Program will send written report to grantee within the timeframe established by each team. This may vary from year to year depending upon the number and timing of the Site Visits; however, the FVPSA Program’s goal is to have reports sent no later than 45 days after completion of the Site Visit.</a:t>
            </a:r>
          </a:p>
          <a:p>
            <a:pPr marL="0" marR="0" indent="0">
              <a:spcBef>
                <a:spcPts val="0"/>
              </a:spcBef>
              <a:spcAft>
                <a:spcPts val="0"/>
              </a:spcAft>
              <a:buNone/>
            </a:pPr>
            <a:endParaRPr lang="en-US" dirty="0">
              <a:ea typeface="Times New Roman" panose="02020603050405020304" pitchFamily="18" charset="0"/>
            </a:endParaRPr>
          </a:p>
          <a:p>
            <a:pPr marL="914400" lvl="1" indent="-457200">
              <a:spcBef>
                <a:spcPts val="0"/>
              </a:spcBef>
              <a:buFont typeface="+mj-lt"/>
              <a:buAutoNum type="arabicPeriod"/>
            </a:pPr>
            <a:r>
              <a:rPr lang="en-US" sz="2400" b="1" dirty="0">
                <a:ea typeface="Times New Roman" panose="02020603050405020304" pitchFamily="18" charset="0"/>
              </a:rPr>
              <a:t>Description of Activities and/or Observations </a:t>
            </a:r>
            <a:r>
              <a:rPr lang="en-US" sz="2400" dirty="0">
                <a:ea typeface="Times New Roman" panose="02020603050405020304" pitchFamily="18" charset="0"/>
              </a:rPr>
              <a:t>that may include any or all of</a:t>
            </a:r>
          </a:p>
          <a:p>
            <a:pPr marL="457200" lvl="1" indent="0">
              <a:spcBef>
                <a:spcPts val="0"/>
              </a:spcBef>
              <a:spcAft>
                <a:spcPts val="600"/>
              </a:spcAft>
              <a:buNone/>
            </a:pPr>
            <a:r>
              <a:rPr lang="en-US" sz="2400" dirty="0">
                <a:ea typeface="Times New Roman" panose="02020603050405020304" pitchFamily="18" charset="0"/>
              </a:rPr>
              <a:t>       the following:</a:t>
            </a:r>
          </a:p>
          <a:p>
            <a:pPr marL="1257300" lvl="2" indent="-342900">
              <a:spcBef>
                <a:spcPts val="0"/>
              </a:spcBef>
              <a:buFont typeface="+mj-lt"/>
              <a:buAutoNum type="romanLcPeriod"/>
            </a:pPr>
            <a:r>
              <a:rPr lang="en-US" sz="2400" i="1" dirty="0">
                <a:ea typeface="Times New Roman" panose="02020603050405020304" pitchFamily="18" charset="0"/>
              </a:rPr>
              <a:t>Strengths</a:t>
            </a:r>
            <a:r>
              <a:rPr lang="en-US" sz="2400" dirty="0">
                <a:ea typeface="Times New Roman" panose="02020603050405020304" pitchFamily="18" charset="0"/>
              </a:rPr>
              <a:t> - noteworthy and positive aspects of the grantee’s program in order to give positive recognition to the grantee for what it does well.</a:t>
            </a:r>
          </a:p>
          <a:p>
            <a:pPr marL="1257300" lvl="2" indent="-342900">
              <a:lnSpc>
                <a:spcPts val="2200"/>
              </a:lnSpc>
              <a:spcBef>
                <a:spcPts val="0"/>
              </a:spcBef>
              <a:buFont typeface="+mj-lt"/>
              <a:buAutoNum type="romanLcPeriod"/>
            </a:pPr>
            <a:endParaRPr lang="en-US" sz="2400" dirty="0">
              <a:ea typeface="Times New Roman" panose="02020603050405020304" pitchFamily="18" charset="0"/>
            </a:endParaRPr>
          </a:p>
          <a:p>
            <a:pPr marL="1257300" lvl="2" indent="-342900">
              <a:spcBef>
                <a:spcPts val="0"/>
              </a:spcBef>
              <a:buFont typeface="+mj-lt"/>
              <a:buAutoNum type="romanLcPeriod"/>
            </a:pPr>
            <a:r>
              <a:rPr lang="en-US" sz="2400" i="1" dirty="0">
                <a:ea typeface="Times New Roman" panose="02020603050405020304" pitchFamily="18" charset="0"/>
              </a:rPr>
              <a:t>Challenges</a:t>
            </a:r>
            <a:r>
              <a:rPr lang="en-US" sz="2400" dirty="0">
                <a:ea typeface="Times New Roman" panose="02020603050405020304" pitchFamily="18" charset="0"/>
              </a:rPr>
              <a:t> – barriers that the grantee faces in carrying out is grant activities.</a:t>
            </a:r>
          </a:p>
          <a:p>
            <a:pPr marL="1257300" lvl="2" indent="-342900">
              <a:lnSpc>
                <a:spcPts val="2200"/>
              </a:lnSpc>
              <a:spcBef>
                <a:spcPts val="0"/>
              </a:spcBef>
              <a:buFont typeface="+mj-lt"/>
              <a:buAutoNum type="romanLcPeriod"/>
            </a:pPr>
            <a:endParaRPr lang="en-US" sz="2400" dirty="0">
              <a:ea typeface="Times New Roman" panose="02020603050405020304" pitchFamily="18" charset="0"/>
            </a:endParaRPr>
          </a:p>
          <a:p>
            <a:pPr marL="1257300" lvl="2" indent="-342900">
              <a:spcBef>
                <a:spcPts val="0"/>
              </a:spcBef>
              <a:buFont typeface="+mj-lt"/>
              <a:buAutoNum type="romanLcPeriod"/>
            </a:pPr>
            <a:r>
              <a:rPr lang="en-US" sz="2400" i="1" dirty="0">
                <a:ea typeface="Times New Roman" panose="02020603050405020304" pitchFamily="18" charset="0"/>
              </a:rPr>
              <a:t>Best/Promising Practices</a:t>
            </a:r>
            <a:r>
              <a:rPr lang="en-US" sz="2400" dirty="0">
                <a:ea typeface="Times New Roman" panose="02020603050405020304" pitchFamily="18" charset="0"/>
              </a:rPr>
              <a:t> - may or may not be evidence-based; a method or technique that has shown results superior to those achieved with other means and that other agencies would want to replicate or adopt.</a:t>
            </a:r>
            <a:endParaRPr lang="en-US" sz="2400" dirty="0"/>
          </a:p>
        </p:txBody>
      </p:sp>
    </p:spTree>
    <p:extLst>
      <p:ext uri="{BB962C8B-B14F-4D97-AF65-F5344CB8AC3E}">
        <p14:creationId xmlns:p14="http://schemas.microsoft.com/office/powerpoint/2010/main" val="30677592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1669" y="351272"/>
            <a:ext cx="10009613" cy="660109"/>
          </a:xfrm>
        </p:spPr>
        <p:txBody>
          <a:bodyPr>
            <a:normAutofit fontScale="90000"/>
          </a:bodyPr>
          <a:lstStyle/>
          <a:p>
            <a:pPr algn="ctr"/>
            <a:r>
              <a:rPr lang="en-US" b="1" dirty="0"/>
              <a:t>Site Visit Report</a:t>
            </a:r>
            <a:endParaRPr lang="en-US" dirty="0"/>
          </a:p>
        </p:txBody>
      </p:sp>
      <p:sp>
        <p:nvSpPr>
          <p:cNvPr id="3" name="Content Placeholder 2"/>
          <p:cNvSpPr>
            <a:spLocks noGrp="1"/>
          </p:cNvSpPr>
          <p:nvPr>
            <p:ph idx="1"/>
          </p:nvPr>
        </p:nvSpPr>
        <p:spPr>
          <a:xfrm>
            <a:off x="825415" y="1112640"/>
            <a:ext cx="10009616" cy="4704104"/>
          </a:xfrm>
        </p:spPr>
        <p:txBody>
          <a:bodyPr/>
          <a:lstStyle/>
          <a:p>
            <a:pPr marL="0" lvl="0" indent="0">
              <a:spcAft>
                <a:spcPts val="1200"/>
              </a:spcAft>
              <a:buNone/>
            </a:pPr>
            <a:r>
              <a:rPr lang="en-US" sz="2600" b="1" dirty="0"/>
              <a:t>2.     Findings</a:t>
            </a:r>
            <a:endParaRPr lang="en-US" sz="2600" dirty="0"/>
          </a:p>
          <a:p>
            <a:pPr marL="971550" lvl="1" indent="-514350">
              <a:buFont typeface="+mj-lt"/>
              <a:buAutoNum type="romanLcPeriod"/>
            </a:pPr>
            <a:r>
              <a:rPr lang="en-US" sz="2600" b="1" dirty="0"/>
              <a:t>Suggestions for Improvement</a:t>
            </a:r>
            <a:r>
              <a:rPr lang="en-US" sz="2600" dirty="0"/>
              <a:t> – non-binding suggestions to promote more effective or efficient operations and to enhance the future development of the grantee’s program. </a:t>
            </a:r>
          </a:p>
          <a:p>
            <a:pPr marL="971550" lvl="1" indent="-514350">
              <a:buFont typeface="+mj-lt"/>
              <a:buAutoNum type="romanLcPeriod"/>
            </a:pPr>
            <a:endParaRPr lang="en-US" sz="2600" dirty="0"/>
          </a:p>
          <a:p>
            <a:pPr marL="971550" lvl="1" indent="-514350">
              <a:buFont typeface="+mj-lt"/>
              <a:buAutoNum type="romanLcPeriod"/>
            </a:pPr>
            <a:r>
              <a:rPr lang="en-US" sz="2600" b="1" dirty="0"/>
              <a:t>Recommendations </a:t>
            </a:r>
            <a:r>
              <a:rPr lang="en-US" sz="2600" dirty="0"/>
              <a:t>that are binding upon the grantee and that the grantee must either respond to with an explanation or remedy under the terms established by the FVPSA Program. </a:t>
            </a:r>
          </a:p>
          <a:p>
            <a:pPr marL="971550" lvl="1" indent="-514350">
              <a:buFont typeface="+mj-lt"/>
              <a:buAutoNum type="romanLcPeriod"/>
            </a:pPr>
            <a:endParaRPr lang="en-US" sz="2600" dirty="0"/>
          </a:p>
          <a:p>
            <a:pPr marL="971550" lvl="1" indent="-514350">
              <a:buFont typeface="+mj-lt"/>
              <a:buAutoNum type="romanLcPeriod"/>
            </a:pPr>
            <a:r>
              <a:rPr lang="en-US" sz="2600" b="1" dirty="0"/>
              <a:t>Corrective Action Plan</a:t>
            </a:r>
            <a:r>
              <a:rPr lang="en-US" sz="2600" dirty="0"/>
              <a:t> in the case where the grantee is determined to be </a:t>
            </a:r>
            <a:r>
              <a:rPr lang="en-US" sz="2600" i="1" dirty="0"/>
              <a:t>not in substantial compliance</a:t>
            </a:r>
            <a:r>
              <a:rPr lang="en-US" sz="2600" dirty="0"/>
              <a:t>. </a:t>
            </a:r>
          </a:p>
          <a:p>
            <a:pPr marL="0" indent="0">
              <a:buNone/>
            </a:pPr>
            <a:endParaRPr lang="en-US" dirty="0"/>
          </a:p>
        </p:txBody>
      </p:sp>
    </p:spTree>
    <p:extLst>
      <p:ext uri="{BB962C8B-B14F-4D97-AF65-F5344CB8AC3E}">
        <p14:creationId xmlns:p14="http://schemas.microsoft.com/office/powerpoint/2010/main" val="11428143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3342" y="351272"/>
            <a:ext cx="10009613" cy="701673"/>
          </a:xfrm>
        </p:spPr>
        <p:txBody>
          <a:bodyPr>
            <a:normAutofit/>
          </a:bodyPr>
          <a:lstStyle/>
          <a:p>
            <a:pPr algn="ctr"/>
            <a:r>
              <a:rPr lang="en-US" b="1" dirty="0"/>
              <a:t>Not in Substantial Compliance</a:t>
            </a:r>
            <a:endParaRPr lang="en-US" dirty="0"/>
          </a:p>
        </p:txBody>
      </p:sp>
      <p:sp>
        <p:nvSpPr>
          <p:cNvPr id="3" name="Content Placeholder 2"/>
          <p:cNvSpPr>
            <a:spLocks noGrp="1"/>
          </p:cNvSpPr>
          <p:nvPr>
            <p:ph idx="1"/>
          </p:nvPr>
        </p:nvSpPr>
        <p:spPr>
          <a:xfrm>
            <a:off x="922782" y="1209621"/>
            <a:ext cx="10590731" cy="4704104"/>
          </a:xfrm>
        </p:spPr>
        <p:txBody>
          <a:bodyPr>
            <a:normAutofit lnSpcReduction="10000"/>
          </a:bodyPr>
          <a:lstStyle/>
          <a:p>
            <a:pPr marL="0" indent="0">
              <a:buNone/>
            </a:pPr>
            <a:r>
              <a:rPr lang="en-US" dirty="0"/>
              <a:t>A grantee found to be not in substantial compliance is not providing key services as described in its grant application, the funding opportunity announcement or the statute, regulations or HHS policies. </a:t>
            </a:r>
          </a:p>
          <a:p>
            <a:pPr marL="0" indent="0">
              <a:buNone/>
            </a:pPr>
            <a:r>
              <a:rPr lang="en-US" dirty="0"/>
              <a:t>Organizations can also be considered not in substantial compliance if they are using structures or operational plans that are so flawed that consideration must be given to not renewing grant funding unless these conditions are corrected. </a:t>
            </a:r>
          </a:p>
          <a:p>
            <a:pPr marL="0" indent="0">
              <a:buNone/>
            </a:pPr>
            <a:r>
              <a:rPr lang="en-US" dirty="0"/>
              <a:t>In such cases, the grantee will be given a written corrective action plan. The corrective action plan will be reviewed and approved by FYSB leadership and other offices as applicable (such as Office of Grants Management or Office of General Council). </a:t>
            </a:r>
          </a:p>
          <a:p>
            <a:pPr marL="0" indent="0">
              <a:buNone/>
            </a:pPr>
            <a:r>
              <a:rPr lang="en-US" dirty="0"/>
              <a:t>If the grantee disagrees with the findings of fact reflected in the report and corrective action plan it may submit its concerns in writing within 15 days of receipt. If warranted, the corrective action plan may be revised and resent to the grantee. </a:t>
            </a:r>
          </a:p>
        </p:txBody>
      </p:sp>
    </p:spTree>
    <p:extLst>
      <p:ext uri="{BB962C8B-B14F-4D97-AF65-F5344CB8AC3E}">
        <p14:creationId xmlns:p14="http://schemas.microsoft.com/office/powerpoint/2010/main" val="17489657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3233" y="309709"/>
            <a:ext cx="10009613" cy="660109"/>
          </a:xfrm>
        </p:spPr>
        <p:txBody>
          <a:bodyPr>
            <a:normAutofit fontScale="90000"/>
          </a:bodyPr>
          <a:lstStyle/>
          <a:p>
            <a:pPr algn="ctr"/>
            <a:r>
              <a:rPr lang="en-US" b="1" dirty="0"/>
              <a:t>Response from Grantee</a:t>
            </a:r>
          </a:p>
        </p:txBody>
      </p:sp>
      <p:sp>
        <p:nvSpPr>
          <p:cNvPr id="3" name="Content Placeholder 2"/>
          <p:cNvSpPr>
            <a:spLocks noGrp="1"/>
          </p:cNvSpPr>
          <p:nvPr>
            <p:ph idx="1"/>
          </p:nvPr>
        </p:nvSpPr>
        <p:spPr>
          <a:xfrm>
            <a:off x="1033233" y="1140349"/>
            <a:ext cx="10341349" cy="4704104"/>
          </a:xfrm>
        </p:spPr>
        <p:txBody>
          <a:bodyPr>
            <a:normAutofit/>
          </a:bodyPr>
          <a:lstStyle/>
          <a:p>
            <a:pPr lvl="0"/>
            <a:r>
              <a:rPr lang="en-US" sz="2600" dirty="0"/>
              <a:t>Statement indicating agreement or disagreement with each recommendation, including reasoning for any disagreement.</a:t>
            </a:r>
          </a:p>
          <a:p>
            <a:pPr lvl="0"/>
            <a:r>
              <a:rPr lang="en-US" sz="2600" dirty="0"/>
              <a:t>A plan for responding to the recommendations that includes:</a:t>
            </a:r>
          </a:p>
          <a:p>
            <a:pPr marL="914400" lvl="2" indent="0">
              <a:buNone/>
            </a:pPr>
            <a:r>
              <a:rPr lang="en-US" sz="2600" dirty="0"/>
              <a:t>a. Outline of steps or actions</a:t>
            </a:r>
          </a:p>
          <a:p>
            <a:pPr marL="914400" lvl="2" indent="0">
              <a:buNone/>
            </a:pPr>
            <a:r>
              <a:rPr lang="en-US" sz="2600" dirty="0"/>
              <a:t>b. Timeline for completion of each step or action</a:t>
            </a:r>
          </a:p>
          <a:p>
            <a:pPr marL="914400" lvl="2" indent="0">
              <a:buNone/>
            </a:pPr>
            <a:r>
              <a:rPr lang="en-US" sz="2600" dirty="0"/>
              <a:t>c. Who will be involved in implementing the steps or actions</a:t>
            </a:r>
          </a:p>
          <a:p>
            <a:pPr marL="0" indent="0">
              <a:buNone/>
            </a:pPr>
            <a:r>
              <a:rPr lang="en-US" sz="2600" dirty="0"/>
              <a:t>Once all the responses are approved, the grantee will need to complete the corrective action plan (either the FVPSA provided plan or the grantee’s own plan) and provide documentation to support that completion.</a:t>
            </a:r>
          </a:p>
          <a:p>
            <a:pPr marL="0" indent="0">
              <a:buNone/>
            </a:pPr>
            <a:r>
              <a:rPr lang="en-US" sz="2600" dirty="0"/>
              <a:t>After all the steps/actions in the plan are completed, the site visit report will be closed.</a:t>
            </a:r>
          </a:p>
          <a:p>
            <a:endParaRPr lang="en-US" dirty="0"/>
          </a:p>
        </p:txBody>
      </p:sp>
    </p:spTree>
    <p:extLst>
      <p:ext uri="{BB962C8B-B14F-4D97-AF65-F5344CB8AC3E}">
        <p14:creationId xmlns:p14="http://schemas.microsoft.com/office/powerpoint/2010/main" val="3258959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523" y="264438"/>
            <a:ext cx="10009613" cy="770946"/>
          </a:xfrm>
        </p:spPr>
        <p:txBody>
          <a:bodyPr/>
          <a:lstStyle/>
          <a:p>
            <a:pPr algn="ctr"/>
            <a:r>
              <a:rPr lang="en-US" b="1" dirty="0"/>
              <a:t>FVPSA Monitoring of Grantees</a:t>
            </a:r>
          </a:p>
        </p:txBody>
      </p:sp>
      <p:sp>
        <p:nvSpPr>
          <p:cNvPr id="3" name="Content Placeholder 2"/>
          <p:cNvSpPr>
            <a:spLocks noGrp="1"/>
          </p:cNvSpPr>
          <p:nvPr>
            <p:ph idx="1"/>
          </p:nvPr>
        </p:nvSpPr>
        <p:spPr>
          <a:xfrm>
            <a:off x="1116357" y="1035384"/>
            <a:ext cx="10009616" cy="4441491"/>
          </a:xfrm>
        </p:spPr>
        <p:txBody>
          <a:bodyPr>
            <a:normAutofit/>
          </a:bodyPr>
          <a:lstStyle/>
          <a:p>
            <a:pPr marL="0" indent="0">
              <a:buNone/>
            </a:pPr>
            <a:endParaRPr lang="en-US" dirty="0"/>
          </a:p>
          <a:p>
            <a:pPr marL="0" indent="0">
              <a:buNone/>
            </a:pPr>
            <a:r>
              <a:rPr lang="en-US" sz="3200" dirty="0"/>
              <a:t>FVSPA charges the Secretary of the U.S. Department of Health and Human Services with ensuring that there is accountability and transparency of the actions of grantees and contractors.</a:t>
            </a:r>
          </a:p>
          <a:p>
            <a:pPr>
              <a:lnSpc>
                <a:spcPts val="2000"/>
              </a:lnSpc>
            </a:pPr>
            <a:endParaRPr lang="en-US" sz="3200" dirty="0"/>
          </a:p>
          <a:p>
            <a:pPr marL="0" indent="0">
              <a:buNone/>
            </a:pPr>
            <a:r>
              <a:rPr lang="en-US" sz="3200" dirty="0"/>
              <a:t>This is accomplished through evaluation and monitoring by FVPSA staff and in collaboration with the Office of Grants Management.</a:t>
            </a:r>
          </a:p>
        </p:txBody>
      </p:sp>
      <p:sp>
        <p:nvSpPr>
          <p:cNvPr id="4" name="Slide Number Placeholder 3"/>
          <p:cNvSpPr>
            <a:spLocks noGrp="1"/>
          </p:cNvSpPr>
          <p:nvPr>
            <p:ph type="sldNum" sz="quarter" idx="10"/>
          </p:nvPr>
        </p:nvSpPr>
        <p:spPr/>
        <p:txBody>
          <a:bodyPr/>
          <a:lstStyle/>
          <a:p>
            <a:pPr>
              <a:defRPr/>
            </a:pPr>
            <a:fld id="{AB49C344-57CA-4022-91D3-DBD0C2660688}" type="slidenum">
              <a:rPr lang="en-US" altLang="en-US" smtClean="0"/>
              <a:pPr>
                <a:defRPr/>
              </a:pPr>
              <a:t>3</a:t>
            </a:fld>
            <a:endParaRPr lang="en-US" altLang="en-US"/>
          </a:p>
        </p:txBody>
      </p:sp>
    </p:spTree>
    <p:extLst>
      <p:ext uri="{BB962C8B-B14F-4D97-AF65-F5344CB8AC3E}">
        <p14:creationId xmlns:p14="http://schemas.microsoft.com/office/powerpoint/2010/main" val="811071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a:t>Other Webinar Recordings on Monitoring</a:t>
            </a:r>
          </a:p>
        </p:txBody>
      </p:sp>
      <p:sp>
        <p:nvSpPr>
          <p:cNvPr id="3" name="Content Placeholder 2"/>
          <p:cNvSpPr>
            <a:spLocks noGrp="1"/>
          </p:cNvSpPr>
          <p:nvPr>
            <p:ph idx="1"/>
          </p:nvPr>
        </p:nvSpPr>
        <p:spPr>
          <a:xfrm>
            <a:off x="1587415" y="2107096"/>
            <a:ext cx="10009616" cy="4069866"/>
          </a:xfrm>
        </p:spPr>
        <p:txBody>
          <a:bodyPr>
            <a:normAutofit/>
          </a:bodyPr>
          <a:lstStyle/>
          <a:p>
            <a:pPr marL="0" indent="0">
              <a:buNone/>
            </a:pPr>
            <a:r>
              <a:rPr lang="en-US" sz="2800" dirty="0"/>
              <a:t>To access the recordings of previous webinars on Monitoring and other resources, you can access them on NNEDV’s private resource library for FVPSA State Administrators at:</a:t>
            </a:r>
          </a:p>
          <a:p>
            <a:pPr marL="0" indent="0">
              <a:buNone/>
            </a:pPr>
            <a:endParaRPr lang="en-US" sz="2800" dirty="0"/>
          </a:p>
          <a:p>
            <a:pPr marL="0" indent="0">
              <a:buNone/>
            </a:pPr>
            <a:r>
              <a:rPr lang="en-US" sz="2800" dirty="0">
                <a:hlinkClick r:id="rId3"/>
              </a:rPr>
              <a:t>https://resources.nnedv.org/groups/17/resources</a:t>
            </a:r>
            <a:endParaRPr lang="en-US" sz="2800" dirty="0"/>
          </a:p>
          <a:p>
            <a:pPr marL="0" indent="0">
              <a:buNone/>
            </a:pPr>
            <a:endParaRPr lang="en-US" sz="2800" dirty="0"/>
          </a:p>
          <a:p>
            <a:pPr marL="0" indent="0">
              <a:buNone/>
            </a:pPr>
            <a:r>
              <a:rPr lang="en-US" sz="2800" dirty="0"/>
              <a:t>Thank you for your participation today!  </a:t>
            </a:r>
          </a:p>
          <a:p>
            <a:pPr marL="0" indent="0">
              <a:buNone/>
            </a:pPr>
            <a:endParaRPr lang="en-US" sz="2800" dirty="0"/>
          </a:p>
        </p:txBody>
      </p:sp>
    </p:spTree>
    <p:extLst>
      <p:ext uri="{BB962C8B-B14F-4D97-AF65-F5344CB8AC3E}">
        <p14:creationId xmlns:p14="http://schemas.microsoft.com/office/powerpoint/2010/main" val="1835129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7633" y="309708"/>
            <a:ext cx="10009613" cy="784800"/>
          </a:xfrm>
        </p:spPr>
        <p:txBody>
          <a:bodyPr/>
          <a:lstStyle/>
          <a:p>
            <a:pPr algn="ctr"/>
            <a:r>
              <a:rPr lang="en-US" b="1" dirty="0"/>
              <a:t>Objectives of Grant Monitoring </a:t>
            </a:r>
            <a:endParaRPr lang="en-US" dirty="0"/>
          </a:p>
        </p:txBody>
      </p:sp>
      <p:sp>
        <p:nvSpPr>
          <p:cNvPr id="3" name="Content Placeholder 2"/>
          <p:cNvSpPr>
            <a:spLocks noGrp="1"/>
          </p:cNvSpPr>
          <p:nvPr>
            <p:ph idx="1"/>
          </p:nvPr>
        </p:nvSpPr>
        <p:spPr>
          <a:xfrm>
            <a:off x="1177633" y="1306603"/>
            <a:ext cx="10419395" cy="4704104"/>
          </a:xfrm>
        </p:spPr>
        <p:txBody>
          <a:bodyPr>
            <a:normAutofit/>
          </a:bodyPr>
          <a:lstStyle/>
          <a:p>
            <a:pPr marL="0" indent="0">
              <a:buNone/>
            </a:pPr>
            <a:r>
              <a:rPr lang="en-US" b="1" dirty="0"/>
              <a:t>The objectives of the FVPSA Program’s grants monitoring are to: </a:t>
            </a:r>
          </a:p>
          <a:p>
            <a:pPr lvl="0"/>
            <a:r>
              <a:rPr lang="en-US" dirty="0"/>
              <a:t>recognize and document best and promising practices, innovative services, program strengths and significant collaborations.</a:t>
            </a:r>
          </a:p>
          <a:p>
            <a:pPr lvl="0"/>
            <a:r>
              <a:rPr lang="en-US" dirty="0"/>
              <a:t>assess grantees’ level of performance with programmatic requirements including the FVPSA Program’s policy for ensuring accessible services to diverse groups of survivors and diverse communities.</a:t>
            </a:r>
          </a:p>
          <a:p>
            <a:pPr lvl="0"/>
            <a:r>
              <a:rPr lang="en-US" dirty="0"/>
              <a:t>assess grantees’ level of compliance with the administrative and financial requirements of relevant statutes, regulations, policies, and guidelines and/or special conditions applied to a specific award. </a:t>
            </a:r>
          </a:p>
          <a:p>
            <a:pPr lvl="0"/>
            <a:r>
              <a:rPr lang="en-US" dirty="0"/>
              <a:t>verify that programs/projects initiated by grantees are carried out in a manner consistent with the grantee's approved project goals and objectives. </a:t>
            </a:r>
          </a:p>
          <a:p>
            <a:endParaRPr lang="en-US" dirty="0"/>
          </a:p>
        </p:txBody>
      </p:sp>
    </p:spTree>
    <p:extLst>
      <p:ext uri="{BB962C8B-B14F-4D97-AF65-F5344CB8AC3E}">
        <p14:creationId xmlns:p14="http://schemas.microsoft.com/office/powerpoint/2010/main" val="828796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1778" y="337417"/>
            <a:ext cx="10009613" cy="729382"/>
          </a:xfrm>
        </p:spPr>
        <p:txBody>
          <a:bodyPr/>
          <a:lstStyle/>
          <a:p>
            <a:pPr algn="ctr"/>
            <a:r>
              <a:rPr lang="en-US" b="1" dirty="0"/>
              <a:t>Objectives of Grant Monitoring </a:t>
            </a:r>
            <a:endParaRPr lang="en-US" dirty="0"/>
          </a:p>
        </p:txBody>
      </p:sp>
      <p:sp>
        <p:nvSpPr>
          <p:cNvPr id="3" name="Content Placeholder 2"/>
          <p:cNvSpPr>
            <a:spLocks noGrp="1"/>
          </p:cNvSpPr>
          <p:nvPr>
            <p:ph idx="1"/>
          </p:nvPr>
        </p:nvSpPr>
        <p:spPr>
          <a:xfrm>
            <a:off x="1351888" y="1375876"/>
            <a:ext cx="10009616" cy="4704104"/>
          </a:xfrm>
        </p:spPr>
        <p:txBody>
          <a:bodyPr>
            <a:normAutofit lnSpcReduction="10000"/>
          </a:bodyPr>
          <a:lstStyle/>
          <a:p>
            <a:pPr lvl="0"/>
            <a:r>
              <a:rPr lang="en-US" dirty="0"/>
              <a:t>promote responsible stewardship of awarded funds by reporting fraud, waste, and abuse, as well as suspected violations, serious irregularities, and sensitive issues.</a:t>
            </a:r>
          </a:p>
          <a:p>
            <a:pPr lvl="0"/>
            <a:r>
              <a:rPr lang="en-US" dirty="0"/>
              <a:t>identify grantees’ technical assistance needs to inform FVPSA-supported training and technical assistance efforts including grantee meetings. </a:t>
            </a:r>
          </a:p>
          <a:p>
            <a:pPr lvl="0"/>
            <a:r>
              <a:rPr lang="en-US" dirty="0"/>
              <a:t>provide guidance or technical assistance to grantees on the FVPSA Program’s policies and procedures, grant program requirements, general federal regulations, and basic programmatic, administrative, and financial reporting requirements.</a:t>
            </a:r>
          </a:p>
          <a:p>
            <a:pPr lvl="0"/>
            <a:r>
              <a:rPr lang="en-US" dirty="0"/>
              <a:t>encourage information sharing between the FVPSA Program and its grantees especially relating to ACF and ACYF priority areas as well as what is happening in the field, including trends in services, shifting funding sources, and challenges and barriers faced by survivors.</a:t>
            </a:r>
          </a:p>
          <a:p>
            <a:endParaRPr lang="en-US" dirty="0"/>
          </a:p>
        </p:txBody>
      </p:sp>
    </p:spTree>
    <p:extLst>
      <p:ext uri="{BB962C8B-B14F-4D97-AF65-F5344CB8AC3E}">
        <p14:creationId xmlns:p14="http://schemas.microsoft.com/office/powerpoint/2010/main" val="3581985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a:t>Polling Question</a:t>
            </a:r>
          </a:p>
        </p:txBody>
      </p:sp>
      <p:sp>
        <p:nvSpPr>
          <p:cNvPr id="3" name="Content Placeholder 2"/>
          <p:cNvSpPr>
            <a:spLocks noGrp="1"/>
          </p:cNvSpPr>
          <p:nvPr>
            <p:ph idx="1"/>
          </p:nvPr>
        </p:nvSpPr>
        <p:spPr/>
        <p:txBody>
          <a:bodyPr>
            <a:normAutofit/>
          </a:bodyPr>
          <a:lstStyle/>
          <a:p>
            <a:pPr marL="0" indent="0">
              <a:buNone/>
            </a:pPr>
            <a:r>
              <a:rPr lang="en-US" sz="3200" dirty="0"/>
              <a:t>Has your state undergone a FVPSA Monitoring?</a:t>
            </a:r>
          </a:p>
          <a:p>
            <a:pPr marL="0" indent="0">
              <a:buNone/>
            </a:pPr>
            <a:endParaRPr lang="en-US" sz="3200" dirty="0"/>
          </a:p>
          <a:p>
            <a:pPr marL="457200" indent="-457200">
              <a:buFont typeface="+mj-lt"/>
              <a:buAutoNum type="alphaUcPeriod"/>
            </a:pPr>
            <a:r>
              <a:rPr lang="en-US" sz="3200" dirty="0"/>
              <a:t>Yes</a:t>
            </a:r>
          </a:p>
          <a:p>
            <a:pPr marL="457200" indent="-457200">
              <a:buFont typeface="+mj-lt"/>
              <a:buAutoNum type="alphaUcPeriod"/>
            </a:pPr>
            <a:r>
              <a:rPr lang="en-US" sz="3200" dirty="0"/>
              <a:t>No</a:t>
            </a:r>
          </a:p>
          <a:p>
            <a:pPr marL="457200" indent="-457200">
              <a:buFont typeface="+mj-lt"/>
              <a:buAutoNum type="alphaUcPeriod"/>
            </a:pPr>
            <a:r>
              <a:rPr lang="en-US" sz="3200" dirty="0"/>
              <a:t>Not sure or unknown</a:t>
            </a:r>
          </a:p>
          <a:p>
            <a:pPr marL="0" indent="0">
              <a:buNone/>
            </a:pPr>
            <a:endParaRPr lang="en-US" sz="3200" dirty="0"/>
          </a:p>
        </p:txBody>
      </p:sp>
    </p:spTree>
    <p:extLst>
      <p:ext uri="{BB962C8B-B14F-4D97-AF65-F5344CB8AC3E}">
        <p14:creationId xmlns:p14="http://schemas.microsoft.com/office/powerpoint/2010/main" val="1019958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0215" y="365127"/>
            <a:ext cx="10009613" cy="660109"/>
          </a:xfrm>
        </p:spPr>
        <p:txBody>
          <a:bodyPr>
            <a:normAutofit fontScale="90000"/>
          </a:bodyPr>
          <a:lstStyle/>
          <a:p>
            <a:pPr algn="ctr"/>
            <a:r>
              <a:rPr lang="en-US" b="1" dirty="0"/>
              <a:t>Types of Monitoring </a:t>
            </a:r>
            <a:endParaRPr lang="en-US" dirty="0"/>
          </a:p>
        </p:txBody>
      </p:sp>
      <p:sp>
        <p:nvSpPr>
          <p:cNvPr id="3" name="Content Placeholder 2"/>
          <p:cNvSpPr>
            <a:spLocks noGrp="1"/>
          </p:cNvSpPr>
          <p:nvPr>
            <p:ph idx="1"/>
          </p:nvPr>
        </p:nvSpPr>
        <p:spPr>
          <a:xfrm>
            <a:off x="1518142" y="1500567"/>
            <a:ext cx="8318585" cy="4041251"/>
          </a:xfrm>
        </p:spPr>
        <p:txBody>
          <a:bodyPr/>
          <a:lstStyle/>
          <a:p>
            <a:pPr marL="0" indent="0">
              <a:spcAft>
                <a:spcPts val="600"/>
              </a:spcAft>
              <a:buNone/>
            </a:pPr>
            <a:r>
              <a:rPr lang="en-US" sz="3000" b="1" dirty="0"/>
              <a:t>Structured Monitoring</a:t>
            </a:r>
          </a:p>
          <a:p>
            <a:pPr lvl="1"/>
            <a:r>
              <a:rPr lang="en-US" sz="2600" dirty="0"/>
              <a:t>In depth review. </a:t>
            </a:r>
          </a:p>
          <a:p>
            <a:pPr marL="457200" lvl="1" indent="0">
              <a:buNone/>
            </a:pPr>
            <a:endParaRPr lang="en-US" sz="2600" dirty="0"/>
          </a:p>
          <a:p>
            <a:pPr lvl="1"/>
            <a:r>
              <a:rPr lang="en-US" sz="2600" dirty="0"/>
              <a:t>In most cases this is conducted through a site visit.</a:t>
            </a:r>
          </a:p>
          <a:p>
            <a:pPr lvl="1"/>
            <a:endParaRPr lang="en-US" sz="2600" dirty="0"/>
          </a:p>
          <a:p>
            <a:pPr lvl="1"/>
            <a:r>
              <a:rPr lang="en-US" sz="2600" dirty="0"/>
              <a:t>May include the use of a monitoring tool to review specific items for compliance. </a:t>
            </a:r>
          </a:p>
        </p:txBody>
      </p:sp>
    </p:spTree>
    <p:extLst>
      <p:ext uri="{BB962C8B-B14F-4D97-AF65-F5344CB8AC3E}">
        <p14:creationId xmlns:p14="http://schemas.microsoft.com/office/powerpoint/2010/main" val="14303876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2575" y="214079"/>
            <a:ext cx="10009613" cy="717507"/>
          </a:xfrm>
        </p:spPr>
        <p:txBody>
          <a:bodyPr/>
          <a:lstStyle/>
          <a:p>
            <a:pPr algn="ctr"/>
            <a:r>
              <a:rPr lang="en-US" b="1" dirty="0"/>
              <a:t>Example of Monitoring Tool</a:t>
            </a:r>
          </a:p>
        </p:txBody>
      </p:sp>
      <p:pic>
        <p:nvPicPr>
          <p:cNvPr id="3" name="Picture 2"/>
          <p:cNvPicPr>
            <a:picLocks noChangeAspect="1"/>
          </p:cNvPicPr>
          <p:nvPr/>
        </p:nvPicPr>
        <p:blipFill>
          <a:blip r:embed="rId3"/>
          <a:stretch>
            <a:fillRect/>
          </a:stretch>
        </p:blipFill>
        <p:spPr>
          <a:xfrm>
            <a:off x="646417" y="931586"/>
            <a:ext cx="10901931" cy="4939502"/>
          </a:xfrm>
          <a:prstGeom prst="rect">
            <a:avLst/>
          </a:prstGeom>
        </p:spPr>
      </p:pic>
    </p:spTree>
    <p:extLst>
      <p:ext uri="{BB962C8B-B14F-4D97-AF65-F5344CB8AC3E}">
        <p14:creationId xmlns:p14="http://schemas.microsoft.com/office/powerpoint/2010/main" val="711558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7197" y="157310"/>
            <a:ext cx="10009613" cy="757091"/>
          </a:xfrm>
        </p:spPr>
        <p:txBody>
          <a:bodyPr/>
          <a:lstStyle/>
          <a:p>
            <a:pPr algn="ctr"/>
            <a:r>
              <a:rPr lang="en-US" b="1" dirty="0"/>
              <a:t>Example of Monitoring Tool</a:t>
            </a:r>
          </a:p>
        </p:txBody>
      </p:sp>
      <p:pic>
        <p:nvPicPr>
          <p:cNvPr id="7" name="Picture 6"/>
          <p:cNvPicPr>
            <a:picLocks noChangeAspect="1"/>
          </p:cNvPicPr>
          <p:nvPr/>
        </p:nvPicPr>
        <p:blipFill>
          <a:blip r:embed="rId3"/>
          <a:stretch>
            <a:fillRect/>
          </a:stretch>
        </p:blipFill>
        <p:spPr>
          <a:xfrm>
            <a:off x="417231" y="1109018"/>
            <a:ext cx="11329827" cy="4446000"/>
          </a:xfrm>
          <a:prstGeom prst="rect">
            <a:avLst/>
          </a:prstGeom>
        </p:spPr>
      </p:pic>
    </p:spTree>
    <p:extLst>
      <p:ext uri="{BB962C8B-B14F-4D97-AF65-F5344CB8AC3E}">
        <p14:creationId xmlns:p14="http://schemas.microsoft.com/office/powerpoint/2010/main" val="13929811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3A1BFB28896D64FB7438757CF3B34EF" ma:contentTypeVersion="3" ma:contentTypeDescription="Create a new document." ma:contentTypeScope="" ma:versionID="5262d57b550943cae0f2f24ef4fb1fcc">
  <xsd:schema xmlns:xsd="http://www.w3.org/2001/XMLSchema" xmlns:xs="http://www.w3.org/2001/XMLSchema" xmlns:p="http://schemas.microsoft.com/office/2006/metadata/properties" targetNamespace="http://schemas.microsoft.com/office/2006/metadata/properties" ma:root="true" ma:fieldsID="30ce548ac191f2939835eb348041fe1e">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CB0FB9B-5598-4394-A190-D261A8ED1991}">
  <ds:schemaRefs>
    <ds:schemaRef ds:uri="http://purl.org/dc/elements/1.1/"/>
    <ds:schemaRef ds:uri="http://schemas.microsoft.com/office/2006/metadata/properties"/>
    <ds:schemaRef ds:uri="http://purl.org/dc/terms/"/>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5A3A4A0F-BB08-4A1F-B983-7F377BB7C3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7CD25711-3C2B-43B0-93FA-6EEFAF568B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7575</TotalTime>
  <Words>2476</Words>
  <Application>Microsoft Macintosh PowerPoint</Application>
  <PresentationFormat>Widescreen</PresentationFormat>
  <Paragraphs>258</Paragraphs>
  <Slides>30</Slides>
  <Notes>30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Arial</vt:lpstr>
      <vt:lpstr>Calibri</vt:lpstr>
      <vt:lpstr>Calibri Light</vt:lpstr>
      <vt:lpstr>Soho Std Light</vt:lpstr>
      <vt:lpstr>Soho Std Medium</vt:lpstr>
      <vt:lpstr>Times New Roman</vt:lpstr>
      <vt:lpstr>Wingdings</vt:lpstr>
      <vt:lpstr>Office Theme</vt:lpstr>
      <vt:lpstr>Family Violence Prevention and Services Act Program: Monitoring of Grantees</vt:lpstr>
      <vt:lpstr>PowerPoint Presentation</vt:lpstr>
      <vt:lpstr>FVPSA Monitoring of Grantees</vt:lpstr>
      <vt:lpstr>Objectives of Grant Monitoring </vt:lpstr>
      <vt:lpstr>Objectives of Grant Monitoring </vt:lpstr>
      <vt:lpstr>Polling Question</vt:lpstr>
      <vt:lpstr>Types of Monitoring </vt:lpstr>
      <vt:lpstr>Example of Monitoring Tool</vt:lpstr>
      <vt:lpstr>Example of Monitoring Tool</vt:lpstr>
      <vt:lpstr>Types of Monitoring </vt:lpstr>
      <vt:lpstr>Types of Monitoring </vt:lpstr>
      <vt:lpstr>Methods of Monitoring</vt:lpstr>
      <vt:lpstr>Methods of Monitoring</vt:lpstr>
      <vt:lpstr>FVPSA Monitoring Targets</vt:lpstr>
      <vt:lpstr>Program Strength Assessment</vt:lpstr>
      <vt:lpstr>Program Strength Assessment</vt:lpstr>
      <vt:lpstr>Program Strength Assessment for State Grantees</vt:lpstr>
      <vt:lpstr>Program Strength Assessment for State Grantees</vt:lpstr>
      <vt:lpstr>Site Visit Protocol</vt:lpstr>
      <vt:lpstr>Site Visit Protocol</vt:lpstr>
      <vt:lpstr>Site Visit Protocol</vt:lpstr>
      <vt:lpstr>Example of Activities for a Site Visit to a Coalition and State</vt:lpstr>
      <vt:lpstr>Example of Agenda for a Site Visit focusing on Tribes</vt:lpstr>
      <vt:lpstr>Example of Agenda for Site Visit focusing on Tribes</vt:lpstr>
      <vt:lpstr>Do you have any questions on what has been presented so far?  If your state has undergone a FVPSA monitoring before, what steps did you take to prepare for the monitoring?   How much time did you take to prepare for the monitoring? </vt:lpstr>
      <vt:lpstr>Site Visit Report</vt:lpstr>
      <vt:lpstr>Site Visit Report</vt:lpstr>
      <vt:lpstr>Not in Substantial Compliance</vt:lpstr>
      <vt:lpstr>Response from Grantee</vt:lpstr>
      <vt:lpstr>Other Webinar Recordings on Monitoring</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 Violence Prevention and Services Monitoring Guide for FVPSA Grantees</dc:title>
  <dc:creator>Johnson, Betty (ACF)</dc:creator>
  <cp:lastModifiedBy>Microsoft Office User</cp:lastModifiedBy>
  <cp:revision>81</cp:revision>
  <cp:lastPrinted>2018-10-02T18:29:41Z</cp:lastPrinted>
  <dcterms:created xsi:type="dcterms:W3CDTF">2018-09-10T19:00:13Z</dcterms:created>
  <dcterms:modified xsi:type="dcterms:W3CDTF">2018-10-05T14:53:42Z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0x01010023A1BFB28896D64FB7438757CF3B34EF</vt:lpwstr>
  </property>
</Properties>
</file>