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3.xml" ContentType="application/vnd.openxmlformats-officedocument.presentationml.comments+xml"/>
  <Override PartName="/ppt/notesSlides/notesSlide25.xml" ContentType="application/vnd.openxmlformats-officedocument.presentationml.notesSlide+xml"/>
  <Override PartName="/ppt/comments/comment4.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5.xml" ContentType="application/vnd.openxmlformats-officedocument.presentationml.comments+xml"/>
  <Override PartName="/ppt/notesSlides/notesSlide29.xml" ContentType="application/vnd.openxmlformats-officedocument.presentationml.notesSlide+xml"/>
  <Override PartName="/ppt/comments/comment6.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10" r:id="rId3"/>
    <p:sldId id="475" r:id="rId4"/>
    <p:sldId id="462" r:id="rId5"/>
    <p:sldId id="446" r:id="rId6"/>
    <p:sldId id="448" r:id="rId7"/>
    <p:sldId id="450" r:id="rId8"/>
    <p:sldId id="391" r:id="rId9"/>
    <p:sldId id="451" r:id="rId10"/>
    <p:sldId id="430" r:id="rId11"/>
    <p:sldId id="438" r:id="rId12"/>
    <p:sldId id="377" r:id="rId13"/>
    <p:sldId id="412" r:id="rId14"/>
    <p:sldId id="339" r:id="rId15"/>
    <p:sldId id="465" r:id="rId16"/>
    <p:sldId id="473" r:id="rId17"/>
    <p:sldId id="466" r:id="rId18"/>
    <p:sldId id="467" r:id="rId19"/>
    <p:sldId id="470" r:id="rId20"/>
    <p:sldId id="419" r:id="rId21"/>
    <p:sldId id="474" r:id="rId22"/>
    <p:sldId id="443" r:id="rId23"/>
    <p:sldId id="471" r:id="rId24"/>
    <p:sldId id="472" r:id="rId25"/>
    <p:sldId id="468" r:id="rId26"/>
    <p:sldId id="340" r:id="rId27"/>
    <p:sldId id="469" r:id="rId28"/>
    <p:sldId id="336" r:id="rId29"/>
    <p:sldId id="335" r:id="rId30"/>
    <p:sldId id="397" r:id="rId31"/>
    <p:sldId id="455" r:id="rId32"/>
    <p:sldId id="452" r:id="rId33"/>
    <p:sldId id="476" r:id="rId34"/>
    <p:sldId id="292" r:id="rId35"/>
    <p:sldId id="308" r:id="rId36"/>
  </p:sldIdLst>
  <p:sldSz cx="9144000" cy="6858000" type="screen4x3"/>
  <p:notesSz cx="7315200" cy="96012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iana Mancera" initials="DM" lastIdx="9" clrIdx="6">
    <p:extLst/>
  </p:cmAuthor>
  <p:cmAuthor id="1" name="tshulruff@nnedv.org" initials="t" lastIdx="2" clrIdx="0">
    <p:extLst/>
  </p:cmAuthor>
  <p:cmAuthor id="8" name="Odor, Rebecca (ACF)" initials="OR(" lastIdx="6" clrIdx="7">
    <p:extLst>
      <p:ext uri="{19B8F6BF-5375-455C-9EA6-DF929625EA0E}">
        <p15:presenceInfo xmlns:p15="http://schemas.microsoft.com/office/powerpoint/2012/main" userId="S-1-5-21-1747495209-1248221918-2216747781-58558" providerId="AD"/>
      </p:ext>
    </p:extLst>
  </p:cmAuthor>
  <p:cmAuthor id="2" name="C Streett" initials="CS" lastIdx="16" clrIdx="1">
    <p:extLst/>
  </p:cmAuthor>
  <p:cmAuthor id="9" name="Alicia Aiken" initials="AA" lastIdx="6" clrIdx="8">
    <p:extLst>
      <p:ext uri="{19B8F6BF-5375-455C-9EA6-DF929625EA0E}">
        <p15:presenceInfo xmlns:p15="http://schemas.microsoft.com/office/powerpoint/2012/main" userId="00d26182a636c90d" providerId="Windows Live"/>
      </p:ext>
    </p:extLst>
  </p:cmAuthor>
  <p:cmAuthor id="3" name="C Streett" initials="CS [2]" lastIdx="1" clrIdx="2">
    <p:extLst/>
  </p:cmAuthor>
  <p:cmAuthor id="4" name="C Streett" initials="CS [3]" lastIdx="1" clrIdx="3">
    <p:extLst/>
  </p:cmAuthor>
  <p:cmAuthor id="5" name="C Streett" initials="CS [4]" lastIdx="1" clrIdx="4">
    <p:extLst/>
  </p:cmAuthor>
  <p:cmAuthor id="6" name="C Streett" initials="CS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7F27"/>
    <a:srgbClr val="DC7D00"/>
    <a:srgbClr val="DA7D00"/>
    <a:srgbClr val="D77D00"/>
    <a:srgbClr val="E28700"/>
    <a:srgbClr val="333333"/>
    <a:srgbClr val="F5750B"/>
    <a:srgbClr val="336699"/>
    <a:srgbClr val="666666"/>
    <a:srgbClr val="222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286"/>
    <p:restoredTop sz="56687" autoAdjust="0"/>
  </p:normalViewPr>
  <p:slideViewPr>
    <p:cSldViewPr>
      <p:cViewPr varScale="1">
        <p:scale>
          <a:sx n="114" d="100"/>
          <a:sy n="114" d="100"/>
        </p:scale>
        <p:origin x="488" y="17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5" d="100"/>
          <a:sy n="65" d="100"/>
        </p:scale>
        <p:origin x="-3067" y="-7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8" dt="2019-04-09T06:59:35.546" idx="2">
    <p:pos x="10" y="10"/>
    <p:text>Maybe re-title to something like, Helping Local Programs Decide on Database Use and Maintaining Confidentiality</p:text>
    <p:extLst>
      <p:ext uri="{C676402C-5697-4E1C-873F-D02D1690AC5C}">
        <p15:threadingInfo xmlns:p15="http://schemas.microsoft.com/office/powerpoint/2012/main" timeZoneBias="240"/>
      </p:ext>
    </p:extLst>
  </p:cm>
  <p:cm authorId="9" dt="2019-04-17T09:28:15.825" idx="2">
    <p:pos x="10" y="106"/>
    <p:text>Changed title</p:text>
    <p:extLst>
      <p:ext uri="{C676402C-5697-4E1C-873F-D02D1690AC5C}">
        <p15:threadingInfo xmlns:p15="http://schemas.microsoft.com/office/powerpoint/2012/main" timeZoneBias="300">
          <p15:parentCm authorId="8" idx="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8" dt="2019-04-09T07:02:31.060" idx="3">
    <p:pos x="10" y="10"/>
    <p:text>The next slide could address number 5 from this slide; Maybe, " potential misuse of data could harm a victim"</p:text>
    <p:extLst mod="1">
      <p:ext uri="{C676402C-5697-4E1C-873F-D02D1690AC5C}">
        <p15:threadingInfo xmlns:p15="http://schemas.microsoft.com/office/powerpoint/2012/main" timeZoneBias="240"/>
      </p:ext>
    </p:extLst>
  </p:cm>
  <p:cm authorId="9" dt="2019-04-17T09:27:58.694" idx="1">
    <p:pos x="10" y="106"/>
    <p:text>Changed #1 on next slide.  Does that do it?</p:text>
    <p:extLst>
      <p:ext uri="{C676402C-5697-4E1C-873F-D02D1690AC5C}">
        <p15:threadingInfo xmlns:p15="http://schemas.microsoft.com/office/powerpoint/2012/main" timeZoneBias="300">
          <p15:parentCm authorId="8" idx="3"/>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8" dt="2019-04-09T06:55:49.308" idx="1">
    <p:pos x="10" y="10"/>
    <p:text>I don't really understand what the 3rd bullet in the FVPSA column means.  Who are business associates?  What about the state's role in monitoring?</p:text>
    <p:extLst>
      <p:ext uri="{C676402C-5697-4E1C-873F-D02D1690AC5C}">
        <p15:threadingInfo xmlns:p15="http://schemas.microsoft.com/office/powerpoint/2012/main" timeZoneBias="240"/>
      </p:ext>
    </p:extLst>
  </p:cm>
  <p:cm authorId="9" dt="2019-04-17T09:29:55.310" idx="3">
    <p:pos x="10" y="106"/>
    <p:text>I changed business associates to vendors.  Business associate is a term of art in HIPAA (which I will explain in the webinar) and which gets thrown around by database vendors all the time even with non-healthcare providers</p:text>
    <p:extLst>
      <p:ext uri="{C676402C-5697-4E1C-873F-D02D1690AC5C}">
        <p15:threadingInfo xmlns:p15="http://schemas.microsoft.com/office/powerpoint/2012/main" timeZoneBias="300">
          <p15:parentCm authorId="8" idx="1"/>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8" dt="2019-04-09T07:06:26.560" idx="4">
    <p:pos x="10" y="10"/>
    <p:text>This may be a bit nuanced here, but this PPT is focused on databases at the local programs.  And for the most part, state admins do not have a role in selecting the database.  I love the info in these "What can vendors do for you" slides, but I'd like to re-name them a bit.  Titled best practices.   Or move the first line up on each slide as the title - ideal strategies and Back-up plan.</p:text>
    <p:extLst>
      <p:ext uri="{C676402C-5697-4E1C-873F-D02D1690AC5C}">
        <p15:threadingInfo xmlns:p15="http://schemas.microsoft.com/office/powerpoint/2012/main" timeZoneBias="240"/>
      </p:ext>
    </p:extLst>
  </p:cm>
  <p:cm authorId="9" dt="2019-04-17T09:30:24.774" idx="4">
    <p:pos x="10" y="106"/>
    <p:text> I re-titled this series of slides to focus on understanding what vendors can do and how they interact with potential customers</p:text>
    <p:extLst>
      <p:ext uri="{C676402C-5697-4E1C-873F-D02D1690AC5C}">
        <p15:threadingInfo xmlns:p15="http://schemas.microsoft.com/office/powerpoint/2012/main" timeZoneBias="300">
          <p15:parentCm authorId="8" idx="4"/>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8" dt="2019-04-09T07:10:33.249" idx="5">
    <p:pos x="10" y="10"/>
    <p:text>Again, re-title this so it is less about the conversation with the vendor and more about the conversation that the state administrator may engage in with the local program about the database.</p:text>
    <p:extLst>
      <p:ext uri="{C676402C-5697-4E1C-873F-D02D1690AC5C}">
        <p15:threadingInfo xmlns:p15="http://schemas.microsoft.com/office/powerpoint/2012/main" timeZoneBias="240"/>
      </p:ext>
    </p:extLst>
  </p:cm>
  <p:cm authorId="9" dt="2019-04-17T09:31:26.677" idx="5">
    <p:pos x="10" y="106"/>
    <p:text>Re-titled</p:text>
    <p:extLst>
      <p:ext uri="{C676402C-5697-4E1C-873F-D02D1690AC5C}">
        <p15:threadingInfo xmlns:p15="http://schemas.microsoft.com/office/powerpoint/2012/main" timeZoneBias="300">
          <p15:parentCm authorId="8" idx="5"/>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8" dt="2019-04-09T07:11:23.609" idx="6">
    <p:pos x="10" y="10"/>
    <p:text>same comment.</p:text>
    <p:extLst>
      <p:ext uri="{C676402C-5697-4E1C-873F-D02D1690AC5C}">
        <p15:threadingInfo xmlns:p15="http://schemas.microsoft.com/office/powerpoint/2012/main" timeZoneBias="240"/>
      </p:ext>
    </p:extLst>
  </p:cm>
  <p:cm authorId="9" dt="2019-04-17T09:31:32.023" idx="6">
    <p:pos x="10" y="106"/>
    <p:text>Re-titled</p:text>
    <p:extLst>
      <p:ext uri="{C676402C-5697-4E1C-873F-D02D1690AC5C}">
        <p15:threadingInfo xmlns:p15="http://schemas.microsoft.com/office/powerpoint/2012/main" timeZoneBias="300">
          <p15:parentCm authorId="8" idx="6"/>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357ABBF-BDB8-437F-823B-4971F7457B4A}" type="datetimeFigureOut">
              <a:rPr lang="en-US" smtClean="0"/>
              <a:t>4/23/19</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4185616-6492-4ADF-9790-65C9A0326A00}" type="slidenum">
              <a:rPr lang="en-US" smtClean="0"/>
              <a:t>‹#›</a:t>
            </a:fld>
            <a:endParaRPr lang="en-US"/>
          </a:p>
        </p:txBody>
      </p:sp>
    </p:spTree>
    <p:extLst>
      <p:ext uri="{BB962C8B-B14F-4D97-AF65-F5344CB8AC3E}">
        <p14:creationId xmlns:p14="http://schemas.microsoft.com/office/powerpoint/2010/main" val="2602488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9FE384-DC48-464B-A070-A309B4F9A6C7}" type="datetimeFigureOut">
              <a:rPr lang="en-US" smtClean="0"/>
              <a:t>4/23/19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344A5F9-6F70-4103-8C69-C3B2671ECDA0}" type="slidenum">
              <a:rPr lang="en-US" smtClean="0"/>
              <a:t>‹#›</a:t>
            </a:fld>
            <a:endParaRPr lang="en-US"/>
          </a:p>
        </p:txBody>
      </p:sp>
    </p:spTree>
    <p:extLst>
      <p:ext uri="{BB962C8B-B14F-4D97-AF65-F5344CB8AC3E}">
        <p14:creationId xmlns:p14="http://schemas.microsoft.com/office/powerpoint/2010/main" val="1383537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4A5F9-6F70-4103-8C69-C3B2671ECDA0}" type="slidenum">
              <a:rPr lang="en-US" smtClean="0"/>
              <a:t>1</a:t>
            </a:fld>
            <a:endParaRPr lang="en-US"/>
          </a:p>
        </p:txBody>
      </p:sp>
    </p:spTree>
    <p:extLst>
      <p:ext uri="{BB962C8B-B14F-4D97-AF65-F5344CB8AC3E}">
        <p14:creationId xmlns:p14="http://schemas.microsoft.com/office/powerpoint/2010/main" val="916761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4A5F9-6F70-4103-8C69-C3B2671ECDA0}" type="slidenum">
              <a:rPr lang="en-US" smtClean="0"/>
              <a:t>10</a:t>
            </a:fld>
            <a:endParaRPr lang="en-US"/>
          </a:p>
        </p:txBody>
      </p:sp>
    </p:spTree>
    <p:extLst>
      <p:ext uri="{BB962C8B-B14F-4D97-AF65-F5344CB8AC3E}">
        <p14:creationId xmlns:p14="http://schemas.microsoft.com/office/powerpoint/2010/main" val="1209056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344A5F9-6F70-4103-8C69-C3B2671ECDA0}" type="slidenum">
              <a:rPr lang="en-US" smtClean="0"/>
              <a:t>11</a:t>
            </a:fld>
            <a:endParaRPr lang="en-US"/>
          </a:p>
        </p:txBody>
      </p:sp>
    </p:spTree>
    <p:extLst>
      <p:ext uri="{BB962C8B-B14F-4D97-AF65-F5344CB8AC3E}">
        <p14:creationId xmlns:p14="http://schemas.microsoft.com/office/powerpoint/2010/main" val="2205573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344A5F9-6F70-4103-8C69-C3B2671ECDA0}" type="slidenum">
              <a:rPr lang="en-US" smtClean="0"/>
              <a:t>12</a:t>
            </a:fld>
            <a:endParaRPr lang="en-US"/>
          </a:p>
        </p:txBody>
      </p:sp>
    </p:spTree>
    <p:extLst>
      <p:ext uri="{BB962C8B-B14F-4D97-AF65-F5344CB8AC3E}">
        <p14:creationId xmlns:p14="http://schemas.microsoft.com/office/powerpoint/2010/main" val="3823112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4A5F9-6F70-4103-8C69-C3B2671ECDA0}" type="slidenum">
              <a:rPr lang="en-US" smtClean="0"/>
              <a:t>13</a:t>
            </a:fld>
            <a:endParaRPr lang="en-US"/>
          </a:p>
        </p:txBody>
      </p:sp>
    </p:spTree>
    <p:extLst>
      <p:ext uri="{BB962C8B-B14F-4D97-AF65-F5344CB8AC3E}">
        <p14:creationId xmlns:p14="http://schemas.microsoft.com/office/powerpoint/2010/main" val="3116687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r>
              <a:rPr lang="en-US"/>
              <a:t>DO NOT POST ONLINE</a:t>
            </a:r>
          </a:p>
        </p:txBody>
      </p:sp>
      <p:sp>
        <p:nvSpPr>
          <p:cNvPr id="5" name="Footer Placeholder 4"/>
          <p:cNvSpPr>
            <a:spLocks noGrp="1"/>
          </p:cNvSpPr>
          <p:nvPr>
            <p:ph type="ftr" sz="quarter" idx="11"/>
          </p:nvPr>
        </p:nvSpPr>
        <p:spPr/>
        <p:txBody>
          <a:bodyPr/>
          <a:lstStyle/>
          <a:p>
            <a:r>
              <a:rPr lang="en-US"/>
              <a:t>(c) 2015 NNEDV</a:t>
            </a:r>
          </a:p>
        </p:txBody>
      </p:sp>
      <p:sp>
        <p:nvSpPr>
          <p:cNvPr id="6" name="Slide Number Placeholder 5"/>
          <p:cNvSpPr>
            <a:spLocks noGrp="1"/>
          </p:cNvSpPr>
          <p:nvPr>
            <p:ph type="sldNum" sz="quarter" idx="12"/>
          </p:nvPr>
        </p:nvSpPr>
        <p:spPr/>
        <p:txBody>
          <a:bodyPr/>
          <a:lstStyle/>
          <a:p>
            <a:fld id="{2344A5F9-6F70-4103-8C69-C3B2671ECDA0}" type="slidenum">
              <a:rPr lang="en-US" smtClean="0"/>
              <a:t>14</a:t>
            </a:fld>
            <a:endParaRPr lang="en-US"/>
          </a:p>
        </p:txBody>
      </p:sp>
    </p:spTree>
    <p:extLst>
      <p:ext uri="{BB962C8B-B14F-4D97-AF65-F5344CB8AC3E}">
        <p14:creationId xmlns:p14="http://schemas.microsoft.com/office/powerpoint/2010/main" val="599717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r>
              <a:rPr lang="en-US"/>
              <a:t>DO NOT POST ONLINE</a:t>
            </a:r>
          </a:p>
        </p:txBody>
      </p:sp>
      <p:sp>
        <p:nvSpPr>
          <p:cNvPr id="5" name="Footer Placeholder 4"/>
          <p:cNvSpPr>
            <a:spLocks noGrp="1"/>
          </p:cNvSpPr>
          <p:nvPr>
            <p:ph type="ftr" sz="quarter" idx="11"/>
          </p:nvPr>
        </p:nvSpPr>
        <p:spPr/>
        <p:txBody>
          <a:bodyPr/>
          <a:lstStyle/>
          <a:p>
            <a:r>
              <a:rPr lang="en-US"/>
              <a:t>(c) 2015 NNEDV</a:t>
            </a:r>
          </a:p>
        </p:txBody>
      </p:sp>
      <p:sp>
        <p:nvSpPr>
          <p:cNvPr id="6" name="Slide Number Placeholder 5"/>
          <p:cNvSpPr>
            <a:spLocks noGrp="1"/>
          </p:cNvSpPr>
          <p:nvPr>
            <p:ph type="sldNum" sz="quarter" idx="12"/>
          </p:nvPr>
        </p:nvSpPr>
        <p:spPr/>
        <p:txBody>
          <a:bodyPr/>
          <a:lstStyle/>
          <a:p>
            <a:fld id="{2344A5F9-6F70-4103-8C69-C3B2671ECDA0}" type="slidenum">
              <a:rPr lang="en-US" smtClean="0"/>
              <a:t>15</a:t>
            </a:fld>
            <a:endParaRPr lang="en-US"/>
          </a:p>
        </p:txBody>
      </p:sp>
    </p:spTree>
    <p:extLst>
      <p:ext uri="{BB962C8B-B14F-4D97-AF65-F5344CB8AC3E}">
        <p14:creationId xmlns:p14="http://schemas.microsoft.com/office/powerpoint/2010/main" val="2899007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4A5F9-6F70-4103-8C69-C3B2671ECDA0}" type="slidenum">
              <a:rPr lang="en-US" smtClean="0"/>
              <a:t>16</a:t>
            </a:fld>
            <a:endParaRPr lang="en-US"/>
          </a:p>
        </p:txBody>
      </p:sp>
    </p:spTree>
    <p:extLst>
      <p:ext uri="{BB962C8B-B14F-4D97-AF65-F5344CB8AC3E}">
        <p14:creationId xmlns:p14="http://schemas.microsoft.com/office/powerpoint/2010/main" val="2591362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Header Placeholder 3"/>
          <p:cNvSpPr>
            <a:spLocks noGrp="1"/>
          </p:cNvSpPr>
          <p:nvPr>
            <p:ph type="hdr" sz="quarter" idx="10"/>
          </p:nvPr>
        </p:nvSpPr>
        <p:spPr/>
        <p:txBody>
          <a:bodyPr/>
          <a:lstStyle/>
          <a:p>
            <a:r>
              <a:rPr lang="en-US"/>
              <a:t>DO NOT POST ONLINE</a:t>
            </a:r>
          </a:p>
        </p:txBody>
      </p:sp>
      <p:sp>
        <p:nvSpPr>
          <p:cNvPr id="5" name="Footer Placeholder 4"/>
          <p:cNvSpPr>
            <a:spLocks noGrp="1"/>
          </p:cNvSpPr>
          <p:nvPr>
            <p:ph type="ftr" sz="quarter" idx="11"/>
          </p:nvPr>
        </p:nvSpPr>
        <p:spPr/>
        <p:txBody>
          <a:bodyPr/>
          <a:lstStyle/>
          <a:p>
            <a:r>
              <a:rPr lang="en-US"/>
              <a:t>(c) 2015 NNEDV</a:t>
            </a:r>
          </a:p>
        </p:txBody>
      </p:sp>
      <p:sp>
        <p:nvSpPr>
          <p:cNvPr id="6" name="Slide Number Placeholder 5"/>
          <p:cNvSpPr>
            <a:spLocks noGrp="1"/>
          </p:cNvSpPr>
          <p:nvPr>
            <p:ph type="sldNum" sz="quarter" idx="12"/>
          </p:nvPr>
        </p:nvSpPr>
        <p:spPr/>
        <p:txBody>
          <a:bodyPr/>
          <a:lstStyle/>
          <a:p>
            <a:fld id="{2344A5F9-6F70-4103-8C69-C3B2671ECDA0}" type="slidenum">
              <a:rPr lang="en-US" smtClean="0"/>
              <a:t>17</a:t>
            </a:fld>
            <a:endParaRPr lang="en-US"/>
          </a:p>
        </p:txBody>
      </p:sp>
    </p:spTree>
    <p:extLst>
      <p:ext uri="{BB962C8B-B14F-4D97-AF65-F5344CB8AC3E}">
        <p14:creationId xmlns:p14="http://schemas.microsoft.com/office/powerpoint/2010/main" val="507826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r>
              <a:rPr lang="en-US"/>
              <a:t>DO NOT POST ONLINE</a:t>
            </a:r>
          </a:p>
        </p:txBody>
      </p:sp>
      <p:sp>
        <p:nvSpPr>
          <p:cNvPr id="5" name="Footer Placeholder 4"/>
          <p:cNvSpPr>
            <a:spLocks noGrp="1"/>
          </p:cNvSpPr>
          <p:nvPr>
            <p:ph type="ftr" sz="quarter" idx="11"/>
          </p:nvPr>
        </p:nvSpPr>
        <p:spPr/>
        <p:txBody>
          <a:bodyPr/>
          <a:lstStyle/>
          <a:p>
            <a:r>
              <a:rPr lang="en-US"/>
              <a:t>(c) 2015 NNEDV</a:t>
            </a:r>
          </a:p>
        </p:txBody>
      </p:sp>
      <p:sp>
        <p:nvSpPr>
          <p:cNvPr id="6" name="Slide Number Placeholder 5"/>
          <p:cNvSpPr>
            <a:spLocks noGrp="1"/>
          </p:cNvSpPr>
          <p:nvPr>
            <p:ph type="sldNum" sz="quarter" idx="12"/>
          </p:nvPr>
        </p:nvSpPr>
        <p:spPr/>
        <p:txBody>
          <a:bodyPr/>
          <a:lstStyle/>
          <a:p>
            <a:fld id="{2344A5F9-6F70-4103-8C69-C3B2671ECDA0}" type="slidenum">
              <a:rPr lang="en-US" smtClean="0"/>
              <a:t>18</a:t>
            </a:fld>
            <a:endParaRPr lang="en-US"/>
          </a:p>
        </p:txBody>
      </p:sp>
    </p:spTree>
    <p:extLst>
      <p:ext uri="{BB962C8B-B14F-4D97-AF65-F5344CB8AC3E}">
        <p14:creationId xmlns:p14="http://schemas.microsoft.com/office/powerpoint/2010/main" val="2201188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DO NOT POST ONLINE</a:t>
            </a:r>
          </a:p>
        </p:txBody>
      </p:sp>
      <p:sp>
        <p:nvSpPr>
          <p:cNvPr id="5" name="Footer Placeholder 4"/>
          <p:cNvSpPr>
            <a:spLocks noGrp="1"/>
          </p:cNvSpPr>
          <p:nvPr>
            <p:ph type="ftr" sz="quarter" idx="11"/>
          </p:nvPr>
        </p:nvSpPr>
        <p:spPr/>
        <p:txBody>
          <a:bodyPr/>
          <a:lstStyle/>
          <a:p>
            <a:r>
              <a:rPr lang="en-US"/>
              <a:t>(c) 2015 NNEDV</a:t>
            </a:r>
          </a:p>
        </p:txBody>
      </p:sp>
      <p:sp>
        <p:nvSpPr>
          <p:cNvPr id="6" name="Slide Number Placeholder 5"/>
          <p:cNvSpPr>
            <a:spLocks noGrp="1"/>
          </p:cNvSpPr>
          <p:nvPr>
            <p:ph type="sldNum" sz="quarter" idx="12"/>
          </p:nvPr>
        </p:nvSpPr>
        <p:spPr/>
        <p:txBody>
          <a:bodyPr/>
          <a:lstStyle/>
          <a:p>
            <a:fld id="{2344A5F9-6F70-4103-8C69-C3B2671ECDA0}" type="slidenum">
              <a:rPr lang="en-US" smtClean="0"/>
              <a:t>19</a:t>
            </a:fld>
            <a:endParaRPr lang="en-US"/>
          </a:p>
        </p:txBody>
      </p:sp>
    </p:spTree>
    <p:extLst>
      <p:ext uri="{BB962C8B-B14F-4D97-AF65-F5344CB8AC3E}">
        <p14:creationId xmlns:p14="http://schemas.microsoft.com/office/powerpoint/2010/main" val="4468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algn="ctr" defTabSz="966788" eaLnBrk="0" fontAlgn="base" hangingPunct="0">
              <a:spcBef>
                <a:spcPct val="0"/>
              </a:spcBef>
              <a:spcAft>
                <a:spcPct val="0"/>
              </a:spcAft>
              <a:defRPr>
                <a:solidFill>
                  <a:schemeClr val="tx1"/>
                </a:solidFill>
                <a:latin typeface="Arial" charset="0"/>
              </a:defRPr>
            </a:lvl6pPr>
            <a:lvl7pPr marL="2971800" indent="-228600" algn="ctr" defTabSz="966788" eaLnBrk="0" fontAlgn="base" hangingPunct="0">
              <a:spcBef>
                <a:spcPct val="0"/>
              </a:spcBef>
              <a:spcAft>
                <a:spcPct val="0"/>
              </a:spcAft>
              <a:defRPr>
                <a:solidFill>
                  <a:schemeClr val="tx1"/>
                </a:solidFill>
                <a:latin typeface="Arial" charset="0"/>
              </a:defRPr>
            </a:lvl7pPr>
            <a:lvl8pPr marL="3429000" indent="-228600" algn="ctr" defTabSz="966788" eaLnBrk="0" fontAlgn="base" hangingPunct="0">
              <a:spcBef>
                <a:spcPct val="0"/>
              </a:spcBef>
              <a:spcAft>
                <a:spcPct val="0"/>
              </a:spcAft>
              <a:defRPr>
                <a:solidFill>
                  <a:schemeClr val="tx1"/>
                </a:solidFill>
                <a:latin typeface="Arial" charset="0"/>
              </a:defRPr>
            </a:lvl8pPr>
            <a:lvl9pPr marL="3886200" indent="-228600" algn="ctr" defTabSz="966788" eaLnBrk="0" fontAlgn="base" hangingPunct="0">
              <a:spcBef>
                <a:spcPct val="0"/>
              </a:spcBef>
              <a:spcAft>
                <a:spcPct val="0"/>
              </a:spcAft>
              <a:defRPr>
                <a:solidFill>
                  <a:schemeClr val="tx1"/>
                </a:solidFill>
                <a:latin typeface="Arial" charset="0"/>
              </a:defRPr>
            </a:lvl9pPr>
          </a:lstStyle>
          <a:p>
            <a:pPr eaLnBrk="1" hangingPunct="1"/>
            <a:fld id="{4E565197-0964-47C7-B08E-5DB8A7A57F1D}" type="slidenum">
              <a:rPr lang="en-US" smtClean="0">
                <a:latin typeface="Times New Roman" pitchFamily="18" charset="0"/>
              </a:rPr>
              <a:pPr eaLnBrk="1" hangingPunct="1"/>
              <a:t>2</a:t>
            </a:fld>
            <a:endParaRPr lang="en-US" dirty="0">
              <a:latin typeface="Times New Roman" pitchFamily="18" charset="0"/>
            </a:endParaRPr>
          </a:p>
        </p:txBody>
      </p:sp>
      <p:sp>
        <p:nvSpPr>
          <p:cNvPr id="49157"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algn="ctr" defTabSz="966788" eaLnBrk="0" fontAlgn="base" hangingPunct="0">
              <a:spcBef>
                <a:spcPct val="0"/>
              </a:spcBef>
              <a:spcAft>
                <a:spcPct val="0"/>
              </a:spcAft>
              <a:defRPr>
                <a:solidFill>
                  <a:schemeClr val="tx1"/>
                </a:solidFill>
                <a:latin typeface="Arial" charset="0"/>
              </a:defRPr>
            </a:lvl6pPr>
            <a:lvl7pPr marL="2971800" indent="-228600" algn="ctr" defTabSz="966788" eaLnBrk="0" fontAlgn="base" hangingPunct="0">
              <a:spcBef>
                <a:spcPct val="0"/>
              </a:spcBef>
              <a:spcAft>
                <a:spcPct val="0"/>
              </a:spcAft>
              <a:defRPr>
                <a:solidFill>
                  <a:schemeClr val="tx1"/>
                </a:solidFill>
                <a:latin typeface="Arial" charset="0"/>
              </a:defRPr>
            </a:lvl7pPr>
            <a:lvl8pPr marL="3429000" indent="-228600" algn="ctr" defTabSz="966788" eaLnBrk="0" fontAlgn="base" hangingPunct="0">
              <a:spcBef>
                <a:spcPct val="0"/>
              </a:spcBef>
              <a:spcAft>
                <a:spcPct val="0"/>
              </a:spcAft>
              <a:defRPr>
                <a:solidFill>
                  <a:schemeClr val="tx1"/>
                </a:solidFill>
                <a:latin typeface="Arial" charset="0"/>
              </a:defRPr>
            </a:lvl8pPr>
            <a:lvl9pPr marL="3886200" indent="-228600" algn="ctr" defTabSz="966788" eaLnBrk="0" fontAlgn="base" hangingPunct="0">
              <a:spcBef>
                <a:spcPct val="0"/>
              </a:spcBef>
              <a:spcAft>
                <a:spcPct val="0"/>
              </a:spcAft>
              <a:defRPr>
                <a:solidFill>
                  <a:schemeClr val="tx1"/>
                </a:solidFill>
                <a:latin typeface="Arial" charset="0"/>
              </a:defRPr>
            </a:lvl9pPr>
          </a:lstStyle>
          <a:p>
            <a:pPr eaLnBrk="1" hangingPunct="1"/>
            <a:r>
              <a:rPr lang="en-US" dirty="0">
                <a:latin typeface="Times New Roman" pitchFamily="18" charset="0"/>
              </a:rPr>
              <a:t>(c) 2015 NNEDV</a:t>
            </a:r>
          </a:p>
        </p:txBody>
      </p:sp>
      <p:sp>
        <p:nvSpPr>
          <p:cNvPr id="49158" name="Header Placeholder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algn="ctr" defTabSz="966788" eaLnBrk="0" fontAlgn="base" hangingPunct="0">
              <a:spcBef>
                <a:spcPct val="0"/>
              </a:spcBef>
              <a:spcAft>
                <a:spcPct val="0"/>
              </a:spcAft>
              <a:defRPr>
                <a:solidFill>
                  <a:schemeClr val="tx1"/>
                </a:solidFill>
                <a:latin typeface="Arial" charset="0"/>
              </a:defRPr>
            </a:lvl6pPr>
            <a:lvl7pPr marL="2971800" indent="-228600" algn="ctr" defTabSz="966788" eaLnBrk="0" fontAlgn="base" hangingPunct="0">
              <a:spcBef>
                <a:spcPct val="0"/>
              </a:spcBef>
              <a:spcAft>
                <a:spcPct val="0"/>
              </a:spcAft>
              <a:defRPr>
                <a:solidFill>
                  <a:schemeClr val="tx1"/>
                </a:solidFill>
                <a:latin typeface="Arial" charset="0"/>
              </a:defRPr>
            </a:lvl7pPr>
            <a:lvl8pPr marL="3429000" indent="-228600" algn="ctr" defTabSz="966788" eaLnBrk="0" fontAlgn="base" hangingPunct="0">
              <a:spcBef>
                <a:spcPct val="0"/>
              </a:spcBef>
              <a:spcAft>
                <a:spcPct val="0"/>
              </a:spcAft>
              <a:defRPr>
                <a:solidFill>
                  <a:schemeClr val="tx1"/>
                </a:solidFill>
                <a:latin typeface="Arial" charset="0"/>
              </a:defRPr>
            </a:lvl8pPr>
            <a:lvl9pPr marL="3886200" indent="-228600" algn="ctr" defTabSz="966788" eaLnBrk="0" fontAlgn="base" hangingPunct="0">
              <a:spcBef>
                <a:spcPct val="0"/>
              </a:spcBef>
              <a:spcAft>
                <a:spcPct val="0"/>
              </a:spcAft>
              <a:defRPr>
                <a:solidFill>
                  <a:schemeClr val="tx1"/>
                </a:solidFill>
                <a:latin typeface="Arial" charset="0"/>
              </a:defRPr>
            </a:lvl9pPr>
          </a:lstStyle>
          <a:p>
            <a:pPr eaLnBrk="1" hangingPunct="1"/>
            <a:r>
              <a:rPr lang="en-US" dirty="0">
                <a:latin typeface="Times New Roman" pitchFamily="18" charset="0"/>
              </a:rPr>
              <a:t>DO NOT POST ONLINE</a:t>
            </a:r>
          </a:p>
        </p:txBody>
      </p:sp>
    </p:spTree>
    <p:extLst>
      <p:ext uri="{BB962C8B-B14F-4D97-AF65-F5344CB8AC3E}">
        <p14:creationId xmlns:p14="http://schemas.microsoft.com/office/powerpoint/2010/main" val="425235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4A5F9-6F70-4103-8C69-C3B2671ECDA0}" type="slidenum">
              <a:rPr lang="en-US" smtClean="0"/>
              <a:t>20</a:t>
            </a:fld>
            <a:endParaRPr lang="en-US"/>
          </a:p>
        </p:txBody>
      </p:sp>
    </p:spTree>
    <p:extLst>
      <p:ext uri="{BB962C8B-B14F-4D97-AF65-F5344CB8AC3E}">
        <p14:creationId xmlns:p14="http://schemas.microsoft.com/office/powerpoint/2010/main" val="4027909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4A5F9-6F70-4103-8C69-C3B2671ECDA0}" type="slidenum">
              <a:rPr lang="en-US" smtClean="0"/>
              <a:t>21</a:t>
            </a:fld>
            <a:endParaRPr lang="en-US"/>
          </a:p>
        </p:txBody>
      </p:sp>
    </p:spTree>
    <p:extLst>
      <p:ext uri="{BB962C8B-B14F-4D97-AF65-F5344CB8AC3E}">
        <p14:creationId xmlns:p14="http://schemas.microsoft.com/office/powerpoint/2010/main" val="1714307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2A0FEE9-33EA-7140-8B87-F116DC8BE5EE}" type="slidenum">
              <a:rPr lang="en-US" smtClean="0"/>
              <a:t>22</a:t>
            </a:fld>
            <a:endParaRPr lang="en-US"/>
          </a:p>
        </p:txBody>
      </p:sp>
    </p:spTree>
    <p:extLst>
      <p:ext uri="{BB962C8B-B14F-4D97-AF65-F5344CB8AC3E}">
        <p14:creationId xmlns:p14="http://schemas.microsoft.com/office/powerpoint/2010/main" val="4259880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4A5F9-6F70-4103-8C69-C3B2671ECDA0}" type="slidenum">
              <a:rPr lang="en-US" smtClean="0"/>
              <a:t>23</a:t>
            </a:fld>
            <a:endParaRPr lang="en-US"/>
          </a:p>
        </p:txBody>
      </p:sp>
    </p:spTree>
    <p:extLst>
      <p:ext uri="{BB962C8B-B14F-4D97-AF65-F5344CB8AC3E}">
        <p14:creationId xmlns:p14="http://schemas.microsoft.com/office/powerpoint/2010/main" val="1045287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4A5F9-6F70-4103-8C69-C3B2671ECDA0}" type="slidenum">
              <a:rPr lang="en-US" smtClean="0"/>
              <a:t>24</a:t>
            </a:fld>
            <a:endParaRPr lang="en-US"/>
          </a:p>
        </p:txBody>
      </p:sp>
    </p:spTree>
    <p:extLst>
      <p:ext uri="{BB962C8B-B14F-4D97-AF65-F5344CB8AC3E}">
        <p14:creationId xmlns:p14="http://schemas.microsoft.com/office/powerpoint/2010/main" val="3557444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4A5F9-6F70-4103-8C69-C3B2671ECDA0}" type="slidenum">
              <a:rPr lang="en-US" smtClean="0"/>
              <a:t>25</a:t>
            </a:fld>
            <a:endParaRPr lang="en-US"/>
          </a:p>
        </p:txBody>
      </p:sp>
    </p:spTree>
    <p:extLst>
      <p:ext uri="{BB962C8B-B14F-4D97-AF65-F5344CB8AC3E}">
        <p14:creationId xmlns:p14="http://schemas.microsoft.com/office/powerpoint/2010/main" val="3335355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DO NOT POST ONLINE</a:t>
            </a:r>
          </a:p>
        </p:txBody>
      </p:sp>
      <p:sp>
        <p:nvSpPr>
          <p:cNvPr id="5" name="Footer Placeholder 4"/>
          <p:cNvSpPr>
            <a:spLocks noGrp="1"/>
          </p:cNvSpPr>
          <p:nvPr>
            <p:ph type="ftr" sz="quarter" idx="11"/>
          </p:nvPr>
        </p:nvSpPr>
        <p:spPr/>
        <p:txBody>
          <a:bodyPr/>
          <a:lstStyle/>
          <a:p>
            <a:r>
              <a:rPr lang="en-US"/>
              <a:t>(c) 2015 NNEDV</a:t>
            </a:r>
          </a:p>
        </p:txBody>
      </p:sp>
      <p:sp>
        <p:nvSpPr>
          <p:cNvPr id="6" name="Slide Number Placeholder 5"/>
          <p:cNvSpPr>
            <a:spLocks noGrp="1"/>
          </p:cNvSpPr>
          <p:nvPr>
            <p:ph type="sldNum" sz="quarter" idx="12"/>
          </p:nvPr>
        </p:nvSpPr>
        <p:spPr/>
        <p:txBody>
          <a:bodyPr/>
          <a:lstStyle/>
          <a:p>
            <a:fld id="{2344A5F9-6F70-4103-8C69-C3B2671ECDA0}" type="slidenum">
              <a:rPr lang="en-US" smtClean="0"/>
              <a:t>26</a:t>
            </a:fld>
            <a:endParaRPr lang="en-US"/>
          </a:p>
        </p:txBody>
      </p:sp>
    </p:spTree>
    <p:extLst>
      <p:ext uri="{BB962C8B-B14F-4D97-AF65-F5344CB8AC3E}">
        <p14:creationId xmlns:p14="http://schemas.microsoft.com/office/powerpoint/2010/main" val="4067385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r>
              <a:rPr lang="en-US"/>
              <a:t>DO NOT POST ONLINE</a:t>
            </a:r>
          </a:p>
        </p:txBody>
      </p:sp>
      <p:sp>
        <p:nvSpPr>
          <p:cNvPr id="5" name="Footer Placeholder 4"/>
          <p:cNvSpPr>
            <a:spLocks noGrp="1"/>
          </p:cNvSpPr>
          <p:nvPr>
            <p:ph type="ftr" sz="quarter" idx="11"/>
          </p:nvPr>
        </p:nvSpPr>
        <p:spPr/>
        <p:txBody>
          <a:bodyPr/>
          <a:lstStyle/>
          <a:p>
            <a:r>
              <a:rPr lang="en-US"/>
              <a:t>(c) 2015 NNEDV</a:t>
            </a:r>
          </a:p>
        </p:txBody>
      </p:sp>
      <p:sp>
        <p:nvSpPr>
          <p:cNvPr id="6" name="Slide Number Placeholder 5"/>
          <p:cNvSpPr>
            <a:spLocks noGrp="1"/>
          </p:cNvSpPr>
          <p:nvPr>
            <p:ph type="sldNum" sz="quarter" idx="12"/>
          </p:nvPr>
        </p:nvSpPr>
        <p:spPr/>
        <p:txBody>
          <a:bodyPr/>
          <a:lstStyle/>
          <a:p>
            <a:fld id="{2344A5F9-6F70-4103-8C69-C3B2671ECDA0}" type="slidenum">
              <a:rPr lang="en-US" smtClean="0"/>
              <a:t>27</a:t>
            </a:fld>
            <a:endParaRPr lang="en-US"/>
          </a:p>
        </p:txBody>
      </p:sp>
    </p:spTree>
    <p:extLst>
      <p:ext uri="{BB962C8B-B14F-4D97-AF65-F5344CB8AC3E}">
        <p14:creationId xmlns:p14="http://schemas.microsoft.com/office/powerpoint/2010/main" val="2581510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a:t>DO NOT POST ONLINE</a:t>
            </a:r>
          </a:p>
        </p:txBody>
      </p:sp>
      <p:sp>
        <p:nvSpPr>
          <p:cNvPr id="5" name="Footer Placeholder 4"/>
          <p:cNvSpPr>
            <a:spLocks noGrp="1"/>
          </p:cNvSpPr>
          <p:nvPr>
            <p:ph type="ftr" sz="quarter" idx="11"/>
          </p:nvPr>
        </p:nvSpPr>
        <p:spPr/>
        <p:txBody>
          <a:bodyPr/>
          <a:lstStyle/>
          <a:p>
            <a:r>
              <a:rPr lang="en-US"/>
              <a:t>(c) 2015 NNEDV</a:t>
            </a:r>
          </a:p>
        </p:txBody>
      </p:sp>
      <p:sp>
        <p:nvSpPr>
          <p:cNvPr id="6" name="Slide Number Placeholder 5"/>
          <p:cNvSpPr>
            <a:spLocks noGrp="1"/>
          </p:cNvSpPr>
          <p:nvPr>
            <p:ph type="sldNum" sz="quarter" idx="12"/>
          </p:nvPr>
        </p:nvSpPr>
        <p:spPr/>
        <p:txBody>
          <a:bodyPr/>
          <a:lstStyle/>
          <a:p>
            <a:fld id="{2344A5F9-6F70-4103-8C69-C3B2671ECDA0}" type="slidenum">
              <a:rPr lang="en-US" smtClean="0"/>
              <a:t>28</a:t>
            </a:fld>
            <a:endParaRPr lang="en-US"/>
          </a:p>
        </p:txBody>
      </p:sp>
    </p:spTree>
    <p:extLst>
      <p:ext uri="{BB962C8B-B14F-4D97-AF65-F5344CB8AC3E}">
        <p14:creationId xmlns:p14="http://schemas.microsoft.com/office/powerpoint/2010/main" val="3612816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DO NOT POST ONLINE</a:t>
            </a:r>
          </a:p>
        </p:txBody>
      </p:sp>
      <p:sp>
        <p:nvSpPr>
          <p:cNvPr id="5" name="Footer Placeholder 4"/>
          <p:cNvSpPr>
            <a:spLocks noGrp="1"/>
          </p:cNvSpPr>
          <p:nvPr>
            <p:ph type="ftr" sz="quarter" idx="11"/>
          </p:nvPr>
        </p:nvSpPr>
        <p:spPr/>
        <p:txBody>
          <a:bodyPr/>
          <a:lstStyle/>
          <a:p>
            <a:r>
              <a:rPr lang="en-US"/>
              <a:t>(c) 2015 NNEDV</a:t>
            </a:r>
          </a:p>
        </p:txBody>
      </p:sp>
      <p:sp>
        <p:nvSpPr>
          <p:cNvPr id="6" name="Slide Number Placeholder 5"/>
          <p:cNvSpPr>
            <a:spLocks noGrp="1"/>
          </p:cNvSpPr>
          <p:nvPr>
            <p:ph type="sldNum" sz="quarter" idx="12"/>
          </p:nvPr>
        </p:nvSpPr>
        <p:spPr/>
        <p:txBody>
          <a:bodyPr/>
          <a:lstStyle/>
          <a:p>
            <a:fld id="{2344A5F9-6F70-4103-8C69-C3B2671ECDA0}" type="slidenum">
              <a:rPr lang="en-US" smtClean="0"/>
              <a:t>29</a:t>
            </a:fld>
            <a:endParaRPr lang="en-US"/>
          </a:p>
        </p:txBody>
      </p:sp>
    </p:spTree>
    <p:extLst>
      <p:ext uri="{BB962C8B-B14F-4D97-AF65-F5344CB8AC3E}">
        <p14:creationId xmlns:p14="http://schemas.microsoft.com/office/powerpoint/2010/main" val="1892219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algn="ctr" defTabSz="966788" eaLnBrk="0" fontAlgn="base" hangingPunct="0">
              <a:spcBef>
                <a:spcPct val="0"/>
              </a:spcBef>
              <a:spcAft>
                <a:spcPct val="0"/>
              </a:spcAft>
              <a:defRPr>
                <a:solidFill>
                  <a:schemeClr val="tx1"/>
                </a:solidFill>
                <a:latin typeface="Arial" charset="0"/>
              </a:defRPr>
            </a:lvl6pPr>
            <a:lvl7pPr marL="2971800" indent="-228600" algn="ctr" defTabSz="966788" eaLnBrk="0" fontAlgn="base" hangingPunct="0">
              <a:spcBef>
                <a:spcPct val="0"/>
              </a:spcBef>
              <a:spcAft>
                <a:spcPct val="0"/>
              </a:spcAft>
              <a:defRPr>
                <a:solidFill>
                  <a:schemeClr val="tx1"/>
                </a:solidFill>
                <a:latin typeface="Arial" charset="0"/>
              </a:defRPr>
            </a:lvl7pPr>
            <a:lvl8pPr marL="3429000" indent="-228600" algn="ctr" defTabSz="966788" eaLnBrk="0" fontAlgn="base" hangingPunct="0">
              <a:spcBef>
                <a:spcPct val="0"/>
              </a:spcBef>
              <a:spcAft>
                <a:spcPct val="0"/>
              </a:spcAft>
              <a:defRPr>
                <a:solidFill>
                  <a:schemeClr val="tx1"/>
                </a:solidFill>
                <a:latin typeface="Arial" charset="0"/>
              </a:defRPr>
            </a:lvl8pPr>
            <a:lvl9pPr marL="3886200" indent="-228600" algn="ctr" defTabSz="966788" eaLnBrk="0" fontAlgn="base" hangingPunct="0">
              <a:spcBef>
                <a:spcPct val="0"/>
              </a:spcBef>
              <a:spcAft>
                <a:spcPct val="0"/>
              </a:spcAft>
              <a:defRPr>
                <a:solidFill>
                  <a:schemeClr val="tx1"/>
                </a:solidFill>
                <a:latin typeface="Arial" charset="0"/>
              </a:defRPr>
            </a:lvl9pPr>
          </a:lstStyle>
          <a:p>
            <a:pPr eaLnBrk="1" hangingPunct="1"/>
            <a:fld id="{4E565197-0964-47C7-B08E-5DB8A7A57F1D}" type="slidenum">
              <a:rPr lang="en-US" smtClean="0">
                <a:latin typeface="Times New Roman" pitchFamily="18" charset="0"/>
              </a:rPr>
              <a:pPr eaLnBrk="1" hangingPunct="1"/>
              <a:t>3</a:t>
            </a:fld>
            <a:endParaRPr lang="en-US" dirty="0">
              <a:latin typeface="Times New Roman" pitchFamily="18" charset="0"/>
            </a:endParaRPr>
          </a:p>
        </p:txBody>
      </p:sp>
      <p:sp>
        <p:nvSpPr>
          <p:cNvPr id="49157"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algn="ctr" defTabSz="966788" eaLnBrk="0" fontAlgn="base" hangingPunct="0">
              <a:spcBef>
                <a:spcPct val="0"/>
              </a:spcBef>
              <a:spcAft>
                <a:spcPct val="0"/>
              </a:spcAft>
              <a:defRPr>
                <a:solidFill>
                  <a:schemeClr val="tx1"/>
                </a:solidFill>
                <a:latin typeface="Arial" charset="0"/>
              </a:defRPr>
            </a:lvl6pPr>
            <a:lvl7pPr marL="2971800" indent="-228600" algn="ctr" defTabSz="966788" eaLnBrk="0" fontAlgn="base" hangingPunct="0">
              <a:spcBef>
                <a:spcPct val="0"/>
              </a:spcBef>
              <a:spcAft>
                <a:spcPct val="0"/>
              </a:spcAft>
              <a:defRPr>
                <a:solidFill>
                  <a:schemeClr val="tx1"/>
                </a:solidFill>
                <a:latin typeface="Arial" charset="0"/>
              </a:defRPr>
            </a:lvl7pPr>
            <a:lvl8pPr marL="3429000" indent="-228600" algn="ctr" defTabSz="966788" eaLnBrk="0" fontAlgn="base" hangingPunct="0">
              <a:spcBef>
                <a:spcPct val="0"/>
              </a:spcBef>
              <a:spcAft>
                <a:spcPct val="0"/>
              </a:spcAft>
              <a:defRPr>
                <a:solidFill>
                  <a:schemeClr val="tx1"/>
                </a:solidFill>
                <a:latin typeface="Arial" charset="0"/>
              </a:defRPr>
            </a:lvl8pPr>
            <a:lvl9pPr marL="3886200" indent="-228600" algn="ctr" defTabSz="966788" eaLnBrk="0" fontAlgn="base" hangingPunct="0">
              <a:spcBef>
                <a:spcPct val="0"/>
              </a:spcBef>
              <a:spcAft>
                <a:spcPct val="0"/>
              </a:spcAft>
              <a:defRPr>
                <a:solidFill>
                  <a:schemeClr val="tx1"/>
                </a:solidFill>
                <a:latin typeface="Arial" charset="0"/>
              </a:defRPr>
            </a:lvl9pPr>
          </a:lstStyle>
          <a:p>
            <a:pPr eaLnBrk="1" hangingPunct="1"/>
            <a:r>
              <a:rPr lang="en-US" dirty="0">
                <a:latin typeface="Times New Roman" pitchFamily="18" charset="0"/>
              </a:rPr>
              <a:t>(c) 2015 NNEDV</a:t>
            </a:r>
          </a:p>
        </p:txBody>
      </p:sp>
      <p:sp>
        <p:nvSpPr>
          <p:cNvPr id="49158" name="Header Placeholder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algn="ctr" defTabSz="966788" eaLnBrk="0" fontAlgn="base" hangingPunct="0">
              <a:spcBef>
                <a:spcPct val="0"/>
              </a:spcBef>
              <a:spcAft>
                <a:spcPct val="0"/>
              </a:spcAft>
              <a:defRPr>
                <a:solidFill>
                  <a:schemeClr val="tx1"/>
                </a:solidFill>
                <a:latin typeface="Arial" charset="0"/>
              </a:defRPr>
            </a:lvl6pPr>
            <a:lvl7pPr marL="2971800" indent="-228600" algn="ctr" defTabSz="966788" eaLnBrk="0" fontAlgn="base" hangingPunct="0">
              <a:spcBef>
                <a:spcPct val="0"/>
              </a:spcBef>
              <a:spcAft>
                <a:spcPct val="0"/>
              </a:spcAft>
              <a:defRPr>
                <a:solidFill>
                  <a:schemeClr val="tx1"/>
                </a:solidFill>
                <a:latin typeface="Arial" charset="0"/>
              </a:defRPr>
            </a:lvl7pPr>
            <a:lvl8pPr marL="3429000" indent="-228600" algn="ctr" defTabSz="966788" eaLnBrk="0" fontAlgn="base" hangingPunct="0">
              <a:spcBef>
                <a:spcPct val="0"/>
              </a:spcBef>
              <a:spcAft>
                <a:spcPct val="0"/>
              </a:spcAft>
              <a:defRPr>
                <a:solidFill>
                  <a:schemeClr val="tx1"/>
                </a:solidFill>
                <a:latin typeface="Arial" charset="0"/>
              </a:defRPr>
            </a:lvl8pPr>
            <a:lvl9pPr marL="3886200" indent="-228600" algn="ctr" defTabSz="966788" eaLnBrk="0" fontAlgn="base" hangingPunct="0">
              <a:spcBef>
                <a:spcPct val="0"/>
              </a:spcBef>
              <a:spcAft>
                <a:spcPct val="0"/>
              </a:spcAft>
              <a:defRPr>
                <a:solidFill>
                  <a:schemeClr val="tx1"/>
                </a:solidFill>
                <a:latin typeface="Arial" charset="0"/>
              </a:defRPr>
            </a:lvl9pPr>
          </a:lstStyle>
          <a:p>
            <a:pPr eaLnBrk="1" hangingPunct="1"/>
            <a:r>
              <a:rPr lang="en-US" dirty="0">
                <a:latin typeface="Times New Roman" pitchFamily="18" charset="0"/>
              </a:rPr>
              <a:t>DO NOT POST ONLINE</a:t>
            </a:r>
          </a:p>
        </p:txBody>
      </p:sp>
    </p:spTree>
    <p:extLst>
      <p:ext uri="{BB962C8B-B14F-4D97-AF65-F5344CB8AC3E}">
        <p14:creationId xmlns:p14="http://schemas.microsoft.com/office/powerpoint/2010/main" val="16014548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4A5F9-6F70-4103-8C69-C3B2671ECDA0}" type="slidenum">
              <a:rPr lang="en-US" smtClean="0"/>
              <a:t>30</a:t>
            </a:fld>
            <a:endParaRPr lang="en-US" dirty="0"/>
          </a:p>
        </p:txBody>
      </p:sp>
    </p:spTree>
    <p:extLst>
      <p:ext uri="{BB962C8B-B14F-4D97-AF65-F5344CB8AC3E}">
        <p14:creationId xmlns:p14="http://schemas.microsoft.com/office/powerpoint/2010/main" val="3725925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4A5F9-6F70-4103-8C69-C3B2671ECDA0}" type="slidenum">
              <a:rPr lang="en-US" smtClean="0"/>
              <a:t>31</a:t>
            </a:fld>
            <a:endParaRPr lang="en-US"/>
          </a:p>
        </p:txBody>
      </p:sp>
    </p:spTree>
    <p:extLst>
      <p:ext uri="{BB962C8B-B14F-4D97-AF65-F5344CB8AC3E}">
        <p14:creationId xmlns:p14="http://schemas.microsoft.com/office/powerpoint/2010/main" val="3012922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4A5F9-6F70-4103-8C69-C3B2671ECDA0}" type="slidenum">
              <a:rPr lang="en-US" smtClean="0"/>
              <a:t>32</a:t>
            </a:fld>
            <a:endParaRPr lang="en-US"/>
          </a:p>
        </p:txBody>
      </p:sp>
    </p:spTree>
    <p:extLst>
      <p:ext uri="{BB962C8B-B14F-4D97-AF65-F5344CB8AC3E}">
        <p14:creationId xmlns:p14="http://schemas.microsoft.com/office/powerpoint/2010/main" val="1461688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4A5F9-6F70-4103-8C69-C3B2671ECDA0}" type="slidenum">
              <a:rPr lang="en-US" smtClean="0"/>
              <a:t>33</a:t>
            </a:fld>
            <a:endParaRPr lang="en-US"/>
          </a:p>
        </p:txBody>
      </p:sp>
    </p:spTree>
    <p:extLst>
      <p:ext uri="{BB962C8B-B14F-4D97-AF65-F5344CB8AC3E}">
        <p14:creationId xmlns:p14="http://schemas.microsoft.com/office/powerpoint/2010/main" val="2403810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4A5F9-6F70-4103-8C69-C3B2671ECDA0}" type="slidenum">
              <a:rPr lang="en-US" smtClean="0"/>
              <a:t>34</a:t>
            </a:fld>
            <a:endParaRPr lang="en-US"/>
          </a:p>
        </p:txBody>
      </p:sp>
    </p:spTree>
    <p:extLst>
      <p:ext uri="{BB962C8B-B14F-4D97-AF65-F5344CB8AC3E}">
        <p14:creationId xmlns:p14="http://schemas.microsoft.com/office/powerpoint/2010/main" val="1884352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PLEASE DO NOT POST ONLINE</a:t>
            </a:r>
          </a:p>
        </p:txBody>
      </p:sp>
      <p:sp>
        <p:nvSpPr>
          <p:cNvPr id="5" name="Footer Placeholder 4"/>
          <p:cNvSpPr>
            <a:spLocks noGrp="1"/>
          </p:cNvSpPr>
          <p:nvPr>
            <p:ph type="ftr" sz="quarter" idx="11"/>
          </p:nvPr>
        </p:nvSpPr>
        <p:spPr/>
        <p:txBody>
          <a:bodyPr/>
          <a:lstStyle/>
          <a:p>
            <a:r>
              <a:rPr lang="en-US">
                <a:solidFill>
                  <a:prstClr val="black"/>
                </a:solidFill>
              </a:rPr>
              <a:t>(c) 2014 NNEDV</a:t>
            </a:r>
          </a:p>
        </p:txBody>
      </p:sp>
    </p:spTree>
    <p:extLst>
      <p:ext uri="{BB962C8B-B14F-4D97-AF65-F5344CB8AC3E}">
        <p14:creationId xmlns:p14="http://schemas.microsoft.com/office/powerpoint/2010/main" val="1283978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algn="ctr" defTabSz="966788" eaLnBrk="0" fontAlgn="base" hangingPunct="0">
              <a:spcBef>
                <a:spcPct val="0"/>
              </a:spcBef>
              <a:spcAft>
                <a:spcPct val="0"/>
              </a:spcAft>
              <a:defRPr>
                <a:solidFill>
                  <a:schemeClr val="tx1"/>
                </a:solidFill>
                <a:latin typeface="Arial" charset="0"/>
              </a:defRPr>
            </a:lvl6pPr>
            <a:lvl7pPr marL="2971800" indent="-228600" algn="ctr" defTabSz="966788" eaLnBrk="0" fontAlgn="base" hangingPunct="0">
              <a:spcBef>
                <a:spcPct val="0"/>
              </a:spcBef>
              <a:spcAft>
                <a:spcPct val="0"/>
              </a:spcAft>
              <a:defRPr>
                <a:solidFill>
                  <a:schemeClr val="tx1"/>
                </a:solidFill>
                <a:latin typeface="Arial" charset="0"/>
              </a:defRPr>
            </a:lvl7pPr>
            <a:lvl8pPr marL="3429000" indent="-228600" algn="ctr" defTabSz="966788" eaLnBrk="0" fontAlgn="base" hangingPunct="0">
              <a:spcBef>
                <a:spcPct val="0"/>
              </a:spcBef>
              <a:spcAft>
                <a:spcPct val="0"/>
              </a:spcAft>
              <a:defRPr>
                <a:solidFill>
                  <a:schemeClr val="tx1"/>
                </a:solidFill>
                <a:latin typeface="Arial" charset="0"/>
              </a:defRPr>
            </a:lvl8pPr>
            <a:lvl9pPr marL="3886200" indent="-228600" algn="ctr" defTabSz="966788" eaLnBrk="0" fontAlgn="base" hangingPunct="0">
              <a:spcBef>
                <a:spcPct val="0"/>
              </a:spcBef>
              <a:spcAft>
                <a:spcPct val="0"/>
              </a:spcAft>
              <a:defRPr>
                <a:solidFill>
                  <a:schemeClr val="tx1"/>
                </a:solidFill>
                <a:latin typeface="Arial" charset="0"/>
              </a:defRPr>
            </a:lvl9pPr>
          </a:lstStyle>
          <a:p>
            <a:pPr eaLnBrk="1" hangingPunct="1"/>
            <a:fld id="{4E565197-0964-47C7-B08E-5DB8A7A57F1D}" type="slidenum">
              <a:rPr lang="en-US" smtClean="0">
                <a:latin typeface="Times New Roman" pitchFamily="18" charset="0"/>
              </a:rPr>
              <a:pPr eaLnBrk="1" hangingPunct="1"/>
              <a:t>4</a:t>
            </a:fld>
            <a:endParaRPr lang="en-US" dirty="0">
              <a:latin typeface="Times New Roman" pitchFamily="18" charset="0"/>
            </a:endParaRPr>
          </a:p>
        </p:txBody>
      </p:sp>
      <p:sp>
        <p:nvSpPr>
          <p:cNvPr id="49157" name="Footer Placeholder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algn="ctr" defTabSz="966788" eaLnBrk="0" fontAlgn="base" hangingPunct="0">
              <a:spcBef>
                <a:spcPct val="0"/>
              </a:spcBef>
              <a:spcAft>
                <a:spcPct val="0"/>
              </a:spcAft>
              <a:defRPr>
                <a:solidFill>
                  <a:schemeClr val="tx1"/>
                </a:solidFill>
                <a:latin typeface="Arial" charset="0"/>
              </a:defRPr>
            </a:lvl6pPr>
            <a:lvl7pPr marL="2971800" indent="-228600" algn="ctr" defTabSz="966788" eaLnBrk="0" fontAlgn="base" hangingPunct="0">
              <a:spcBef>
                <a:spcPct val="0"/>
              </a:spcBef>
              <a:spcAft>
                <a:spcPct val="0"/>
              </a:spcAft>
              <a:defRPr>
                <a:solidFill>
                  <a:schemeClr val="tx1"/>
                </a:solidFill>
                <a:latin typeface="Arial" charset="0"/>
              </a:defRPr>
            </a:lvl7pPr>
            <a:lvl8pPr marL="3429000" indent="-228600" algn="ctr" defTabSz="966788" eaLnBrk="0" fontAlgn="base" hangingPunct="0">
              <a:spcBef>
                <a:spcPct val="0"/>
              </a:spcBef>
              <a:spcAft>
                <a:spcPct val="0"/>
              </a:spcAft>
              <a:defRPr>
                <a:solidFill>
                  <a:schemeClr val="tx1"/>
                </a:solidFill>
                <a:latin typeface="Arial" charset="0"/>
              </a:defRPr>
            </a:lvl8pPr>
            <a:lvl9pPr marL="3886200" indent="-228600" algn="ctr" defTabSz="966788" eaLnBrk="0" fontAlgn="base" hangingPunct="0">
              <a:spcBef>
                <a:spcPct val="0"/>
              </a:spcBef>
              <a:spcAft>
                <a:spcPct val="0"/>
              </a:spcAft>
              <a:defRPr>
                <a:solidFill>
                  <a:schemeClr val="tx1"/>
                </a:solidFill>
                <a:latin typeface="Arial" charset="0"/>
              </a:defRPr>
            </a:lvl9pPr>
          </a:lstStyle>
          <a:p>
            <a:pPr eaLnBrk="1" hangingPunct="1"/>
            <a:r>
              <a:rPr lang="en-US" dirty="0">
                <a:latin typeface="Times New Roman" pitchFamily="18" charset="0"/>
              </a:rPr>
              <a:t>(c) 2015 NNEDV</a:t>
            </a:r>
          </a:p>
        </p:txBody>
      </p:sp>
      <p:sp>
        <p:nvSpPr>
          <p:cNvPr id="49158" name="Header Placeholder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algn="ctr" defTabSz="966788" eaLnBrk="0" fontAlgn="base" hangingPunct="0">
              <a:spcBef>
                <a:spcPct val="0"/>
              </a:spcBef>
              <a:spcAft>
                <a:spcPct val="0"/>
              </a:spcAft>
              <a:defRPr>
                <a:solidFill>
                  <a:schemeClr val="tx1"/>
                </a:solidFill>
                <a:latin typeface="Arial" charset="0"/>
              </a:defRPr>
            </a:lvl6pPr>
            <a:lvl7pPr marL="2971800" indent="-228600" algn="ctr" defTabSz="966788" eaLnBrk="0" fontAlgn="base" hangingPunct="0">
              <a:spcBef>
                <a:spcPct val="0"/>
              </a:spcBef>
              <a:spcAft>
                <a:spcPct val="0"/>
              </a:spcAft>
              <a:defRPr>
                <a:solidFill>
                  <a:schemeClr val="tx1"/>
                </a:solidFill>
                <a:latin typeface="Arial" charset="0"/>
              </a:defRPr>
            </a:lvl7pPr>
            <a:lvl8pPr marL="3429000" indent="-228600" algn="ctr" defTabSz="966788" eaLnBrk="0" fontAlgn="base" hangingPunct="0">
              <a:spcBef>
                <a:spcPct val="0"/>
              </a:spcBef>
              <a:spcAft>
                <a:spcPct val="0"/>
              </a:spcAft>
              <a:defRPr>
                <a:solidFill>
                  <a:schemeClr val="tx1"/>
                </a:solidFill>
                <a:latin typeface="Arial" charset="0"/>
              </a:defRPr>
            </a:lvl8pPr>
            <a:lvl9pPr marL="3886200" indent="-228600" algn="ctr" defTabSz="966788" eaLnBrk="0" fontAlgn="base" hangingPunct="0">
              <a:spcBef>
                <a:spcPct val="0"/>
              </a:spcBef>
              <a:spcAft>
                <a:spcPct val="0"/>
              </a:spcAft>
              <a:defRPr>
                <a:solidFill>
                  <a:schemeClr val="tx1"/>
                </a:solidFill>
                <a:latin typeface="Arial" charset="0"/>
              </a:defRPr>
            </a:lvl9pPr>
          </a:lstStyle>
          <a:p>
            <a:pPr eaLnBrk="1" hangingPunct="1"/>
            <a:r>
              <a:rPr lang="en-US" dirty="0">
                <a:latin typeface="Times New Roman" pitchFamily="18" charset="0"/>
              </a:rPr>
              <a:t>DO NOT POST ONLINE</a:t>
            </a:r>
          </a:p>
        </p:txBody>
      </p:sp>
    </p:spTree>
    <p:extLst>
      <p:ext uri="{BB962C8B-B14F-4D97-AF65-F5344CB8AC3E}">
        <p14:creationId xmlns:p14="http://schemas.microsoft.com/office/powerpoint/2010/main" val="2495243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4A5F9-6F70-4103-8C69-C3B2671ECDA0}" type="slidenum">
              <a:rPr lang="en-US" smtClean="0"/>
              <a:t>5</a:t>
            </a:fld>
            <a:endParaRPr lang="en-US"/>
          </a:p>
        </p:txBody>
      </p:sp>
    </p:spTree>
    <p:extLst>
      <p:ext uri="{BB962C8B-B14F-4D97-AF65-F5344CB8AC3E}">
        <p14:creationId xmlns:p14="http://schemas.microsoft.com/office/powerpoint/2010/main" val="2434183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4A5F9-6F70-4103-8C69-C3B2671ECDA0}" type="slidenum">
              <a:rPr lang="en-US" smtClean="0"/>
              <a:t>6</a:t>
            </a:fld>
            <a:endParaRPr lang="en-US"/>
          </a:p>
        </p:txBody>
      </p:sp>
    </p:spTree>
    <p:extLst>
      <p:ext uri="{BB962C8B-B14F-4D97-AF65-F5344CB8AC3E}">
        <p14:creationId xmlns:p14="http://schemas.microsoft.com/office/powerpoint/2010/main" val="675320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344A5F9-6F70-4103-8C69-C3B2671ECDA0}" type="slidenum">
              <a:rPr lang="en-US" smtClean="0"/>
              <a:t>7</a:t>
            </a:fld>
            <a:endParaRPr lang="en-US"/>
          </a:p>
        </p:txBody>
      </p:sp>
    </p:spTree>
    <p:extLst>
      <p:ext uri="{BB962C8B-B14F-4D97-AF65-F5344CB8AC3E}">
        <p14:creationId xmlns:p14="http://schemas.microsoft.com/office/powerpoint/2010/main" val="2448510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4A5F9-6F70-4103-8C69-C3B2671ECDA0}" type="slidenum">
              <a:rPr lang="en-US" smtClean="0"/>
              <a:t>8</a:t>
            </a:fld>
            <a:endParaRPr lang="en-US"/>
          </a:p>
        </p:txBody>
      </p:sp>
    </p:spTree>
    <p:extLst>
      <p:ext uri="{BB962C8B-B14F-4D97-AF65-F5344CB8AC3E}">
        <p14:creationId xmlns:p14="http://schemas.microsoft.com/office/powerpoint/2010/main" val="821212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4A5F9-6F70-4103-8C69-C3B2671ECDA0}" type="slidenum">
              <a:rPr lang="en-US" smtClean="0"/>
              <a:t>9</a:t>
            </a:fld>
            <a:endParaRPr lang="en-US"/>
          </a:p>
        </p:txBody>
      </p:sp>
    </p:spTree>
    <p:extLst>
      <p:ext uri="{BB962C8B-B14F-4D97-AF65-F5344CB8AC3E}">
        <p14:creationId xmlns:p14="http://schemas.microsoft.com/office/powerpoint/2010/main" val="3652339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8466992" y="0"/>
            <a:ext cx="6858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816225"/>
            <a:ext cx="7620000" cy="1470025"/>
          </a:xfrm>
        </p:spPr>
        <p:txBody>
          <a:bodyPr anchor="b"/>
          <a:lstStyle>
            <a:lvl1pPr>
              <a:defRPr>
                <a:solidFill>
                  <a:srgbClr val="336699"/>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7620000" cy="1752600"/>
          </a:xfrm>
        </p:spPr>
        <p:txBody>
          <a:bodyPr>
            <a:normAutofit/>
          </a:bodyPr>
          <a:lstStyle>
            <a:lvl1pPr marL="0" indent="0" algn="l">
              <a:buNone/>
              <a:defRPr sz="2400">
                <a:solidFill>
                  <a:srgbClr val="333333"/>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85800" y="6356350"/>
            <a:ext cx="1905000" cy="365125"/>
          </a:xfrm>
        </p:spPr>
        <p:txBody>
          <a:bodyPr/>
          <a:lstStyle>
            <a:lvl1pPr>
              <a:defRPr/>
            </a:lvl1pPr>
          </a:lstStyle>
          <a:p>
            <a:r>
              <a:rPr lang="en-US" dirty="0"/>
              <a:t>© 2019 NNEDV &amp; Confidentiality Institute</a:t>
            </a:r>
          </a:p>
        </p:txBody>
      </p:sp>
      <p:cxnSp>
        <p:nvCxnSpPr>
          <p:cNvPr id="8" name="Straight Connector 7"/>
          <p:cNvCxnSpPr/>
          <p:nvPr userDrawn="1"/>
        </p:nvCxnSpPr>
        <p:spPr>
          <a:xfrm>
            <a:off x="685800" y="4419600"/>
            <a:ext cx="7620000" cy="0"/>
          </a:xfrm>
          <a:prstGeom prst="line">
            <a:avLst/>
          </a:prstGeom>
          <a:ln w="12700">
            <a:solidFill>
              <a:srgbClr val="66666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6487" y="304800"/>
            <a:ext cx="1366382" cy="1447800"/>
          </a:xfrm>
          <a:prstGeom prst="rect">
            <a:avLst/>
          </a:prstGeom>
        </p:spPr>
      </p:pic>
      <p:sp>
        <p:nvSpPr>
          <p:cNvPr id="12" name="Rectangle 11"/>
          <p:cNvSpPr/>
          <p:nvPr userDrawn="1"/>
        </p:nvSpPr>
        <p:spPr>
          <a:xfrm>
            <a:off x="8466992" y="4800600"/>
            <a:ext cx="685800" cy="2071935"/>
          </a:xfrm>
          <a:prstGeom prst="rect">
            <a:avLst/>
          </a:prstGeom>
          <a:solidFill>
            <a:srgbClr val="DB7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7696" y="4105492"/>
            <a:ext cx="685095" cy="695108"/>
          </a:xfrm>
          <a:prstGeom prst="rect">
            <a:avLst/>
          </a:prstGeom>
        </p:spPr>
      </p:pic>
    </p:spTree>
    <p:extLst>
      <p:ext uri="{BB962C8B-B14F-4D97-AF65-F5344CB8AC3E}">
        <p14:creationId xmlns:p14="http://schemas.microsoft.com/office/powerpoint/2010/main" val="235848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 2019 NNEDV &amp; Confidentiality Institute</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ADBBEE-2823-4E44-9DA5-27FD0D7325A7}" type="slidenum">
              <a:rPr lang="en-US" smtClean="0"/>
              <a:t>‹#›</a:t>
            </a:fld>
            <a:endParaRPr lang="en-US"/>
          </a:p>
        </p:txBody>
      </p:sp>
    </p:spTree>
    <p:extLst>
      <p:ext uri="{BB962C8B-B14F-4D97-AF65-F5344CB8AC3E}">
        <p14:creationId xmlns:p14="http://schemas.microsoft.com/office/powerpoint/2010/main" val="369152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 2019 NNEDV &amp; Confidentiality Institute</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ADBBEE-2823-4E44-9DA5-27FD0D7325A7}" type="slidenum">
              <a:rPr lang="en-US" smtClean="0"/>
              <a:t>‹#›</a:t>
            </a:fld>
            <a:endParaRPr lang="en-US"/>
          </a:p>
        </p:txBody>
      </p:sp>
    </p:spTree>
    <p:extLst>
      <p:ext uri="{BB962C8B-B14F-4D97-AF65-F5344CB8AC3E}">
        <p14:creationId xmlns:p14="http://schemas.microsoft.com/office/powerpoint/2010/main" val="2260719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9" name="Rectangle 8"/>
          <p:cNvSpPr/>
          <p:nvPr userDrawn="1"/>
        </p:nvSpPr>
        <p:spPr>
          <a:xfrm>
            <a:off x="0" y="6096000"/>
            <a:ext cx="9152792" cy="76200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solidFill>
                  <a:srgbClr val="336699"/>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85800" y="6356350"/>
            <a:ext cx="2133600" cy="365125"/>
          </a:xfrm>
        </p:spPr>
        <p:txBody>
          <a:bodyPr/>
          <a:lstStyle>
            <a:lvl1pPr>
              <a:defRPr>
                <a:solidFill>
                  <a:schemeClr val="bg1"/>
                </a:solidFill>
              </a:defRPr>
            </a:lvl1pPr>
          </a:lstStyle>
          <a:p>
            <a:r>
              <a:rPr lang="en-US" dirty="0"/>
              <a:t>© 2019 NNEDV &amp; Confidentiality Institute</a:t>
            </a:r>
          </a:p>
        </p:txBody>
      </p:sp>
      <p:sp>
        <p:nvSpPr>
          <p:cNvPr id="7" name="Rectangle 6"/>
          <p:cNvSpPr/>
          <p:nvPr userDrawn="1"/>
        </p:nvSpPr>
        <p:spPr>
          <a:xfrm>
            <a:off x="8466992" y="6096000"/>
            <a:ext cx="707180" cy="762000"/>
          </a:xfrm>
          <a:prstGeom prst="rect">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12"/>
          </p:nvPr>
        </p:nvSpPr>
        <p:spPr>
          <a:xfrm>
            <a:off x="8668182" y="6370637"/>
            <a:ext cx="552018" cy="411163"/>
          </a:xfrm>
          <a:prstGeom prst="rect">
            <a:avLst/>
          </a:prstGeom>
        </p:spPr>
        <p:txBody>
          <a:bodyPr/>
          <a:lstStyle>
            <a:lvl1pPr>
              <a:defRPr sz="1600">
                <a:solidFill>
                  <a:schemeClr val="bg1"/>
                </a:solidFill>
              </a:defRPr>
            </a:lvl1pPr>
          </a:lstStyle>
          <a:p>
            <a:fld id="{64ADBBEE-2823-4E44-9DA5-27FD0D7325A7}" type="slidenum">
              <a:rPr lang="en-US" smtClean="0"/>
              <a:pPr/>
              <a:t>‹#›</a:t>
            </a:fld>
            <a:endParaRPr lang="en-US" dirty="0"/>
          </a:p>
        </p:txBody>
      </p:sp>
    </p:spTree>
    <p:extLst>
      <p:ext uri="{BB962C8B-B14F-4D97-AF65-F5344CB8AC3E}">
        <p14:creationId xmlns:p14="http://schemas.microsoft.com/office/powerpoint/2010/main" val="1974477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5" name="Rectangle 14"/>
          <p:cNvSpPr/>
          <p:nvPr userDrawn="1"/>
        </p:nvSpPr>
        <p:spPr>
          <a:xfrm>
            <a:off x="8466992" y="0"/>
            <a:ext cx="6858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466992" y="6200993"/>
            <a:ext cx="685800" cy="657007"/>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 2019 NNEDV &amp; Confidentiality Institute</a:t>
            </a:r>
          </a:p>
        </p:txBody>
      </p:sp>
      <p:cxnSp>
        <p:nvCxnSpPr>
          <p:cNvPr id="13" name="Straight Connector 12"/>
          <p:cNvCxnSpPr/>
          <p:nvPr userDrawn="1"/>
        </p:nvCxnSpPr>
        <p:spPr>
          <a:xfrm>
            <a:off x="457200" y="1371600"/>
            <a:ext cx="7848600" cy="0"/>
          </a:xfrm>
          <a:prstGeom prst="line">
            <a:avLst/>
          </a:prstGeom>
          <a:ln w="12700">
            <a:solidFill>
              <a:srgbClr val="666666"/>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18682" y="152400"/>
            <a:ext cx="573630" cy="845638"/>
          </a:xfrm>
          <a:prstGeom prst="rect">
            <a:avLst/>
          </a:prstGeom>
        </p:spPr>
      </p:pic>
      <p:sp>
        <p:nvSpPr>
          <p:cNvPr id="16" name="Slide Number Placeholder 5"/>
          <p:cNvSpPr>
            <a:spLocks noGrp="1"/>
          </p:cNvSpPr>
          <p:nvPr>
            <p:ph type="sldNum" sz="quarter" idx="12"/>
          </p:nvPr>
        </p:nvSpPr>
        <p:spPr>
          <a:xfrm>
            <a:off x="8466992" y="6324600"/>
            <a:ext cx="677008" cy="411163"/>
          </a:xfrm>
          <a:prstGeom prst="rect">
            <a:avLst/>
          </a:prstGeom>
        </p:spPr>
        <p:txBody>
          <a:bodyPr/>
          <a:lstStyle>
            <a:lvl1pPr algn="ctr">
              <a:defRPr sz="1600">
                <a:solidFill>
                  <a:schemeClr val="bg1"/>
                </a:solidFill>
              </a:defRPr>
            </a:lvl1pPr>
          </a:lstStyle>
          <a:p>
            <a:fld id="{64ADBBEE-2823-4E44-9DA5-27FD0D7325A7}" type="slidenum">
              <a:rPr lang="en-US" smtClean="0"/>
              <a:pPr/>
              <a:t>‹#›</a:t>
            </a:fld>
            <a:endParaRPr lang="en-US" dirty="0"/>
          </a:p>
        </p:txBody>
      </p:sp>
    </p:spTree>
    <p:extLst>
      <p:ext uri="{BB962C8B-B14F-4D97-AF65-F5344CB8AC3E}">
        <p14:creationId xmlns:p14="http://schemas.microsoft.com/office/powerpoint/2010/main" val="421335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0" y="6110535"/>
            <a:ext cx="9152792" cy="7474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none" baseline="0">
                <a:solidFill>
                  <a:srgbClr val="336699"/>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685800" y="6356350"/>
            <a:ext cx="2133600" cy="365125"/>
          </a:xfrm>
        </p:spPr>
        <p:txBody>
          <a:bodyPr/>
          <a:lstStyle>
            <a:lvl1pPr>
              <a:defRPr>
                <a:solidFill>
                  <a:schemeClr val="bg1"/>
                </a:solidFill>
              </a:defRPr>
            </a:lvl1pPr>
          </a:lstStyle>
          <a:p>
            <a:r>
              <a:rPr lang="en-US" dirty="0"/>
              <a:t>© 2019 NNEDV &amp; Confidentiality Institute</a:t>
            </a:r>
          </a:p>
        </p:txBody>
      </p:sp>
      <p:sp>
        <p:nvSpPr>
          <p:cNvPr id="7" name="Rectangle 6"/>
          <p:cNvSpPr/>
          <p:nvPr userDrawn="1"/>
        </p:nvSpPr>
        <p:spPr>
          <a:xfrm>
            <a:off x="8445612" y="6110535"/>
            <a:ext cx="707180" cy="762000"/>
          </a:xfrm>
          <a:prstGeom prst="rect">
            <a:avLst/>
          </a:prstGeom>
          <a:solidFill>
            <a:srgbClr val="DB7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12"/>
          </p:nvPr>
        </p:nvSpPr>
        <p:spPr>
          <a:xfrm>
            <a:off x="8445612" y="6324600"/>
            <a:ext cx="707180" cy="411163"/>
          </a:xfrm>
          <a:prstGeom prst="rect">
            <a:avLst/>
          </a:prstGeom>
        </p:spPr>
        <p:txBody>
          <a:bodyPr/>
          <a:lstStyle>
            <a:lvl1pPr algn="ctr">
              <a:defRPr sz="1600">
                <a:solidFill>
                  <a:schemeClr val="bg1"/>
                </a:solidFill>
              </a:defRPr>
            </a:lvl1pPr>
          </a:lstStyle>
          <a:p>
            <a:fld id="{64ADBBEE-2823-4E44-9DA5-27FD0D7325A7}"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72199"/>
            <a:ext cx="434599" cy="640681"/>
          </a:xfrm>
          <a:prstGeom prst="rect">
            <a:avLst/>
          </a:prstGeom>
        </p:spPr>
      </p:pic>
    </p:spTree>
    <p:extLst>
      <p:ext uri="{BB962C8B-B14F-4D97-AF65-F5344CB8AC3E}">
        <p14:creationId xmlns:p14="http://schemas.microsoft.com/office/powerpoint/2010/main" val="2829327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 2019 NNEDV &amp; Confidentiality Institute</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4ADBBEE-2823-4E44-9DA5-27FD0D7325A7}" type="slidenum">
              <a:rPr lang="en-US" smtClean="0"/>
              <a:t>‹#›</a:t>
            </a:fld>
            <a:endParaRPr lang="en-US"/>
          </a:p>
        </p:txBody>
      </p:sp>
    </p:spTree>
    <p:extLst>
      <p:ext uri="{BB962C8B-B14F-4D97-AF65-F5344CB8AC3E}">
        <p14:creationId xmlns:p14="http://schemas.microsoft.com/office/powerpoint/2010/main" val="487200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 2019 NNEDV &amp; Confidentiality Institute</a:t>
            </a: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4ADBBEE-2823-4E44-9DA5-27FD0D7325A7}" type="slidenum">
              <a:rPr lang="en-US" smtClean="0"/>
              <a:t>‹#›</a:t>
            </a:fld>
            <a:endParaRPr lang="en-US"/>
          </a:p>
        </p:txBody>
      </p:sp>
    </p:spTree>
    <p:extLst>
      <p:ext uri="{BB962C8B-B14F-4D97-AF65-F5344CB8AC3E}">
        <p14:creationId xmlns:p14="http://schemas.microsoft.com/office/powerpoint/2010/main" val="2402616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 2019 NNEDV &amp; Confidentiality Institute</a:t>
            </a: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4ADBBEE-2823-4E44-9DA5-27FD0D7325A7}" type="slidenum">
              <a:rPr lang="en-US" smtClean="0"/>
              <a:t>‹#›</a:t>
            </a:fld>
            <a:endParaRPr lang="en-US"/>
          </a:p>
        </p:txBody>
      </p:sp>
    </p:spTree>
    <p:extLst>
      <p:ext uri="{BB962C8B-B14F-4D97-AF65-F5344CB8AC3E}">
        <p14:creationId xmlns:p14="http://schemas.microsoft.com/office/powerpoint/2010/main" val="256263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 2019 NNEDV &amp; Confidentiality Institute</a:t>
            </a: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4ADBBEE-2823-4E44-9DA5-27FD0D7325A7}" type="slidenum">
              <a:rPr lang="en-US" smtClean="0"/>
              <a:t>‹#›</a:t>
            </a:fld>
            <a:endParaRPr lang="en-US"/>
          </a:p>
        </p:txBody>
      </p:sp>
    </p:spTree>
    <p:extLst>
      <p:ext uri="{BB962C8B-B14F-4D97-AF65-F5344CB8AC3E}">
        <p14:creationId xmlns:p14="http://schemas.microsoft.com/office/powerpoint/2010/main" val="311613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US" dirty="0"/>
              <a:t>© 2019 NNEDV &amp; Confidentiality Institute</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4ADBBEE-2823-4E44-9DA5-27FD0D7325A7}" type="slidenum">
              <a:rPr lang="en-US" smtClean="0"/>
              <a:t>‹#›</a:t>
            </a:fld>
            <a:endParaRPr lang="en-US"/>
          </a:p>
        </p:txBody>
      </p:sp>
    </p:spTree>
    <p:extLst>
      <p:ext uri="{BB962C8B-B14F-4D97-AF65-F5344CB8AC3E}">
        <p14:creationId xmlns:p14="http://schemas.microsoft.com/office/powerpoint/2010/main" val="586042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 2019 NNEDV &amp; Confidentiality Institute</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4ADBBEE-2823-4E44-9DA5-27FD0D7325A7}" type="slidenum">
              <a:rPr lang="en-US" smtClean="0"/>
              <a:t>‹#›</a:t>
            </a:fld>
            <a:endParaRPr lang="en-US"/>
          </a:p>
        </p:txBody>
      </p:sp>
    </p:spTree>
    <p:extLst>
      <p:ext uri="{BB962C8B-B14F-4D97-AF65-F5344CB8AC3E}">
        <p14:creationId xmlns:p14="http://schemas.microsoft.com/office/powerpoint/2010/main" val="2759460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848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8486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666666"/>
                </a:solidFill>
              </a:defRPr>
            </a:lvl1pPr>
          </a:lstStyle>
          <a:p>
            <a:r>
              <a:rPr lang="en-US" dirty="0"/>
              <a:t>© 2019 NNEDV &amp; Confidentiality Institute</a:t>
            </a:r>
          </a:p>
        </p:txBody>
      </p:sp>
    </p:spTree>
    <p:extLst>
      <p:ext uri="{BB962C8B-B14F-4D97-AF65-F5344CB8AC3E}">
        <p14:creationId xmlns:p14="http://schemas.microsoft.com/office/powerpoint/2010/main" val="3217537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spcBef>
          <a:spcPct val="0"/>
        </a:spcBef>
        <a:buNone/>
        <a:defRPr sz="4400" kern="1200">
          <a:solidFill>
            <a:srgbClr val="333333"/>
          </a:solidFill>
          <a:latin typeface="Gill Sans M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33333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3333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3333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3333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latimes.com/local/lanow/la-me-ln-211-data-20180515-story.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alicia@confidentialityinstitute.org"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8.png"/><Relationship Id="rId7" Type="http://schemas.openxmlformats.org/officeDocument/2006/relationships/hyperlink" Target="https://www.techsafety.org/resources-agencyus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mailto:safetynet@nnedv.org" TargetMode="External"/><Relationship Id="rId5" Type="http://schemas.openxmlformats.org/officeDocument/2006/relationships/hyperlink" Target="mailto:cstreett@nnedv.org" TargetMode="External"/><Relationship Id="rId4" Type="http://schemas.openxmlformats.org/officeDocument/2006/relationships/hyperlink" Target="mailto:alicia@confidentialityinstitut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71035"/>
            <a:ext cx="6781800" cy="2381250"/>
          </a:xfrm>
        </p:spPr>
        <p:txBody>
          <a:bodyPr>
            <a:noAutofit/>
          </a:bodyPr>
          <a:lstStyle/>
          <a:p>
            <a:br>
              <a:rPr lang="en-US" sz="4000" b="1" dirty="0"/>
            </a:br>
            <a:r>
              <a:rPr lang="en-US" sz="4000" b="1" dirty="0"/>
              <a:t>Databases: </a:t>
            </a:r>
            <a:br>
              <a:rPr lang="en-US" sz="4000" b="1" dirty="0"/>
            </a:br>
            <a:r>
              <a:rPr lang="en-US" sz="4000" b="1" dirty="0"/>
              <a:t>The Intersection of Law &amp; </a:t>
            </a:r>
            <a:br>
              <a:rPr lang="en-US" sz="4000" b="1" dirty="0"/>
            </a:br>
            <a:r>
              <a:rPr lang="en-US" sz="4000" b="1" dirty="0"/>
              <a:t>Best Practice</a:t>
            </a:r>
            <a:endParaRPr lang="en-US" sz="4200" b="1" dirty="0">
              <a:solidFill>
                <a:schemeClr val="tx2"/>
              </a:solidFill>
            </a:endParaRPr>
          </a:p>
        </p:txBody>
      </p:sp>
      <p:sp>
        <p:nvSpPr>
          <p:cNvPr id="3" name="Subtitle 2"/>
          <p:cNvSpPr>
            <a:spLocks noGrp="1"/>
          </p:cNvSpPr>
          <p:nvPr>
            <p:ph type="subTitle" idx="1"/>
          </p:nvPr>
        </p:nvSpPr>
        <p:spPr>
          <a:xfrm>
            <a:off x="685800" y="4572000"/>
            <a:ext cx="7620000" cy="1911350"/>
          </a:xfrm>
        </p:spPr>
        <p:txBody>
          <a:bodyPr>
            <a:normAutofit/>
          </a:bodyPr>
          <a:lstStyle/>
          <a:p>
            <a:pPr algn="ctr"/>
            <a:r>
              <a:rPr lang="en-US" sz="2000" b="1" dirty="0">
                <a:solidFill>
                  <a:schemeClr val="tx1"/>
                </a:solidFill>
              </a:rPr>
              <a:t>FVPSA State Administrators Webinar Series</a:t>
            </a:r>
          </a:p>
          <a:p>
            <a:pPr algn="ctr"/>
            <a:endParaRPr lang="en-US" sz="1000" b="1" dirty="0">
              <a:solidFill>
                <a:schemeClr val="tx1"/>
              </a:solidFill>
            </a:endParaRPr>
          </a:p>
          <a:p>
            <a:pPr algn="ctr"/>
            <a:r>
              <a:rPr lang="en-US" sz="2000" b="1" dirty="0">
                <a:solidFill>
                  <a:schemeClr val="tx1"/>
                </a:solidFill>
              </a:rPr>
              <a:t>Presenters:</a:t>
            </a:r>
          </a:p>
          <a:p>
            <a:pPr algn="ctr"/>
            <a:endParaRPr lang="en-US" sz="500" dirty="0">
              <a:solidFill>
                <a:schemeClr val="tx1"/>
              </a:solidFill>
            </a:endParaRPr>
          </a:p>
          <a:p>
            <a:pPr algn="ctr"/>
            <a:r>
              <a:rPr lang="en-US" sz="2000" dirty="0">
                <a:solidFill>
                  <a:schemeClr val="tx1"/>
                </a:solidFill>
              </a:rPr>
              <a:t>Alicia Aiken, JD– Director, Confidentiality Institute</a:t>
            </a:r>
          </a:p>
          <a:p>
            <a:pPr algn="ctr"/>
            <a:r>
              <a:rPr lang="en-US" sz="2000" dirty="0">
                <a:solidFill>
                  <a:schemeClr val="tx1"/>
                </a:solidFill>
              </a:rPr>
              <a:t>Corbin Streett, MSW – Technology Safety Specialist</a:t>
            </a:r>
          </a:p>
        </p:txBody>
      </p:sp>
      <p:sp>
        <p:nvSpPr>
          <p:cNvPr id="8" name="Date Placeholder 7"/>
          <p:cNvSpPr>
            <a:spLocks noGrp="1"/>
          </p:cNvSpPr>
          <p:nvPr>
            <p:ph type="dt" sz="half" idx="10"/>
          </p:nvPr>
        </p:nvSpPr>
        <p:spPr>
          <a:xfrm>
            <a:off x="685800" y="6356350"/>
            <a:ext cx="3048000" cy="446715"/>
          </a:xfrm>
        </p:spPr>
        <p:txBody>
          <a:bodyPr/>
          <a:lstStyle/>
          <a:p>
            <a:r>
              <a:rPr lang="en-US" dirty="0"/>
              <a:t>© 2019 NNEDV &amp; Confidentiality Institute</a:t>
            </a:r>
          </a:p>
        </p:txBody>
      </p:sp>
      <p:pic>
        <p:nvPicPr>
          <p:cNvPr id="5" name="Picture 4" descr="logo.png">
            <a:extLst>
              <a:ext uri="{FF2B5EF4-FFF2-40B4-BE49-F238E27FC236}">
                <a16:creationId xmlns:a16="http://schemas.microsoft.com/office/drawing/2014/main" id="{896D3CB5-E804-DF43-9622-042D0E70A610}"/>
              </a:ext>
            </a:extLst>
          </p:cNvPr>
          <p:cNvPicPr>
            <a:picLocks noChangeAspect="1"/>
          </p:cNvPicPr>
          <p:nvPr/>
        </p:nvPicPr>
        <p:blipFill>
          <a:blip r:embed="rId3"/>
          <a:stretch>
            <a:fillRect/>
          </a:stretch>
        </p:blipFill>
        <p:spPr>
          <a:xfrm>
            <a:off x="622856" y="461365"/>
            <a:ext cx="1583537" cy="1171545"/>
          </a:xfrm>
          <a:prstGeom prst="rect">
            <a:avLst/>
          </a:prstGeom>
        </p:spPr>
      </p:pic>
    </p:spTree>
    <p:extLst>
      <p:ext uri="{BB962C8B-B14F-4D97-AF65-F5344CB8AC3E}">
        <p14:creationId xmlns:p14="http://schemas.microsoft.com/office/powerpoint/2010/main" val="2452929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 2019 NNEDV &amp; Confidentiality Institute</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txBox="1">
            <a:spLocks/>
          </p:cNvSpPr>
          <p:nvPr/>
        </p:nvSpPr>
        <p:spPr>
          <a:xfrm>
            <a:off x="-10886" y="0"/>
            <a:ext cx="9144000" cy="136207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rgbClr val="333333"/>
                </a:solidFill>
                <a:latin typeface="Gill Sans MT" pitchFamily="34" charset="0"/>
                <a:ea typeface="+mj-ea"/>
                <a:cs typeface="+mj-cs"/>
              </a:defRPr>
            </a:lvl1pPr>
          </a:lstStyle>
          <a:p>
            <a:pPr algn="ctr"/>
            <a:r>
              <a:rPr lang="en-US" b="1" dirty="0">
                <a:solidFill>
                  <a:schemeClr val="bg1"/>
                </a:solidFill>
              </a:rPr>
              <a:t>A Database is Like a Cookie Jar</a:t>
            </a:r>
          </a:p>
        </p:txBody>
      </p:sp>
      <p:sp>
        <p:nvSpPr>
          <p:cNvPr id="4" name="Slide Number Placeholder 3"/>
          <p:cNvSpPr>
            <a:spLocks noGrp="1"/>
          </p:cNvSpPr>
          <p:nvPr>
            <p:ph type="sldNum" sz="quarter" idx="12"/>
          </p:nvPr>
        </p:nvSpPr>
        <p:spPr>
          <a:xfrm>
            <a:off x="8229600" y="6356350"/>
            <a:ext cx="457200" cy="365125"/>
          </a:xfrm>
        </p:spPr>
        <p:txBody>
          <a:bodyPr/>
          <a:lstStyle/>
          <a:p>
            <a:fld id="{64ADBBEE-2823-4E44-9DA5-27FD0D7325A7}" type="slidenum">
              <a:rPr lang="en-US" smtClean="0"/>
              <a:t>10</a:t>
            </a:fld>
            <a:endParaRPr lang="en-US" dirty="0"/>
          </a:p>
        </p:txBody>
      </p:sp>
    </p:spTree>
    <p:extLst>
      <p:ext uri="{BB962C8B-B14F-4D97-AF65-F5344CB8AC3E}">
        <p14:creationId xmlns:p14="http://schemas.microsoft.com/office/powerpoint/2010/main" val="1734337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Who is allowed in the Cookie Jar?</a:t>
            </a:r>
          </a:p>
        </p:txBody>
      </p:sp>
      <p:sp>
        <p:nvSpPr>
          <p:cNvPr id="3" name="Content Placeholder 2"/>
          <p:cNvSpPr>
            <a:spLocks noGrp="1"/>
          </p:cNvSpPr>
          <p:nvPr>
            <p:ph idx="1"/>
          </p:nvPr>
        </p:nvSpPr>
        <p:spPr>
          <a:xfrm>
            <a:off x="457200" y="1628208"/>
            <a:ext cx="3886200" cy="4495800"/>
          </a:xfrm>
        </p:spPr>
        <p:txBody>
          <a:bodyPr>
            <a:normAutofit/>
          </a:bodyPr>
          <a:lstStyle/>
          <a:p>
            <a:pPr marL="0" indent="0">
              <a:buNone/>
            </a:pPr>
            <a:r>
              <a:rPr lang="is-IS" dirty="0">
                <a:solidFill>
                  <a:schemeClr val="tx1"/>
                </a:solidFill>
              </a:rPr>
              <a:t>FVPSA prohibits disclosure of PII to those outside the victim services unit</a:t>
            </a:r>
          </a:p>
          <a:p>
            <a:pPr>
              <a:buFontTx/>
              <a:buChar char="-"/>
            </a:pPr>
            <a:r>
              <a:rPr lang="is-IS" dirty="0">
                <a:solidFill>
                  <a:schemeClr val="tx1"/>
                </a:solidFill>
              </a:rPr>
              <a:t>Except when survivor requests it</a:t>
            </a:r>
          </a:p>
          <a:p>
            <a:pPr>
              <a:buFontTx/>
              <a:buChar char="-"/>
            </a:pPr>
            <a:r>
              <a:rPr lang="is-IS" dirty="0">
                <a:solidFill>
                  <a:schemeClr val="tx1"/>
                </a:solidFill>
              </a:rPr>
              <a:t>Or when court/ statute requires it</a:t>
            </a:r>
          </a:p>
          <a:p>
            <a:pPr>
              <a:buFontTx/>
              <a:buChar char="-"/>
            </a:pPr>
            <a:endParaRPr lang="is-IS" dirty="0">
              <a:solidFill>
                <a:schemeClr val="tx1"/>
              </a:solidFill>
            </a:endParaRPr>
          </a:p>
        </p:txBody>
      </p:sp>
      <p:sp>
        <p:nvSpPr>
          <p:cNvPr id="4" name="Date Placeholder 3"/>
          <p:cNvSpPr>
            <a:spLocks noGrp="1"/>
          </p:cNvSpPr>
          <p:nvPr>
            <p:ph type="dt" sz="half" idx="10"/>
          </p:nvPr>
        </p:nvSpPr>
        <p:spPr>
          <a:xfrm>
            <a:off x="457200" y="6356350"/>
            <a:ext cx="3352800" cy="379413"/>
          </a:xfrm>
        </p:spPr>
        <p:txBody>
          <a:bodyPr/>
          <a:lstStyle/>
          <a:p>
            <a:r>
              <a:rPr lang="en-US" dirty="0"/>
              <a:t>© 2019 NNEDV &amp; Confidentiality Institute</a:t>
            </a:r>
          </a:p>
        </p:txBody>
      </p:sp>
      <p:sp>
        <p:nvSpPr>
          <p:cNvPr id="5" name="Slide Number Placeholder 4"/>
          <p:cNvSpPr>
            <a:spLocks noGrp="1"/>
          </p:cNvSpPr>
          <p:nvPr>
            <p:ph type="sldNum" sz="quarter" idx="12"/>
          </p:nvPr>
        </p:nvSpPr>
        <p:spPr/>
        <p:txBody>
          <a:bodyPr/>
          <a:lstStyle/>
          <a:p>
            <a:fld id="{64ADBBEE-2823-4E44-9DA5-27FD0D7325A7}" type="slidenum">
              <a:rPr lang="en-US" smtClean="0"/>
              <a:pPr/>
              <a:t>11</a:t>
            </a:fld>
            <a:endParaRPr lang="en-US" dirty="0"/>
          </a:p>
        </p:txBody>
      </p:sp>
      <p:pic>
        <p:nvPicPr>
          <p:cNvPr id="7" name="Picture 6">
            <a:extLst>
              <a:ext uri="{FF2B5EF4-FFF2-40B4-BE49-F238E27FC236}">
                <a16:creationId xmlns:a16="http://schemas.microsoft.com/office/drawing/2014/main" id="{62E00918-B3C5-D843-BDA1-75273BB47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417638"/>
            <a:ext cx="4099714" cy="4936201"/>
          </a:xfrm>
          <a:prstGeom prst="rect">
            <a:avLst/>
          </a:prstGeom>
        </p:spPr>
      </p:pic>
      <p:pic>
        <p:nvPicPr>
          <p:cNvPr id="8" name="Content Placeholder 3" descr="Confidentiality Rings.png">
            <a:extLst>
              <a:ext uri="{FF2B5EF4-FFF2-40B4-BE49-F238E27FC236}">
                <a16:creationId xmlns:a16="http://schemas.microsoft.com/office/drawing/2014/main" id="{1FCE45B0-4C66-BF4E-BBE2-3BE052D11C7D}"/>
              </a:ext>
            </a:extLst>
          </p:cNvPr>
          <p:cNvPicPr>
            <a:picLocks noChangeAspect="1"/>
          </p:cNvPicPr>
          <p:nvPr/>
        </p:nvPicPr>
        <p:blipFill>
          <a:blip r:embed="rId4"/>
          <a:stretch>
            <a:fillRect/>
          </a:stretch>
        </p:blipFill>
        <p:spPr>
          <a:xfrm>
            <a:off x="7672350" y="6281905"/>
            <a:ext cx="662025" cy="439570"/>
          </a:xfrm>
          <a:prstGeom prst="rect">
            <a:avLst/>
          </a:prstGeom>
        </p:spPr>
      </p:pic>
    </p:spTree>
    <p:extLst>
      <p:ext uri="{BB962C8B-B14F-4D97-AF65-F5344CB8AC3E}">
        <p14:creationId xmlns:p14="http://schemas.microsoft.com/office/powerpoint/2010/main" val="1649467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Inside/Outside the Circle</a:t>
            </a:r>
          </a:p>
        </p:txBody>
      </p:sp>
      <p:sp>
        <p:nvSpPr>
          <p:cNvPr id="4" name="Slide Number Placeholder 3"/>
          <p:cNvSpPr>
            <a:spLocks noGrp="1"/>
          </p:cNvSpPr>
          <p:nvPr>
            <p:ph type="sldNum" sz="quarter" idx="12"/>
          </p:nvPr>
        </p:nvSpPr>
        <p:spPr/>
        <p:txBody>
          <a:bodyPr/>
          <a:lstStyle/>
          <a:p>
            <a:fld id="{64ADBBEE-2823-4E44-9DA5-27FD0D7325A7}" type="slidenum">
              <a:rPr lang="en-US" smtClean="0"/>
              <a:pPr/>
              <a:t>12</a:t>
            </a:fld>
            <a:endParaRPr lang="en-US" dirty="0"/>
          </a:p>
        </p:txBody>
      </p:sp>
      <p:sp>
        <p:nvSpPr>
          <p:cNvPr id="7" name="Donut 6"/>
          <p:cNvSpPr/>
          <p:nvPr/>
        </p:nvSpPr>
        <p:spPr>
          <a:xfrm>
            <a:off x="152401" y="1524000"/>
            <a:ext cx="4572000" cy="4495800"/>
          </a:xfrm>
          <a:prstGeom prst="donut">
            <a:avLst>
              <a:gd name="adj" fmla="val 3224"/>
            </a:avLst>
          </a:prstGeom>
          <a:solidFill>
            <a:srgbClr val="00669B"/>
          </a:solidFill>
          <a:ln w="31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564658" y="3222161"/>
            <a:ext cx="3637342" cy="1815882"/>
          </a:xfrm>
          <a:prstGeom prst="rect">
            <a:avLst/>
          </a:prstGeom>
          <a:noFill/>
        </p:spPr>
        <p:txBody>
          <a:bodyPr wrap="none" rtlCol="0">
            <a:spAutoFit/>
          </a:bodyPr>
          <a:lstStyle/>
          <a:p>
            <a:pPr algn="ctr"/>
            <a:r>
              <a:rPr lang="en-US" sz="2800" dirty="0"/>
              <a:t>Survivor chooses</a:t>
            </a:r>
          </a:p>
          <a:p>
            <a:pPr algn="ctr"/>
            <a:r>
              <a:rPr lang="en-US" sz="2800" dirty="0"/>
              <a:t>to share information</a:t>
            </a:r>
          </a:p>
          <a:p>
            <a:pPr algn="ctr"/>
            <a:r>
              <a:rPr lang="en-US" sz="2800" dirty="0"/>
              <a:t>with staff of</a:t>
            </a:r>
          </a:p>
          <a:p>
            <a:pPr algn="ctr"/>
            <a:r>
              <a:rPr lang="en-US" sz="2800" dirty="0"/>
              <a:t>victim services program</a:t>
            </a:r>
          </a:p>
        </p:txBody>
      </p:sp>
      <p:sp>
        <p:nvSpPr>
          <p:cNvPr id="9" name="TextBox 8"/>
          <p:cNvSpPr txBox="1"/>
          <p:nvPr/>
        </p:nvSpPr>
        <p:spPr>
          <a:xfrm>
            <a:off x="690799" y="2514600"/>
            <a:ext cx="3637563" cy="707886"/>
          </a:xfrm>
          <a:prstGeom prst="rect">
            <a:avLst/>
          </a:prstGeom>
          <a:noFill/>
        </p:spPr>
        <p:txBody>
          <a:bodyPr wrap="square" rtlCol="0">
            <a:spAutoFit/>
          </a:bodyPr>
          <a:lstStyle/>
          <a:p>
            <a:r>
              <a:rPr lang="en-US" sz="4000" b="1" dirty="0">
                <a:solidFill>
                  <a:srgbClr val="00669B"/>
                </a:solidFill>
              </a:rPr>
              <a:t>Inside the Circle</a:t>
            </a:r>
          </a:p>
        </p:txBody>
      </p:sp>
      <p:sp>
        <p:nvSpPr>
          <p:cNvPr id="10" name="TextBox 9"/>
          <p:cNvSpPr txBox="1"/>
          <p:nvPr/>
        </p:nvSpPr>
        <p:spPr>
          <a:xfrm>
            <a:off x="4953000" y="2360387"/>
            <a:ext cx="3429000" cy="3970318"/>
          </a:xfrm>
          <a:prstGeom prst="rect">
            <a:avLst/>
          </a:prstGeom>
          <a:noFill/>
          <a:ln>
            <a:noFill/>
          </a:ln>
        </p:spPr>
        <p:txBody>
          <a:bodyPr wrap="square" rtlCol="0">
            <a:spAutoFit/>
          </a:bodyPr>
          <a:lstStyle/>
          <a:p>
            <a:pPr marL="457200" indent="-457200">
              <a:buFont typeface="Arial"/>
              <a:buChar char="•"/>
            </a:pPr>
            <a:r>
              <a:rPr lang="en-US" sz="2800" dirty="0"/>
              <a:t>Law Enforcement</a:t>
            </a:r>
          </a:p>
          <a:p>
            <a:pPr marL="457200" indent="-457200">
              <a:buFont typeface="Arial"/>
              <a:buChar char="•"/>
            </a:pPr>
            <a:r>
              <a:rPr lang="en-US" sz="2800" dirty="0"/>
              <a:t>Child Welfare</a:t>
            </a:r>
          </a:p>
          <a:p>
            <a:pPr marL="457200" indent="-457200">
              <a:buFont typeface="Arial"/>
              <a:buChar char="•"/>
            </a:pPr>
            <a:r>
              <a:rPr lang="en-US" sz="2800" dirty="0"/>
              <a:t>Other V.S.P’s</a:t>
            </a:r>
          </a:p>
          <a:p>
            <a:pPr marL="457200" indent="-457200">
              <a:buFont typeface="Arial"/>
              <a:buChar char="•"/>
            </a:pPr>
            <a:r>
              <a:rPr lang="en-US" sz="2800" dirty="0"/>
              <a:t>Non Victim Service Programs </a:t>
            </a:r>
          </a:p>
          <a:p>
            <a:pPr marL="457200" indent="-457200">
              <a:buFont typeface="Arial"/>
              <a:buChar char="•"/>
            </a:pPr>
            <a:r>
              <a:rPr lang="en-US" sz="2800" dirty="0"/>
              <a:t>Funders</a:t>
            </a:r>
          </a:p>
          <a:p>
            <a:pPr marL="457200" indent="-457200">
              <a:buFont typeface="Arial"/>
              <a:buChar char="•"/>
            </a:pPr>
            <a:r>
              <a:rPr lang="en-US" sz="2800" dirty="0"/>
              <a:t>Auditors</a:t>
            </a:r>
          </a:p>
          <a:p>
            <a:pPr marL="457200" indent="-457200">
              <a:buFont typeface="Arial"/>
              <a:buChar char="•"/>
            </a:pPr>
            <a:r>
              <a:rPr lang="en-US" sz="2800" dirty="0"/>
              <a:t>Allies</a:t>
            </a:r>
          </a:p>
          <a:p>
            <a:pPr marL="457200" indent="-457200">
              <a:buFont typeface="Arial"/>
              <a:buChar char="•"/>
            </a:pPr>
            <a:r>
              <a:rPr lang="en-US" sz="2800" dirty="0"/>
              <a:t>Vendors</a:t>
            </a:r>
          </a:p>
        </p:txBody>
      </p:sp>
      <p:sp>
        <p:nvSpPr>
          <p:cNvPr id="11" name="TextBox 10"/>
          <p:cNvSpPr txBox="1"/>
          <p:nvPr/>
        </p:nvSpPr>
        <p:spPr>
          <a:xfrm>
            <a:off x="4896837" y="1715869"/>
            <a:ext cx="3637563" cy="646331"/>
          </a:xfrm>
          <a:prstGeom prst="rect">
            <a:avLst/>
          </a:prstGeom>
          <a:noFill/>
        </p:spPr>
        <p:txBody>
          <a:bodyPr wrap="square" rtlCol="0">
            <a:spAutoFit/>
          </a:bodyPr>
          <a:lstStyle/>
          <a:p>
            <a:r>
              <a:rPr lang="en-US" sz="3600" b="1" dirty="0"/>
              <a:t>Outside the Circle</a:t>
            </a:r>
          </a:p>
        </p:txBody>
      </p:sp>
      <p:pic>
        <p:nvPicPr>
          <p:cNvPr id="12" name="Content Placeholder 3" descr="Confidentiality Rings.png"/>
          <p:cNvPicPr>
            <a:picLocks noChangeAspect="1"/>
          </p:cNvPicPr>
          <p:nvPr/>
        </p:nvPicPr>
        <p:blipFill>
          <a:blip r:embed="rId3"/>
          <a:stretch>
            <a:fillRect/>
          </a:stretch>
        </p:blipFill>
        <p:spPr>
          <a:xfrm>
            <a:off x="7643775" y="6310396"/>
            <a:ext cx="662025" cy="439570"/>
          </a:xfrm>
          <a:prstGeom prst="rect">
            <a:avLst/>
          </a:prstGeom>
        </p:spPr>
      </p:pic>
      <p:sp>
        <p:nvSpPr>
          <p:cNvPr id="13" name="Date Placeholder 7"/>
          <p:cNvSpPr>
            <a:spLocks noGrp="1"/>
          </p:cNvSpPr>
          <p:nvPr>
            <p:ph type="dt" sz="half" idx="10"/>
          </p:nvPr>
        </p:nvSpPr>
        <p:spPr>
          <a:xfrm>
            <a:off x="685800" y="6356350"/>
            <a:ext cx="2819400" cy="501650"/>
          </a:xfrm>
        </p:spPr>
        <p:txBody>
          <a:bodyPr/>
          <a:lstStyle/>
          <a:p>
            <a:r>
              <a:rPr lang="en-US" dirty="0"/>
              <a:t>© 2019 NNEDV &amp; Confidentiality Institute</a:t>
            </a:r>
          </a:p>
        </p:txBody>
      </p:sp>
    </p:spTree>
    <p:extLst>
      <p:ext uri="{BB962C8B-B14F-4D97-AF65-F5344CB8AC3E}">
        <p14:creationId xmlns:p14="http://schemas.microsoft.com/office/powerpoint/2010/main" val="895937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Helping Local Programs Understand &amp; Choose Databases</a:t>
            </a:r>
          </a:p>
        </p:txBody>
      </p:sp>
      <p:sp>
        <p:nvSpPr>
          <p:cNvPr id="5" name="Slide Number Placeholder 4"/>
          <p:cNvSpPr>
            <a:spLocks noGrp="1"/>
          </p:cNvSpPr>
          <p:nvPr>
            <p:ph type="sldNum" sz="quarter" idx="12"/>
          </p:nvPr>
        </p:nvSpPr>
        <p:spPr/>
        <p:txBody>
          <a:bodyPr/>
          <a:lstStyle/>
          <a:p>
            <a:fld id="{64ADBBEE-2823-4E44-9DA5-27FD0D7325A7}" type="slidenum">
              <a:rPr lang="en-US" smtClean="0"/>
              <a:pPr/>
              <a:t>13</a:t>
            </a:fld>
            <a:endParaRPr lang="en-US" dirty="0"/>
          </a:p>
        </p:txBody>
      </p:sp>
      <p:sp>
        <p:nvSpPr>
          <p:cNvPr id="7" name="Date Placeholder 3"/>
          <p:cNvSpPr>
            <a:spLocks noGrp="1"/>
          </p:cNvSpPr>
          <p:nvPr>
            <p:ph type="dt" sz="half" idx="10"/>
          </p:nvPr>
        </p:nvSpPr>
        <p:spPr>
          <a:xfrm>
            <a:off x="685800" y="6356350"/>
            <a:ext cx="1219200" cy="365125"/>
          </a:xfrm>
        </p:spPr>
        <p:txBody>
          <a:bodyPr/>
          <a:lstStyle/>
          <a:p>
            <a:r>
              <a:rPr lang="en-US" dirty="0"/>
              <a:t>© 2019 NNEDV &amp; Confidentiality Institute</a:t>
            </a:r>
          </a:p>
        </p:txBody>
      </p:sp>
    </p:spTree>
    <p:extLst>
      <p:ext uri="{BB962C8B-B14F-4D97-AF65-F5344CB8AC3E}">
        <p14:creationId xmlns:p14="http://schemas.microsoft.com/office/powerpoint/2010/main" val="1414058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tx1"/>
                </a:solidFill>
              </a:rPr>
              <a:t>Assumptions that Vendors Make</a:t>
            </a:r>
          </a:p>
        </p:txBody>
      </p:sp>
      <p:sp>
        <p:nvSpPr>
          <p:cNvPr id="6" name="Content Placeholder 5"/>
          <p:cNvSpPr>
            <a:spLocks noGrp="1"/>
          </p:cNvSpPr>
          <p:nvPr>
            <p:ph idx="1"/>
          </p:nvPr>
        </p:nvSpPr>
        <p:spPr/>
        <p:txBody>
          <a:bodyPr>
            <a:normAutofit lnSpcReduction="10000"/>
          </a:bodyPr>
          <a:lstStyle/>
          <a:p>
            <a:pPr marL="514350" indent="-514350">
              <a:buFont typeface="+mj-lt"/>
              <a:buAutoNum type="arabicPeriod"/>
            </a:pPr>
            <a:r>
              <a:rPr lang="en-US" dirty="0">
                <a:solidFill>
                  <a:schemeClr val="tx1"/>
                </a:solidFill>
              </a:rPr>
              <a:t>Losing access to data is agency’s biggest concern</a:t>
            </a:r>
          </a:p>
          <a:p>
            <a:pPr marL="514350" indent="-514350">
              <a:buFont typeface="+mj-lt"/>
              <a:buAutoNum type="arabicPeriod"/>
            </a:pPr>
            <a:r>
              <a:rPr lang="en-US" dirty="0">
                <a:solidFill>
                  <a:schemeClr val="tx1"/>
                </a:solidFill>
              </a:rPr>
              <a:t>If it’s affordable to save data forever, it should be saved forever</a:t>
            </a:r>
          </a:p>
          <a:p>
            <a:pPr marL="514350" indent="-514350">
              <a:buFont typeface="+mj-lt"/>
              <a:buAutoNum type="arabicPeriod"/>
            </a:pPr>
            <a:r>
              <a:rPr lang="en-US" dirty="0">
                <a:solidFill>
                  <a:schemeClr val="tx1"/>
                </a:solidFill>
              </a:rPr>
              <a:t>Ease of sharing access to data is agency’s primary goal</a:t>
            </a:r>
          </a:p>
          <a:p>
            <a:pPr marL="514350" indent="-514350">
              <a:buFont typeface="+mj-lt"/>
              <a:buAutoNum type="arabicPeriod"/>
            </a:pPr>
            <a:r>
              <a:rPr lang="en-US" dirty="0">
                <a:solidFill>
                  <a:schemeClr val="tx1"/>
                </a:solidFill>
              </a:rPr>
              <a:t>Vendors can be trusted to see everything</a:t>
            </a:r>
          </a:p>
          <a:p>
            <a:pPr marL="514350" indent="-514350">
              <a:buFont typeface="+mj-lt"/>
              <a:buAutoNum type="arabicPeriod"/>
            </a:pPr>
            <a:r>
              <a:rPr lang="en-US" dirty="0">
                <a:solidFill>
                  <a:schemeClr val="tx1"/>
                </a:solidFill>
              </a:rPr>
              <a:t>Potential misuse of data is a small &amp; acceptable business risk</a:t>
            </a:r>
          </a:p>
          <a:p>
            <a:pPr marL="514350" indent="-514350">
              <a:buFont typeface="+mj-lt"/>
              <a:buAutoNum type="arabicPeriod"/>
            </a:pPr>
            <a:endParaRPr lang="en-US" dirty="0">
              <a:solidFill>
                <a:schemeClr val="tx1"/>
              </a:solidFill>
            </a:endParaRPr>
          </a:p>
          <a:p>
            <a:pPr marL="514350" indent="-514350">
              <a:buFont typeface="+mj-lt"/>
              <a:buAutoNum type="arabicPeriod"/>
            </a:pPr>
            <a:endParaRPr lang="en-US" dirty="0"/>
          </a:p>
        </p:txBody>
      </p:sp>
      <p:sp>
        <p:nvSpPr>
          <p:cNvPr id="7" name="Slide Number Placeholder 5"/>
          <p:cNvSpPr>
            <a:spLocks noGrp="1"/>
          </p:cNvSpPr>
          <p:nvPr>
            <p:ph type="sldNum" sz="quarter" idx="12"/>
          </p:nvPr>
        </p:nvSpPr>
        <p:spPr>
          <a:xfrm>
            <a:off x="8466992" y="6324600"/>
            <a:ext cx="677008" cy="411163"/>
          </a:xfrm>
          <a:prstGeom prst="rect">
            <a:avLst/>
          </a:prstGeom>
        </p:spPr>
        <p:txBody>
          <a:bodyPr/>
          <a:lstStyle>
            <a:lvl1pPr algn="ctr">
              <a:defRPr sz="1600">
                <a:solidFill>
                  <a:schemeClr val="bg1"/>
                </a:solidFill>
              </a:defRPr>
            </a:lvl1pPr>
          </a:lstStyle>
          <a:p>
            <a:fld id="{34D9A301-38A7-4D57-951F-998753365426}" type="slidenum">
              <a:rPr lang="en-US" smtClean="0"/>
              <a:t>14</a:t>
            </a:fld>
            <a:endParaRPr lang="en-US" dirty="0"/>
          </a:p>
        </p:txBody>
      </p:sp>
      <p:sp>
        <p:nvSpPr>
          <p:cNvPr id="8" name="Date Placeholder 7"/>
          <p:cNvSpPr>
            <a:spLocks noGrp="1"/>
          </p:cNvSpPr>
          <p:nvPr>
            <p:ph type="dt" sz="half" idx="10"/>
          </p:nvPr>
        </p:nvSpPr>
        <p:spPr>
          <a:xfrm>
            <a:off x="685800" y="6356350"/>
            <a:ext cx="3048000" cy="379413"/>
          </a:xfrm>
        </p:spPr>
        <p:txBody>
          <a:bodyPr/>
          <a:lstStyle/>
          <a:p>
            <a:r>
              <a:rPr lang="en-US" dirty="0"/>
              <a:t>© 2019 NNEDV &amp; Confidentiality Institute</a:t>
            </a:r>
          </a:p>
        </p:txBody>
      </p:sp>
      <p:pic>
        <p:nvPicPr>
          <p:cNvPr id="9" name="Content Placeholder 3" descr="Confidentiality Rings.png">
            <a:extLst>
              <a:ext uri="{FF2B5EF4-FFF2-40B4-BE49-F238E27FC236}">
                <a16:creationId xmlns:a16="http://schemas.microsoft.com/office/drawing/2014/main" id="{0682FB3D-24E9-E44E-B0BB-23F044BA2E42}"/>
              </a:ext>
            </a:extLst>
          </p:cNvPr>
          <p:cNvPicPr>
            <a:picLocks noChangeAspect="1"/>
          </p:cNvPicPr>
          <p:nvPr/>
        </p:nvPicPr>
        <p:blipFill>
          <a:blip r:embed="rId3"/>
          <a:stretch>
            <a:fillRect/>
          </a:stretch>
        </p:blipFill>
        <p:spPr>
          <a:xfrm>
            <a:off x="7672350" y="6281905"/>
            <a:ext cx="662025" cy="439570"/>
          </a:xfrm>
          <a:prstGeom prst="rect">
            <a:avLst/>
          </a:prstGeom>
        </p:spPr>
      </p:pic>
    </p:spTree>
    <p:extLst>
      <p:ext uri="{BB962C8B-B14F-4D97-AF65-F5344CB8AC3E}">
        <p14:creationId xmlns:p14="http://schemas.microsoft.com/office/powerpoint/2010/main" val="272192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tx1"/>
                </a:solidFill>
              </a:rPr>
              <a:t>Grantee Values &amp; Needs</a:t>
            </a:r>
          </a:p>
        </p:txBody>
      </p:sp>
      <p:sp>
        <p:nvSpPr>
          <p:cNvPr id="6" name="Content Placeholder 5"/>
          <p:cNvSpPr>
            <a:spLocks noGrp="1"/>
          </p:cNvSpPr>
          <p:nvPr>
            <p:ph idx="1"/>
          </p:nvPr>
        </p:nvSpPr>
        <p:spPr>
          <a:xfrm>
            <a:off x="457200" y="1600200"/>
            <a:ext cx="7848600" cy="4983162"/>
          </a:xfrm>
        </p:spPr>
        <p:txBody>
          <a:bodyPr>
            <a:normAutofit/>
          </a:bodyPr>
          <a:lstStyle/>
          <a:p>
            <a:pPr marL="514350" indent="-514350">
              <a:buFont typeface="+mj-lt"/>
              <a:buAutoNum type="arabicPeriod"/>
            </a:pPr>
            <a:r>
              <a:rPr lang="en-US" dirty="0">
                <a:solidFill>
                  <a:schemeClr val="tx1"/>
                </a:solidFill>
              </a:rPr>
              <a:t>Misuse of survivor data can result in permanent, serious harm</a:t>
            </a:r>
          </a:p>
          <a:p>
            <a:pPr marL="514350" indent="-514350">
              <a:buFont typeface="+mj-lt"/>
              <a:buAutoNum type="arabicPeriod"/>
            </a:pPr>
            <a:r>
              <a:rPr lang="en-US" dirty="0">
                <a:solidFill>
                  <a:schemeClr val="tx1"/>
                </a:solidFill>
              </a:rPr>
              <a:t>Best Practice: keep only the data needed to help the survivor</a:t>
            </a:r>
          </a:p>
          <a:p>
            <a:pPr marL="514350" indent="-514350">
              <a:buFont typeface="+mj-lt"/>
              <a:buAutoNum type="arabicPeriod"/>
            </a:pPr>
            <a:r>
              <a:rPr lang="en-US" dirty="0">
                <a:solidFill>
                  <a:schemeClr val="tx1"/>
                </a:solidFill>
              </a:rPr>
              <a:t>Best Practice: share internally only as needed to help the survivor</a:t>
            </a:r>
          </a:p>
          <a:p>
            <a:pPr marL="514350" indent="-514350">
              <a:buFont typeface="+mj-lt"/>
              <a:buAutoNum type="arabicPeriod"/>
            </a:pPr>
            <a:r>
              <a:rPr lang="en-US" dirty="0">
                <a:solidFill>
                  <a:schemeClr val="tx1"/>
                </a:solidFill>
              </a:rPr>
              <a:t>Data is and should be routinely destroyed on a set schedule</a:t>
            </a:r>
          </a:p>
          <a:p>
            <a:pPr marL="0" indent="0">
              <a:buNone/>
            </a:pPr>
            <a:endParaRPr lang="en-US" dirty="0">
              <a:solidFill>
                <a:schemeClr val="tx1"/>
              </a:solidFill>
            </a:endParaRPr>
          </a:p>
          <a:p>
            <a:pPr marL="514350" indent="-514350">
              <a:buFont typeface="+mj-lt"/>
              <a:buAutoNum type="arabicPeriod"/>
            </a:pPr>
            <a:endParaRPr lang="en-US" dirty="0">
              <a:solidFill>
                <a:schemeClr val="tx1"/>
              </a:solidFill>
            </a:endParaRPr>
          </a:p>
          <a:p>
            <a:pPr marL="914400" lvl="1" indent="-514350">
              <a:buFont typeface="+mj-lt"/>
              <a:buAutoNum type="arabicPeriod"/>
            </a:pPr>
            <a:endParaRPr lang="en-US" dirty="0">
              <a:solidFill>
                <a:schemeClr val="tx1"/>
              </a:solidFill>
            </a:endParaRPr>
          </a:p>
          <a:p>
            <a:pPr marL="514350" indent="-514350">
              <a:buFont typeface="+mj-lt"/>
              <a:buAutoNum type="arabicPeriod"/>
            </a:pPr>
            <a:endParaRPr lang="en-US" dirty="0">
              <a:solidFill>
                <a:schemeClr val="tx1"/>
              </a:solidFill>
            </a:endParaRPr>
          </a:p>
          <a:p>
            <a:pPr marL="514350" indent="-514350">
              <a:buFont typeface="+mj-lt"/>
              <a:buAutoNum type="arabicPeriod"/>
            </a:pPr>
            <a:endParaRPr lang="en-US" dirty="0"/>
          </a:p>
        </p:txBody>
      </p:sp>
      <p:sp>
        <p:nvSpPr>
          <p:cNvPr id="7" name="Slide Number Placeholder 5"/>
          <p:cNvSpPr>
            <a:spLocks noGrp="1"/>
          </p:cNvSpPr>
          <p:nvPr>
            <p:ph type="sldNum" sz="quarter" idx="12"/>
          </p:nvPr>
        </p:nvSpPr>
        <p:spPr>
          <a:xfrm>
            <a:off x="8466992" y="6324600"/>
            <a:ext cx="677008" cy="411163"/>
          </a:xfrm>
          <a:prstGeom prst="rect">
            <a:avLst/>
          </a:prstGeom>
        </p:spPr>
        <p:txBody>
          <a:bodyPr/>
          <a:lstStyle>
            <a:lvl1pPr algn="ctr">
              <a:defRPr sz="1600">
                <a:solidFill>
                  <a:schemeClr val="bg1"/>
                </a:solidFill>
              </a:defRPr>
            </a:lvl1pPr>
          </a:lstStyle>
          <a:p>
            <a:fld id="{34D9A301-38A7-4D57-951F-998753365426}" type="slidenum">
              <a:rPr lang="en-US" smtClean="0"/>
              <a:t>15</a:t>
            </a:fld>
            <a:endParaRPr lang="en-US" dirty="0"/>
          </a:p>
        </p:txBody>
      </p:sp>
      <p:sp>
        <p:nvSpPr>
          <p:cNvPr id="8" name="Date Placeholder 7"/>
          <p:cNvSpPr>
            <a:spLocks noGrp="1"/>
          </p:cNvSpPr>
          <p:nvPr>
            <p:ph type="dt" sz="half" idx="10"/>
          </p:nvPr>
        </p:nvSpPr>
        <p:spPr>
          <a:xfrm>
            <a:off x="685800" y="6356350"/>
            <a:ext cx="3657600" cy="379413"/>
          </a:xfrm>
        </p:spPr>
        <p:txBody>
          <a:bodyPr/>
          <a:lstStyle/>
          <a:p>
            <a:r>
              <a:rPr lang="en-US" dirty="0"/>
              <a:t>© 2019 NNEDV &amp; Confidentiality Institute</a:t>
            </a:r>
          </a:p>
        </p:txBody>
      </p:sp>
      <p:pic>
        <p:nvPicPr>
          <p:cNvPr id="9" name="Content Placeholder 3" descr="Confidentiality Rings.png">
            <a:extLst>
              <a:ext uri="{FF2B5EF4-FFF2-40B4-BE49-F238E27FC236}">
                <a16:creationId xmlns:a16="http://schemas.microsoft.com/office/drawing/2014/main" id="{DC1FA151-466D-5842-B811-FBF83F567FEA}"/>
              </a:ext>
            </a:extLst>
          </p:cNvPr>
          <p:cNvPicPr>
            <a:picLocks noChangeAspect="1"/>
          </p:cNvPicPr>
          <p:nvPr/>
        </p:nvPicPr>
        <p:blipFill>
          <a:blip r:embed="rId3"/>
          <a:stretch>
            <a:fillRect/>
          </a:stretch>
        </p:blipFill>
        <p:spPr>
          <a:xfrm>
            <a:off x="7672350" y="6281905"/>
            <a:ext cx="662025" cy="439570"/>
          </a:xfrm>
          <a:prstGeom prst="rect">
            <a:avLst/>
          </a:prstGeom>
        </p:spPr>
      </p:pic>
    </p:spTree>
    <p:extLst>
      <p:ext uri="{BB962C8B-B14F-4D97-AF65-F5344CB8AC3E}">
        <p14:creationId xmlns:p14="http://schemas.microsoft.com/office/powerpoint/2010/main" val="2688144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018574-8EAF-7546-BC43-ED53206F63AA}"/>
              </a:ext>
            </a:extLst>
          </p:cNvPr>
          <p:cNvSpPr>
            <a:spLocks noGrp="1"/>
          </p:cNvSpPr>
          <p:nvPr>
            <p:ph type="dt" sz="half" idx="10"/>
          </p:nvPr>
        </p:nvSpPr>
        <p:spPr/>
        <p:txBody>
          <a:bodyPr/>
          <a:lstStyle/>
          <a:p>
            <a:r>
              <a:rPr lang="en-US" dirty="0"/>
              <a:t>© 2019 NNEDV &amp; Confidentiality Institute</a:t>
            </a:r>
          </a:p>
        </p:txBody>
      </p:sp>
      <p:sp>
        <p:nvSpPr>
          <p:cNvPr id="3" name="Slide Number Placeholder 2">
            <a:extLst>
              <a:ext uri="{FF2B5EF4-FFF2-40B4-BE49-F238E27FC236}">
                <a16:creationId xmlns:a16="http://schemas.microsoft.com/office/drawing/2014/main" id="{180B83F6-5667-5446-845E-20C62FC8BC30}"/>
              </a:ext>
            </a:extLst>
          </p:cNvPr>
          <p:cNvSpPr>
            <a:spLocks noGrp="1"/>
          </p:cNvSpPr>
          <p:nvPr>
            <p:ph type="sldNum" sz="quarter" idx="12"/>
          </p:nvPr>
        </p:nvSpPr>
        <p:spPr/>
        <p:txBody>
          <a:bodyPr/>
          <a:lstStyle/>
          <a:p>
            <a:fld id="{64ADBBEE-2823-4E44-9DA5-27FD0D7325A7}" type="slidenum">
              <a:rPr lang="en-US" smtClean="0"/>
              <a:t>16</a:t>
            </a:fld>
            <a:endParaRPr lang="en-US"/>
          </a:p>
        </p:txBody>
      </p:sp>
      <p:pic>
        <p:nvPicPr>
          <p:cNvPr id="5" name="Picture 4">
            <a:extLst>
              <a:ext uri="{FF2B5EF4-FFF2-40B4-BE49-F238E27FC236}">
                <a16:creationId xmlns:a16="http://schemas.microsoft.com/office/drawing/2014/main" id="{7A616ADC-B261-A940-91BB-6A8A82BA6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1" y="0"/>
            <a:ext cx="9296400" cy="7418070"/>
          </a:xfrm>
          <a:prstGeom prst="rect">
            <a:avLst/>
          </a:prstGeom>
        </p:spPr>
      </p:pic>
      <p:sp>
        <p:nvSpPr>
          <p:cNvPr id="4" name="Oval Callout 3">
            <a:extLst>
              <a:ext uri="{FF2B5EF4-FFF2-40B4-BE49-F238E27FC236}">
                <a16:creationId xmlns:a16="http://schemas.microsoft.com/office/drawing/2014/main" id="{A7F5FD67-F07D-D247-A401-3F999891A3FF}"/>
              </a:ext>
            </a:extLst>
          </p:cNvPr>
          <p:cNvSpPr/>
          <p:nvPr/>
        </p:nvSpPr>
        <p:spPr>
          <a:xfrm>
            <a:off x="4114800" y="-129570"/>
            <a:ext cx="5206409" cy="2948970"/>
          </a:xfrm>
          <a:prstGeom prst="wedgeEllipseCallout">
            <a:avLst>
              <a:gd name="adj1" fmla="val -51164"/>
              <a:gd name="adj2" fmla="val 40174"/>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57B0CDF-4A0C-9B4E-8C66-798EC432F90F}"/>
              </a:ext>
            </a:extLst>
          </p:cNvPr>
          <p:cNvSpPr txBox="1"/>
          <p:nvPr/>
        </p:nvSpPr>
        <p:spPr>
          <a:xfrm>
            <a:off x="4419600" y="609600"/>
            <a:ext cx="4724400" cy="1569660"/>
          </a:xfrm>
          <a:prstGeom prst="rect">
            <a:avLst/>
          </a:prstGeom>
          <a:noFill/>
        </p:spPr>
        <p:txBody>
          <a:bodyPr wrap="square" rtlCol="0">
            <a:spAutoFit/>
          </a:bodyPr>
          <a:lstStyle/>
          <a:p>
            <a:pPr algn="ctr"/>
            <a:r>
              <a:rPr lang="en-US" sz="3200" dirty="0"/>
              <a:t>Routine data destruction is a healthy part of information management!</a:t>
            </a:r>
          </a:p>
        </p:txBody>
      </p:sp>
    </p:spTree>
    <p:extLst>
      <p:ext uri="{BB962C8B-B14F-4D97-AF65-F5344CB8AC3E}">
        <p14:creationId xmlns:p14="http://schemas.microsoft.com/office/powerpoint/2010/main" val="3046876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tx1"/>
                </a:solidFill>
              </a:rPr>
              <a:t>Heightened Risks for Survivors</a:t>
            </a:r>
          </a:p>
        </p:txBody>
      </p:sp>
      <p:sp>
        <p:nvSpPr>
          <p:cNvPr id="6" name="Content Placeholder 5"/>
          <p:cNvSpPr>
            <a:spLocks noGrp="1"/>
          </p:cNvSpPr>
          <p:nvPr>
            <p:ph idx="1"/>
          </p:nvPr>
        </p:nvSpPr>
        <p:spPr/>
        <p:txBody>
          <a:bodyPr>
            <a:normAutofit/>
          </a:bodyPr>
          <a:lstStyle/>
          <a:p>
            <a:pPr marL="514350" indent="-514350">
              <a:buFont typeface="+mj-lt"/>
              <a:buAutoNum type="arabicPeriod"/>
            </a:pPr>
            <a:r>
              <a:rPr lang="en-US" dirty="0">
                <a:solidFill>
                  <a:schemeClr val="tx1"/>
                </a:solidFill>
              </a:rPr>
              <a:t>Most abusers/stalkers and their allies would pass a background check</a:t>
            </a:r>
          </a:p>
          <a:p>
            <a:pPr marL="514350" indent="-514350">
              <a:buFont typeface="+mj-lt"/>
              <a:buAutoNum type="arabicPeriod"/>
            </a:pPr>
            <a:r>
              <a:rPr lang="en-US" dirty="0">
                <a:solidFill>
                  <a:schemeClr val="tx1"/>
                </a:solidFill>
              </a:rPr>
              <a:t>A data breach can’t be fixed by mere credit monitoring</a:t>
            </a:r>
          </a:p>
          <a:p>
            <a:pPr marL="514350" indent="-514350">
              <a:buFont typeface="+mj-lt"/>
              <a:buAutoNum type="arabicPeriod"/>
            </a:pPr>
            <a:r>
              <a:rPr lang="en-US" dirty="0">
                <a:solidFill>
                  <a:schemeClr val="tx1"/>
                </a:solidFill>
              </a:rPr>
              <a:t>Contacting a survivor to notify of a breach might increase danger</a:t>
            </a:r>
          </a:p>
          <a:p>
            <a:pPr marL="514350" indent="-514350">
              <a:buFont typeface="+mj-lt"/>
              <a:buAutoNum type="arabicPeriod"/>
            </a:pPr>
            <a:r>
              <a:rPr lang="en-US" dirty="0">
                <a:solidFill>
                  <a:schemeClr val="tx1"/>
                </a:solidFill>
              </a:rPr>
              <a:t>Even a small risk of misuse of data is not an acceptable business risk</a:t>
            </a:r>
          </a:p>
          <a:p>
            <a:pPr marL="514350" indent="-514350">
              <a:buFont typeface="+mj-lt"/>
              <a:buAutoNum type="arabicPeriod"/>
            </a:pPr>
            <a:endParaRPr lang="en-US" dirty="0">
              <a:solidFill>
                <a:schemeClr val="tx1"/>
              </a:solidFill>
            </a:endParaRPr>
          </a:p>
          <a:p>
            <a:pPr marL="514350" indent="-514350">
              <a:buFont typeface="+mj-lt"/>
              <a:buAutoNum type="arabicPeriod"/>
            </a:pPr>
            <a:endParaRPr lang="en-US" dirty="0">
              <a:solidFill>
                <a:schemeClr val="tx1"/>
              </a:solidFill>
            </a:endParaRPr>
          </a:p>
          <a:p>
            <a:pPr marL="514350" indent="-514350">
              <a:buFont typeface="+mj-lt"/>
              <a:buAutoNum type="arabicPeriod"/>
            </a:pPr>
            <a:endParaRPr lang="en-US" dirty="0"/>
          </a:p>
        </p:txBody>
      </p:sp>
      <p:sp>
        <p:nvSpPr>
          <p:cNvPr id="7" name="Slide Number Placeholder 5"/>
          <p:cNvSpPr>
            <a:spLocks noGrp="1"/>
          </p:cNvSpPr>
          <p:nvPr>
            <p:ph type="sldNum" sz="quarter" idx="12"/>
          </p:nvPr>
        </p:nvSpPr>
        <p:spPr>
          <a:xfrm>
            <a:off x="8466992" y="6324600"/>
            <a:ext cx="677008" cy="411163"/>
          </a:xfrm>
          <a:prstGeom prst="rect">
            <a:avLst/>
          </a:prstGeom>
        </p:spPr>
        <p:txBody>
          <a:bodyPr/>
          <a:lstStyle>
            <a:lvl1pPr algn="ctr">
              <a:defRPr sz="1600">
                <a:solidFill>
                  <a:schemeClr val="bg1"/>
                </a:solidFill>
              </a:defRPr>
            </a:lvl1pPr>
          </a:lstStyle>
          <a:p>
            <a:fld id="{34D9A301-38A7-4D57-951F-998753365426}" type="slidenum">
              <a:rPr lang="en-US" smtClean="0"/>
              <a:t>17</a:t>
            </a:fld>
            <a:endParaRPr lang="en-US" dirty="0"/>
          </a:p>
        </p:txBody>
      </p:sp>
      <p:sp>
        <p:nvSpPr>
          <p:cNvPr id="8" name="Date Placeholder 7"/>
          <p:cNvSpPr>
            <a:spLocks noGrp="1"/>
          </p:cNvSpPr>
          <p:nvPr>
            <p:ph type="dt" sz="half" idx="10"/>
          </p:nvPr>
        </p:nvSpPr>
        <p:spPr>
          <a:xfrm>
            <a:off x="685800" y="6356350"/>
            <a:ext cx="2971800" cy="379413"/>
          </a:xfrm>
        </p:spPr>
        <p:txBody>
          <a:bodyPr/>
          <a:lstStyle/>
          <a:p>
            <a:r>
              <a:rPr lang="en-US" dirty="0"/>
              <a:t>© 2019 NNEDV &amp; Confidentiality Institute</a:t>
            </a:r>
          </a:p>
        </p:txBody>
      </p:sp>
      <p:pic>
        <p:nvPicPr>
          <p:cNvPr id="9" name="Content Placeholder 3" descr="Confidentiality Rings.png">
            <a:extLst>
              <a:ext uri="{FF2B5EF4-FFF2-40B4-BE49-F238E27FC236}">
                <a16:creationId xmlns:a16="http://schemas.microsoft.com/office/drawing/2014/main" id="{37E74E26-C22B-FA47-8F53-E695767310D1}"/>
              </a:ext>
            </a:extLst>
          </p:cNvPr>
          <p:cNvPicPr>
            <a:picLocks noChangeAspect="1"/>
          </p:cNvPicPr>
          <p:nvPr/>
        </p:nvPicPr>
        <p:blipFill>
          <a:blip r:embed="rId3"/>
          <a:stretch>
            <a:fillRect/>
          </a:stretch>
        </p:blipFill>
        <p:spPr>
          <a:xfrm>
            <a:off x="7672350" y="6281905"/>
            <a:ext cx="662025" cy="439570"/>
          </a:xfrm>
          <a:prstGeom prst="rect">
            <a:avLst/>
          </a:prstGeom>
        </p:spPr>
      </p:pic>
    </p:spTree>
    <p:extLst>
      <p:ext uri="{BB962C8B-B14F-4D97-AF65-F5344CB8AC3E}">
        <p14:creationId xmlns:p14="http://schemas.microsoft.com/office/powerpoint/2010/main" val="2741888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tx1"/>
                </a:solidFill>
              </a:rPr>
              <a:t>Exposed on the Web!</a:t>
            </a:r>
          </a:p>
        </p:txBody>
      </p:sp>
      <p:sp>
        <p:nvSpPr>
          <p:cNvPr id="6" name="Content Placeholder 5"/>
          <p:cNvSpPr>
            <a:spLocks noGrp="1"/>
          </p:cNvSpPr>
          <p:nvPr>
            <p:ph idx="1"/>
          </p:nvPr>
        </p:nvSpPr>
        <p:spPr/>
        <p:txBody>
          <a:bodyPr>
            <a:normAutofit fontScale="92500" lnSpcReduction="20000"/>
          </a:bodyPr>
          <a:lstStyle/>
          <a:p>
            <a:pPr marL="0" indent="0">
              <a:buNone/>
            </a:pPr>
            <a:r>
              <a:rPr lang="en-US" i="1" dirty="0">
                <a:solidFill>
                  <a:schemeClr val="tx1"/>
                </a:solidFill>
              </a:rPr>
              <a:t>211 LA County </a:t>
            </a:r>
            <a:r>
              <a:rPr lang="en-US" dirty="0">
                <a:solidFill>
                  <a:schemeClr val="tx1"/>
                </a:solidFill>
              </a:rPr>
              <a:t>stored data on Amazon web:</a:t>
            </a:r>
          </a:p>
          <a:p>
            <a:pPr marL="0" indent="0">
              <a:buNone/>
            </a:pPr>
            <a:endParaRPr lang="en-US" sz="1300" dirty="0">
              <a:solidFill>
                <a:schemeClr val="tx1"/>
              </a:solidFill>
            </a:endParaRPr>
          </a:p>
          <a:p>
            <a:r>
              <a:rPr lang="en-US" dirty="0">
                <a:solidFill>
                  <a:schemeClr val="tx1"/>
                </a:solidFill>
              </a:rPr>
              <a:t>Mistakenly available for public download</a:t>
            </a:r>
          </a:p>
          <a:p>
            <a:endParaRPr lang="en-US" sz="1300" dirty="0">
              <a:solidFill>
                <a:schemeClr val="tx1"/>
              </a:solidFill>
            </a:endParaRPr>
          </a:p>
          <a:p>
            <a:r>
              <a:rPr lang="en-US" dirty="0">
                <a:solidFill>
                  <a:schemeClr val="tx1"/>
                </a:solidFill>
              </a:rPr>
              <a:t>Cybersecurity firm found records of:</a:t>
            </a:r>
          </a:p>
          <a:p>
            <a:pPr lvl="1"/>
            <a:r>
              <a:rPr lang="en-US" sz="3200" dirty="0">
                <a:solidFill>
                  <a:schemeClr val="tx1"/>
                </a:solidFill>
              </a:rPr>
              <a:t>33,000 Social Security numbers</a:t>
            </a:r>
          </a:p>
          <a:p>
            <a:pPr lvl="1"/>
            <a:r>
              <a:rPr lang="en-US" sz="3200" dirty="0">
                <a:solidFill>
                  <a:schemeClr val="tx1"/>
                </a:solidFill>
              </a:rPr>
              <a:t>Full names &amp; addresses</a:t>
            </a:r>
          </a:p>
          <a:p>
            <a:pPr lvl="1"/>
            <a:r>
              <a:rPr lang="en-US" sz="3200" dirty="0">
                <a:solidFill>
                  <a:schemeClr val="tx1"/>
                </a:solidFill>
              </a:rPr>
              <a:t>200,000 call logs with detailed notes</a:t>
            </a:r>
          </a:p>
          <a:p>
            <a:pPr lvl="2"/>
            <a:r>
              <a:rPr lang="en-US" sz="3200" dirty="0">
                <a:solidFill>
                  <a:schemeClr val="tx1"/>
                </a:solidFill>
              </a:rPr>
              <a:t>Describing elder abuse &amp; mental health crises</a:t>
            </a:r>
          </a:p>
          <a:p>
            <a:pPr marL="914400" lvl="2" indent="0">
              <a:buNone/>
            </a:pPr>
            <a:endParaRPr lang="en-US" sz="1300" dirty="0">
              <a:solidFill>
                <a:schemeClr val="tx1"/>
              </a:solidFill>
            </a:endParaRPr>
          </a:p>
          <a:p>
            <a:pPr marL="0" indent="0">
              <a:buNone/>
            </a:pPr>
            <a:r>
              <a:rPr lang="en-US" sz="2400" dirty="0">
                <a:solidFill>
                  <a:schemeClr val="tx1"/>
                </a:solidFill>
              </a:rPr>
              <a:t>May 2018 LA Times: </a:t>
            </a:r>
            <a:r>
              <a:rPr lang="en-US" sz="2000" dirty="0">
                <a:solidFill>
                  <a:schemeClr val="tx1"/>
                </a:solidFill>
                <a:hlinkClick r:id="rId3"/>
              </a:rPr>
              <a:t>https://www.latimes.com/local/lanow/la-me-ln-211-data-20180515-story.html</a:t>
            </a:r>
            <a:endParaRPr lang="en-US" sz="2000" dirty="0">
              <a:solidFill>
                <a:schemeClr val="tx1"/>
              </a:solidFill>
            </a:endParaRPr>
          </a:p>
          <a:p>
            <a:pPr marL="0" indent="0">
              <a:buNone/>
            </a:pPr>
            <a:endParaRPr lang="en-US" sz="2000" dirty="0">
              <a:solidFill>
                <a:schemeClr val="tx1"/>
              </a:solidFill>
            </a:endParaRPr>
          </a:p>
          <a:p>
            <a:pPr marL="514350" indent="-514350">
              <a:buFont typeface="+mj-lt"/>
              <a:buAutoNum type="arabicPeriod"/>
            </a:pPr>
            <a:endParaRPr lang="en-US" dirty="0"/>
          </a:p>
        </p:txBody>
      </p:sp>
      <p:sp>
        <p:nvSpPr>
          <p:cNvPr id="7" name="Slide Number Placeholder 5"/>
          <p:cNvSpPr>
            <a:spLocks noGrp="1"/>
          </p:cNvSpPr>
          <p:nvPr>
            <p:ph type="sldNum" sz="quarter" idx="12"/>
          </p:nvPr>
        </p:nvSpPr>
        <p:spPr>
          <a:xfrm>
            <a:off x="8466992" y="6324600"/>
            <a:ext cx="677008" cy="411163"/>
          </a:xfrm>
          <a:prstGeom prst="rect">
            <a:avLst/>
          </a:prstGeom>
        </p:spPr>
        <p:txBody>
          <a:bodyPr/>
          <a:lstStyle>
            <a:lvl1pPr algn="ctr">
              <a:defRPr sz="1600">
                <a:solidFill>
                  <a:schemeClr val="bg1"/>
                </a:solidFill>
              </a:defRPr>
            </a:lvl1pPr>
          </a:lstStyle>
          <a:p>
            <a:fld id="{34D9A301-38A7-4D57-951F-998753365426}" type="slidenum">
              <a:rPr lang="en-US" smtClean="0"/>
              <a:t>18</a:t>
            </a:fld>
            <a:endParaRPr lang="en-US" dirty="0"/>
          </a:p>
        </p:txBody>
      </p:sp>
      <p:sp>
        <p:nvSpPr>
          <p:cNvPr id="8" name="Date Placeholder 7"/>
          <p:cNvSpPr>
            <a:spLocks noGrp="1"/>
          </p:cNvSpPr>
          <p:nvPr>
            <p:ph type="dt" sz="half" idx="10"/>
          </p:nvPr>
        </p:nvSpPr>
        <p:spPr>
          <a:xfrm>
            <a:off x="685800" y="6356350"/>
            <a:ext cx="3352800" cy="379413"/>
          </a:xfrm>
        </p:spPr>
        <p:txBody>
          <a:bodyPr/>
          <a:lstStyle/>
          <a:p>
            <a:r>
              <a:rPr lang="en-US" dirty="0"/>
              <a:t>© 2019 NNEDV &amp; Confidentiality Institute</a:t>
            </a:r>
          </a:p>
        </p:txBody>
      </p:sp>
      <p:pic>
        <p:nvPicPr>
          <p:cNvPr id="9" name="Content Placeholder 3" descr="Confidentiality Rings.png">
            <a:extLst>
              <a:ext uri="{FF2B5EF4-FFF2-40B4-BE49-F238E27FC236}">
                <a16:creationId xmlns:a16="http://schemas.microsoft.com/office/drawing/2014/main" id="{9A6B7DDB-5D5F-B84A-ABE0-ADEDB5AAFF43}"/>
              </a:ext>
            </a:extLst>
          </p:cNvPr>
          <p:cNvPicPr>
            <a:picLocks noChangeAspect="1"/>
          </p:cNvPicPr>
          <p:nvPr/>
        </p:nvPicPr>
        <p:blipFill>
          <a:blip r:embed="rId4"/>
          <a:stretch>
            <a:fillRect/>
          </a:stretch>
        </p:blipFill>
        <p:spPr>
          <a:xfrm>
            <a:off x="7672350" y="6281905"/>
            <a:ext cx="662025" cy="439570"/>
          </a:xfrm>
          <a:prstGeom prst="rect">
            <a:avLst/>
          </a:prstGeom>
        </p:spPr>
      </p:pic>
    </p:spTree>
    <p:extLst>
      <p:ext uri="{BB962C8B-B14F-4D97-AF65-F5344CB8AC3E}">
        <p14:creationId xmlns:p14="http://schemas.microsoft.com/office/powerpoint/2010/main" val="1127275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What Do Grantees Need?</a:t>
            </a:r>
          </a:p>
        </p:txBody>
      </p:sp>
      <p:sp>
        <p:nvSpPr>
          <p:cNvPr id="3" name="Content Placeholder 2"/>
          <p:cNvSpPr>
            <a:spLocks noGrp="1"/>
          </p:cNvSpPr>
          <p:nvPr>
            <p:ph idx="1"/>
          </p:nvPr>
        </p:nvSpPr>
        <p:spPr/>
        <p:txBody>
          <a:bodyPr>
            <a:normAutofit/>
          </a:bodyPr>
          <a:lstStyle/>
          <a:p>
            <a:r>
              <a:rPr lang="en-US" dirty="0">
                <a:solidFill>
                  <a:schemeClr val="tx1"/>
                </a:solidFill>
              </a:rPr>
              <a:t>Detailed information management plan, including destruction policy</a:t>
            </a:r>
          </a:p>
          <a:p>
            <a:r>
              <a:rPr lang="en-US" dirty="0">
                <a:solidFill>
                  <a:schemeClr val="tx1"/>
                </a:solidFill>
              </a:rPr>
              <a:t>Funds to hire qualified internal systems administrator/tech person</a:t>
            </a:r>
          </a:p>
          <a:p>
            <a:r>
              <a:rPr lang="en-US" dirty="0">
                <a:solidFill>
                  <a:schemeClr val="tx1"/>
                </a:solidFill>
              </a:rPr>
              <a:t>Legal counsel when negotiating database contracts</a:t>
            </a:r>
          </a:p>
          <a:p>
            <a:r>
              <a:rPr lang="en-US" dirty="0">
                <a:solidFill>
                  <a:schemeClr val="tx1"/>
                </a:solidFill>
              </a:rPr>
              <a:t>Awareness of the collateral costs of using this information management system</a:t>
            </a:r>
          </a:p>
        </p:txBody>
      </p:sp>
      <p:sp>
        <p:nvSpPr>
          <p:cNvPr id="5" name="Slide Number Placeholder 5"/>
          <p:cNvSpPr>
            <a:spLocks noGrp="1"/>
          </p:cNvSpPr>
          <p:nvPr>
            <p:ph type="sldNum" sz="quarter" idx="12"/>
          </p:nvPr>
        </p:nvSpPr>
        <p:spPr>
          <a:xfrm>
            <a:off x="8466992" y="6324600"/>
            <a:ext cx="677008" cy="411163"/>
          </a:xfrm>
          <a:prstGeom prst="rect">
            <a:avLst/>
          </a:prstGeom>
        </p:spPr>
        <p:txBody>
          <a:bodyPr/>
          <a:lstStyle>
            <a:lvl1pPr algn="ctr">
              <a:defRPr sz="1600">
                <a:solidFill>
                  <a:schemeClr val="bg1"/>
                </a:solidFill>
              </a:defRPr>
            </a:lvl1pPr>
          </a:lstStyle>
          <a:p>
            <a:fld id="{34D9A301-38A7-4D57-951F-998753365426}" type="slidenum">
              <a:rPr lang="en-US" smtClean="0"/>
              <a:t>19</a:t>
            </a:fld>
            <a:endParaRPr lang="en-US" dirty="0"/>
          </a:p>
        </p:txBody>
      </p:sp>
      <p:sp>
        <p:nvSpPr>
          <p:cNvPr id="6" name="Date Placeholder 7"/>
          <p:cNvSpPr>
            <a:spLocks noGrp="1"/>
          </p:cNvSpPr>
          <p:nvPr>
            <p:ph type="dt" sz="half" idx="10"/>
          </p:nvPr>
        </p:nvSpPr>
        <p:spPr>
          <a:xfrm>
            <a:off x="685800" y="6356350"/>
            <a:ext cx="3429000" cy="379413"/>
          </a:xfrm>
        </p:spPr>
        <p:txBody>
          <a:bodyPr/>
          <a:lstStyle/>
          <a:p>
            <a:r>
              <a:rPr lang="en-US" dirty="0"/>
              <a:t>© 2019 NNEDV &amp; Confidentiality Institute</a:t>
            </a:r>
          </a:p>
        </p:txBody>
      </p:sp>
      <p:pic>
        <p:nvPicPr>
          <p:cNvPr id="7" name="Content Placeholder 3" descr="Confidentiality Rings.png">
            <a:extLst>
              <a:ext uri="{FF2B5EF4-FFF2-40B4-BE49-F238E27FC236}">
                <a16:creationId xmlns:a16="http://schemas.microsoft.com/office/drawing/2014/main" id="{DDF9E48F-2488-4048-9240-DB357B04615F}"/>
              </a:ext>
            </a:extLst>
          </p:cNvPr>
          <p:cNvPicPr>
            <a:picLocks noChangeAspect="1"/>
          </p:cNvPicPr>
          <p:nvPr/>
        </p:nvPicPr>
        <p:blipFill>
          <a:blip r:embed="rId3"/>
          <a:stretch>
            <a:fillRect/>
          </a:stretch>
        </p:blipFill>
        <p:spPr>
          <a:xfrm>
            <a:off x="7672350" y="6281905"/>
            <a:ext cx="662025" cy="439570"/>
          </a:xfrm>
          <a:prstGeom prst="rect">
            <a:avLst/>
          </a:prstGeom>
        </p:spPr>
      </p:pic>
    </p:spTree>
    <p:extLst>
      <p:ext uri="{BB962C8B-B14F-4D97-AF65-F5344CB8AC3E}">
        <p14:creationId xmlns:p14="http://schemas.microsoft.com/office/powerpoint/2010/main" val="2800659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noFill/>
        </p:spPr>
        <p:txBody>
          <a:bodyPr/>
          <a:lstStyle/>
          <a:p>
            <a:r>
              <a:rPr lang="en-US" dirty="0">
                <a:solidFill>
                  <a:schemeClr val="tx1"/>
                </a:solidFill>
              </a:rPr>
              <a:t>Confidentiality Institute</a:t>
            </a:r>
            <a:endParaRPr dirty="0">
              <a:solidFill>
                <a:schemeClr val="tx1"/>
              </a:solidFill>
            </a:endParaRPr>
          </a:p>
        </p:txBody>
      </p:sp>
      <p:sp>
        <p:nvSpPr>
          <p:cNvPr id="12291" name="Content Placeholder 2"/>
          <p:cNvSpPr>
            <a:spLocks noGrp="1"/>
          </p:cNvSpPr>
          <p:nvPr>
            <p:ph idx="1"/>
          </p:nvPr>
        </p:nvSpPr>
        <p:spPr/>
        <p:txBody>
          <a:bodyPr>
            <a:noAutofit/>
          </a:bodyPr>
          <a:lstStyle/>
          <a:p>
            <a:pPr eaLnBrk="1" hangingPunct="1">
              <a:buFont typeface="Arial" charset="0"/>
              <a:buChar char="•"/>
            </a:pPr>
            <a:r>
              <a:rPr lang="en-US" dirty="0">
                <a:solidFill>
                  <a:schemeClr val="tx1"/>
                </a:solidFill>
                <a:latin typeface="+mj-lt"/>
                <a:ea typeface="Gill Sans MT" charset="0"/>
                <a:cs typeface="Gill Sans MT" charset="0"/>
              </a:rPr>
              <a:t>Empower people to protect privacy for violence survivors. </a:t>
            </a:r>
          </a:p>
          <a:p>
            <a:pPr eaLnBrk="1" hangingPunct="1">
              <a:buFont typeface="Arial" charset="0"/>
              <a:buChar char="•"/>
            </a:pPr>
            <a:r>
              <a:rPr lang="en-US" dirty="0">
                <a:solidFill>
                  <a:schemeClr val="tx1"/>
                </a:solidFill>
                <a:latin typeface="+mj-lt"/>
                <a:ea typeface="Gill Sans MT" charset="0"/>
                <a:cs typeface="Gill Sans MT" charset="0"/>
              </a:rPr>
              <a:t>Support non-profits and government agencies to implement services consistent confidentiality best practices.</a:t>
            </a:r>
          </a:p>
          <a:p>
            <a:pPr eaLnBrk="1" hangingPunct="1">
              <a:buFont typeface="Arial" charset="0"/>
              <a:buChar char="•"/>
            </a:pPr>
            <a:r>
              <a:rPr lang="en-US" dirty="0">
                <a:solidFill>
                  <a:schemeClr val="tx1"/>
                </a:solidFill>
                <a:latin typeface="+mj-lt"/>
                <a:ea typeface="Gill Sans MT" charset="0"/>
                <a:cs typeface="Gill Sans MT" charset="0"/>
              </a:rPr>
              <a:t>Assist everyone to understand the web of confidentiality, privilege and mandated disclosure laws.</a:t>
            </a:r>
          </a:p>
        </p:txBody>
      </p:sp>
      <p:sp>
        <p:nvSpPr>
          <p:cNvPr id="3" name="Slide Number Placeholder 2"/>
          <p:cNvSpPr>
            <a:spLocks noGrp="1"/>
          </p:cNvSpPr>
          <p:nvPr>
            <p:ph type="sldNum" sz="quarter" idx="12"/>
          </p:nvPr>
        </p:nvSpPr>
        <p:spPr/>
        <p:txBody>
          <a:bodyPr/>
          <a:lstStyle/>
          <a:p>
            <a:fld id="{64ADBBEE-2823-4E44-9DA5-27FD0D7325A7}" type="slidenum">
              <a:rPr lang="en-US" smtClean="0"/>
              <a:pPr/>
              <a:t>2</a:t>
            </a:fld>
            <a:endParaRPr lang="en-US" dirty="0"/>
          </a:p>
        </p:txBody>
      </p:sp>
      <p:pic>
        <p:nvPicPr>
          <p:cNvPr id="9" name="Picture 8" descr="logo.png">
            <a:extLst>
              <a:ext uri="{FF2B5EF4-FFF2-40B4-BE49-F238E27FC236}">
                <a16:creationId xmlns:a16="http://schemas.microsoft.com/office/drawing/2014/main" id="{AAFC3379-56A6-A443-A529-7C5ADEE285BB}"/>
              </a:ext>
            </a:extLst>
          </p:cNvPr>
          <p:cNvPicPr>
            <a:picLocks noChangeAspect="1"/>
          </p:cNvPicPr>
          <p:nvPr/>
        </p:nvPicPr>
        <p:blipFill>
          <a:blip r:embed="rId3"/>
          <a:stretch>
            <a:fillRect/>
          </a:stretch>
        </p:blipFill>
        <p:spPr>
          <a:xfrm>
            <a:off x="6324600" y="5452865"/>
            <a:ext cx="1583537" cy="1171545"/>
          </a:xfrm>
          <a:prstGeom prst="rect">
            <a:avLst/>
          </a:prstGeom>
        </p:spPr>
      </p:pic>
      <p:sp>
        <p:nvSpPr>
          <p:cNvPr id="6" name="Date Placeholder 7">
            <a:extLst>
              <a:ext uri="{FF2B5EF4-FFF2-40B4-BE49-F238E27FC236}">
                <a16:creationId xmlns:a16="http://schemas.microsoft.com/office/drawing/2014/main" id="{F706E486-F128-E548-84F3-6E2E0D1B9B8A}"/>
              </a:ext>
            </a:extLst>
          </p:cNvPr>
          <p:cNvSpPr>
            <a:spLocks noGrp="1"/>
          </p:cNvSpPr>
          <p:nvPr>
            <p:ph type="dt" sz="half" idx="10"/>
          </p:nvPr>
        </p:nvSpPr>
        <p:spPr>
          <a:xfrm>
            <a:off x="685800" y="6356350"/>
            <a:ext cx="3048000" cy="446715"/>
          </a:xfrm>
        </p:spPr>
        <p:txBody>
          <a:bodyPr/>
          <a:lstStyle/>
          <a:p>
            <a:r>
              <a:rPr lang="en-US" dirty="0"/>
              <a:t>© 2019 NNEDV &amp; Confidentiality Institute</a:t>
            </a:r>
          </a:p>
        </p:txBody>
      </p:sp>
    </p:spTree>
    <p:extLst>
      <p:ext uri="{BB962C8B-B14F-4D97-AF65-F5344CB8AC3E}">
        <p14:creationId xmlns:p14="http://schemas.microsoft.com/office/powerpoint/2010/main" val="948741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Ease of Access &amp; Sharing…</a:t>
            </a:r>
          </a:p>
        </p:txBody>
      </p:sp>
      <p:sp>
        <p:nvSpPr>
          <p:cNvPr id="3" name="Content Placeholder 2"/>
          <p:cNvSpPr>
            <a:spLocks noGrp="1"/>
          </p:cNvSpPr>
          <p:nvPr>
            <p:ph idx="1"/>
          </p:nvPr>
        </p:nvSpPr>
        <p:spPr/>
        <p:txBody>
          <a:bodyPr>
            <a:normAutofit/>
          </a:bodyPr>
          <a:lstStyle/>
          <a:p>
            <a:r>
              <a:rPr lang="en-US" dirty="0">
                <a:solidFill>
                  <a:schemeClr val="tx1"/>
                </a:solidFill>
              </a:rPr>
              <a:t>Creates training, supervision, and monitoring costs</a:t>
            </a:r>
          </a:p>
          <a:p>
            <a:endParaRPr lang="en-US" sz="1100" dirty="0">
              <a:solidFill>
                <a:schemeClr val="tx1"/>
              </a:solidFill>
            </a:endParaRPr>
          </a:p>
          <a:p>
            <a:r>
              <a:rPr lang="en-US" dirty="0">
                <a:solidFill>
                  <a:schemeClr val="tx1"/>
                </a:solidFill>
              </a:rPr>
              <a:t>Web-access means </a:t>
            </a:r>
          </a:p>
          <a:p>
            <a:pPr lvl="1"/>
            <a:r>
              <a:rPr lang="en-US" dirty="0">
                <a:solidFill>
                  <a:schemeClr val="tx1"/>
                </a:solidFill>
              </a:rPr>
              <a:t>Controlling which devices have access</a:t>
            </a:r>
          </a:p>
          <a:p>
            <a:pPr lvl="1"/>
            <a:r>
              <a:rPr lang="en-US" dirty="0">
                <a:solidFill>
                  <a:schemeClr val="tx1"/>
                </a:solidFill>
              </a:rPr>
              <a:t>Encrypting devices that will be lost/stolen</a:t>
            </a:r>
          </a:p>
          <a:p>
            <a:pPr lvl="1"/>
            <a:r>
              <a:rPr lang="en-US" dirty="0">
                <a:solidFill>
                  <a:schemeClr val="tx1"/>
                </a:solidFill>
              </a:rPr>
              <a:t>Training staff not to use access carelessly</a:t>
            </a:r>
          </a:p>
          <a:p>
            <a:pPr lvl="1"/>
            <a:r>
              <a:rPr lang="en-US" dirty="0">
                <a:solidFill>
                  <a:schemeClr val="tx1"/>
                </a:solidFill>
              </a:rPr>
              <a:t>Controlling who has access to how much</a:t>
            </a:r>
          </a:p>
          <a:p>
            <a:pPr lvl="1"/>
            <a:r>
              <a:rPr lang="en-US" dirty="0">
                <a:solidFill>
                  <a:schemeClr val="tx1"/>
                </a:solidFill>
              </a:rPr>
              <a:t>Shutting off access promptly</a:t>
            </a:r>
          </a:p>
        </p:txBody>
      </p:sp>
      <p:sp>
        <p:nvSpPr>
          <p:cNvPr id="5" name="Slide Number Placeholder 4"/>
          <p:cNvSpPr>
            <a:spLocks noGrp="1"/>
          </p:cNvSpPr>
          <p:nvPr>
            <p:ph type="sldNum" sz="quarter" idx="12"/>
          </p:nvPr>
        </p:nvSpPr>
        <p:spPr/>
        <p:txBody>
          <a:bodyPr/>
          <a:lstStyle/>
          <a:p>
            <a:fld id="{64ADBBEE-2823-4E44-9DA5-27FD0D7325A7}" type="slidenum">
              <a:rPr lang="en-US" smtClean="0"/>
              <a:pPr/>
              <a:t>20</a:t>
            </a:fld>
            <a:endParaRPr lang="en-US" dirty="0"/>
          </a:p>
        </p:txBody>
      </p:sp>
      <p:sp>
        <p:nvSpPr>
          <p:cNvPr id="6" name="Date Placeholder 7"/>
          <p:cNvSpPr>
            <a:spLocks noGrp="1"/>
          </p:cNvSpPr>
          <p:nvPr>
            <p:ph type="dt" sz="half" idx="10"/>
          </p:nvPr>
        </p:nvSpPr>
        <p:spPr>
          <a:xfrm>
            <a:off x="685800" y="6356351"/>
            <a:ext cx="3276600" cy="150812"/>
          </a:xfrm>
        </p:spPr>
        <p:txBody>
          <a:bodyPr/>
          <a:lstStyle/>
          <a:p>
            <a:r>
              <a:rPr lang="en-US" dirty="0"/>
              <a:t>© 2019 NNEDV &amp; Confidentiality Institute</a:t>
            </a:r>
          </a:p>
        </p:txBody>
      </p:sp>
      <p:pic>
        <p:nvPicPr>
          <p:cNvPr id="7" name="Content Placeholder 3" descr="Confidentiality Rings.png">
            <a:extLst>
              <a:ext uri="{FF2B5EF4-FFF2-40B4-BE49-F238E27FC236}">
                <a16:creationId xmlns:a16="http://schemas.microsoft.com/office/drawing/2014/main" id="{6C1F3920-439D-4048-B626-D28CB2A202BE}"/>
              </a:ext>
            </a:extLst>
          </p:cNvPr>
          <p:cNvPicPr>
            <a:picLocks noChangeAspect="1"/>
          </p:cNvPicPr>
          <p:nvPr/>
        </p:nvPicPr>
        <p:blipFill>
          <a:blip r:embed="rId3"/>
          <a:stretch>
            <a:fillRect/>
          </a:stretch>
        </p:blipFill>
        <p:spPr>
          <a:xfrm>
            <a:off x="7672350" y="6281905"/>
            <a:ext cx="662025" cy="439570"/>
          </a:xfrm>
          <a:prstGeom prst="rect">
            <a:avLst/>
          </a:prstGeom>
        </p:spPr>
      </p:pic>
    </p:spTree>
    <p:extLst>
      <p:ext uri="{BB962C8B-B14F-4D97-AF65-F5344CB8AC3E}">
        <p14:creationId xmlns:p14="http://schemas.microsoft.com/office/powerpoint/2010/main" val="1377879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Data Breach Notification…</a:t>
            </a:r>
          </a:p>
        </p:txBody>
      </p:sp>
      <p:sp>
        <p:nvSpPr>
          <p:cNvPr id="3" name="Content Placeholder 2"/>
          <p:cNvSpPr>
            <a:spLocks noGrp="1"/>
          </p:cNvSpPr>
          <p:nvPr>
            <p:ph idx="1"/>
          </p:nvPr>
        </p:nvSpPr>
        <p:spPr/>
        <p:txBody>
          <a:bodyPr>
            <a:normAutofit/>
          </a:bodyPr>
          <a:lstStyle/>
          <a:p>
            <a:r>
              <a:rPr lang="en-US" dirty="0">
                <a:solidFill>
                  <a:schemeClr val="tx1"/>
                </a:solidFill>
              </a:rPr>
              <a:t>VAWA now requires grantees to have a data breach notification policy</a:t>
            </a:r>
          </a:p>
          <a:p>
            <a:r>
              <a:rPr lang="en-US" dirty="0">
                <a:solidFill>
                  <a:schemeClr val="tx1"/>
                </a:solidFill>
              </a:rPr>
              <a:t>All states have data breach notification laws</a:t>
            </a:r>
          </a:p>
          <a:p>
            <a:r>
              <a:rPr lang="en-US" dirty="0">
                <a:solidFill>
                  <a:schemeClr val="tx1"/>
                </a:solidFill>
              </a:rPr>
              <a:t>Existing law focusses on notifying people so can protect against identity theft</a:t>
            </a:r>
          </a:p>
          <a:p>
            <a:r>
              <a:rPr lang="en-US" dirty="0">
                <a:solidFill>
                  <a:schemeClr val="tx1"/>
                </a:solidFill>
              </a:rPr>
              <a:t>Contacting survivors to notify them can be </a:t>
            </a:r>
            <a:r>
              <a:rPr lang="en-US" i="1" dirty="0">
                <a:solidFill>
                  <a:schemeClr val="tx1"/>
                </a:solidFill>
              </a:rPr>
              <a:t>dangerous to them</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64ADBBEE-2823-4E44-9DA5-27FD0D7325A7}" type="slidenum">
              <a:rPr lang="en-US" smtClean="0"/>
              <a:pPr/>
              <a:t>21</a:t>
            </a:fld>
            <a:endParaRPr lang="en-US" dirty="0"/>
          </a:p>
        </p:txBody>
      </p:sp>
      <p:sp>
        <p:nvSpPr>
          <p:cNvPr id="6" name="Date Placeholder 7"/>
          <p:cNvSpPr>
            <a:spLocks noGrp="1"/>
          </p:cNvSpPr>
          <p:nvPr>
            <p:ph type="dt" sz="half" idx="10"/>
          </p:nvPr>
        </p:nvSpPr>
        <p:spPr>
          <a:xfrm>
            <a:off x="685800" y="6356351"/>
            <a:ext cx="3505200" cy="242962"/>
          </a:xfrm>
        </p:spPr>
        <p:txBody>
          <a:bodyPr/>
          <a:lstStyle/>
          <a:p>
            <a:r>
              <a:rPr lang="en-US" dirty="0"/>
              <a:t>© 2019 NNEDV &amp; Confidentiality Institute</a:t>
            </a:r>
          </a:p>
        </p:txBody>
      </p:sp>
      <p:sp>
        <p:nvSpPr>
          <p:cNvPr id="4" name="Rectangle 3">
            <a:extLst>
              <a:ext uri="{FF2B5EF4-FFF2-40B4-BE49-F238E27FC236}">
                <a16:creationId xmlns:a16="http://schemas.microsoft.com/office/drawing/2014/main" id="{3C564419-CBEB-9143-87C1-1150F9B37574}"/>
              </a:ext>
            </a:extLst>
          </p:cNvPr>
          <p:cNvSpPr/>
          <p:nvPr/>
        </p:nvSpPr>
        <p:spPr>
          <a:xfrm>
            <a:off x="1657827" y="5378449"/>
            <a:ext cx="5447345" cy="94615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WEBINAR &amp; TA ARE COMING!</a:t>
            </a:r>
            <a:endParaRPr lang="en-US" sz="3200" dirty="0"/>
          </a:p>
        </p:txBody>
      </p:sp>
      <p:pic>
        <p:nvPicPr>
          <p:cNvPr id="7" name="Content Placeholder 3" descr="Confidentiality Rings.png">
            <a:extLst>
              <a:ext uri="{FF2B5EF4-FFF2-40B4-BE49-F238E27FC236}">
                <a16:creationId xmlns:a16="http://schemas.microsoft.com/office/drawing/2014/main" id="{1A53E378-BD77-5147-8DBC-32C38616A1C3}"/>
              </a:ext>
            </a:extLst>
          </p:cNvPr>
          <p:cNvPicPr>
            <a:picLocks noChangeAspect="1"/>
          </p:cNvPicPr>
          <p:nvPr/>
        </p:nvPicPr>
        <p:blipFill>
          <a:blip r:embed="rId3"/>
          <a:stretch>
            <a:fillRect/>
          </a:stretch>
        </p:blipFill>
        <p:spPr>
          <a:xfrm>
            <a:off x="7672350" y="6281905"/>
            <a:ext cx="662025" cy="439570"/>
          </a:xfrm>
          <a:prstGeom prst="rect">
            <a:avLst/>
          </a:prstGeom>
        </p:spPr>
      </p:pic>
    </p:spTree>
    <p:extLst>
      <p:ext uri="{BB962C8B-B14F-4D97-AF65-F5344CB8AC3E}">
        <p14:creationId xmlns:p14="http://schemas.microsoft.com/office/powerpoint/2010/main" val="1192572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17" y="360270"/>
            <a:ext cx="7848600" cy="1143000"/>
          </a:xfrm>
        </p:spPr>
        <p:txBody>
          <a:bodyPr>
            <a:normAutofit fontScale="90000"/>
          </a:bodyPr>
          <a:lstStyle/>
          <a:p>
            <a:r>
              <a:rPr lang="en-US" sz="3600" dirty="0">
                <a:solidFill>
                  <a:schemeClr val="tx1"/>
                </a:solidFill>
              </a:rPr>
              <a:t>But…Everybody’s Doing the Database Dance</a:t>
            </a:r>
          </a:p>
        </p:txBody>
      </p:sp>
      <p:sp>
        <p:nvSpPr>
          <p:cNvPr id="8" name="Content Placeholder 7"/>
          <p:cNvSpPr>
            <a:spLocks noGrp="1"/>
          </p:cNvSpPr>
          <p:nvPr>
            <p:ph sz="half" idx="4294967295"/>
          </p:nvPr>
        </p:nvSpPr>
        <p:spPr>
          <a:xfrm>
            <a:off x="6262688" y="857250"/>
            <a:ext cx="2881312" cy="5041900"/>
          </a:xfrm>
        </p:spPr>
        <p:txBody>
          <a:bodyPr>
            <a:normAutofit/>
          </a:bodyPr>
          <a:lstStyle/>
          <a:p>
            <a:pPr marL="0" indent="0" algn="ctr">
              <a:buNone/>
            </a:pPr>
            <a:endParaRPr lang="en-US" sz="2700" dirty="0"/>
          </a:p>
          <a:p>
            <a:pPr marL="0" indent="0" algn="ctr">
              <a:buNone/>
            </a:pPr>
            <a:endParaRPr lang="en-US" sz="2700" dirty="0"/>
          </a:p>
          <a:p>
            <a:pPr marL="0" indent="0" algn="ctr">
              <a:buNone/>
            </a:pPr>
            <a:endParaRPr lang="en-US" sz="2700" dirty="0"/>
          </a:p>
          <a:p>
            <a:pPr marL="0" indent="0" algn="ctr">
              <a:buNone/>
            </a:pPr>
            <a:endParaRPr lang="en-US" sz="2700" dirty="0"/>
          </a:p>
        </p:txBody>
      </p:sp>
      <p:sp>
        <p:nvSpPr>
          <p:cNvPr id="9" name="TextBox 8"/>
          <p:cNvSpPr txBox="1"/>
          <p:nvPr/>
        </p:nvSpPr>
        <p:spPr>
          <a:xfrm>
            <a:off x="6457951" y="3943014"/>
            <a:ext cx="184731" cy="923330"/>
          </a:xfrm>
          <a:prstGeom prst="rect">
            <a:avLst/>
          </a:prstGeom>
          <a:noFill/>
        </p:spPr>
        <p:txBody>
          <a:bodyPr wrap="none" rtlCol="0">
            <a:spAutoFit/>
          </a:bodyPr>
          <a:lstStyle/>
          <a:p>
            <a:endParaRPr lang="en-US" sz="2700" i="1" dirty="0"/>
          </a:p>
          <a:p>
            <a:endParaRPr lang="en-US" sz="2700" i="1" dirty="0"/>
          </a:p>
        </p:txBody>
      </p:sp>
      <p:pic>
        <p:nvPicPr>
          <p:cNvPr id="10" name="Content Placeholder 3" descr="Confidentiality Rings.png"/>
          <p:cNvPicPr>
            <a:picLocks noChangeAspect="1"/>
          </p:cNvPicPr>
          <p:nvPr/>
        </p:nvPicPr>
        <p:blipFill>
          <a:blip r:embed="rId3"/>
          <a:stretch>
            <a:fillRect/>
          </a:stretch>
        </p:blipFill>
        <p:spPr>
          <a:xfrm>
            <a:off x="7672350" y="6281905"/>
            <a:ext cx="662025" cy="439570"/>
          </a:xfrm>
          <a:prstGeom prst="rect">
            <a:avLst/>
          </a:prstGeom>
        </p:spPr>
      </p:pic>
      <p:sp>
        <p:nvSpPr>
          <p:cNvPr id="11" name="Date Placeholder 7"/>
          <p:cNvSpPr>
            <a:spLocks noGrp="1"/>
          </p:cNvSpPr>
          <p:nvPr>
            <p:ph type="dt" sz="half" idx="10"/>
          </p:nvPr>
        </p:nvSpPr>
        <p:spPr>
          <a:xfrm>
            <a:off x="685800" y="6356351"/>
            <a:ext cx="3581400" cy="349250"/>
          </a:xfrm>
        </p:spPr>
        <p:txBody>
          <a:bodyPr/>
          <a:lstStyle/>
          <a:p>
            <a:r>
              <a:rPr lang="en-US" dirty="0"/>
              <a:t>© 2019 NNEDV &amp; Confidentiality Institute</a:t>
            </a:r>
          </a:p>
        </p:txBody>
      </p:sp>
      <p:sp>
        <p:nvSpPr>
          <p:cNvPr id="3" name="Slide Number Placeholder 2"/>
          <p:cNvSpPr>
            <a:spLocks noGrp="1"/>
          </p:cNvSpPr>
          <p:nvPr>
            <p:ph type="sldNum" sz="quarter" idx="12"/>
          </p:nvPr>
        </p:nvSpPr>
        <p:spPr/>
        <p:txBody>
          <a:bodyPr/>
          <a:lstStyle/>
          <a:p>
            <a:fld id="{64ADBBEE-2823-4E44-9DA5-27FD0D7325A7}" type="slidenum">
              <a:rPr lang="en-US" smtClean="0"/>
              <a:pPr/>
              <a:t>22</a:t>
            </a:fld>
            <a:endParaRPr lang="en-US" dirty="0"/>
          </a:p>
        </p:txBody>
      </p:sp>
      <p:pic>
        <p:nvPicPr>
          <p:cNvPr id="6" name="Picture 5">
            <a:extLst>
              <a:ext uri="{FF2B5EF4-FFF2-40B4-BE49-F238E27FC236}">
                <a16:creationId xmlns:a16="http://schemas.microsoft.com/office/drawing/2014/main" id="{31589985-F812-ED49-8D7B-D095BBEA0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5876" y="1476863"/>
            <a:ext cx="4743083" cy="4932302"/>
          </a:xfrm>
          <a:prstGeom prst="rect">
            <a:avLst/>
          </a:prstGeom>
        </p:spPr>
      </p:pic>
    </p:spTree>
    <p:extLst>
      <p:ext uri="{BB962C8B-B14F-4D97-AF65-F5344CB8AC3E}">
        <p14:creationId xmlns:p14="http://schemas.microsoft.com/office/powerpoint/2010/main" val="2157387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“We’re HIPAA-Compliant”</a:t>
            </a:r>
          </a:p>
        </p:txBody>
      </p:sp>
      <p:sp>
        <p:nvSpPr>
          <p:cNvPr id="4" name="Date Placeholder 3"/>
          <p:cNvSpPr>
            <a:spLocks noGrp="1"/>
          </p:cNvSpPr>
          <p:nvPr>
            <p:ph type="dt" sz="half" idx="10"/>
          </p:nvPr>
        </p:nvSpPr>
        <p:spPr/>
        <p:txBody>
          <a:bodyPr/>
          <a:lstStyle/>
          <a:p>
            <a:r>
              <a:rPr lang="en-US" dirty="0"/>
              <a:t>© 2019 NNEDV &amp; Confidentiality Institute</a:t>
            </a:r>
          </a:p>
        </p:txBody>
      </p:sp>
      <p:sp>
        <p:nvSpPr>
          <p:cNvPr id="5" name="Slide Number Placeholder 4"/>
          <p:cNvSpPr>
            <a:spLocks noGrp="1"/>
          </p:cNvSpPr>
          <p:nvPr>
            <p:ph type="sldNum" sz="quarter" idx="12"/>
          </p:nvPr>
        </p:nvSpPr>
        <p:spPr/>
        <p:txBody>
          <a:bodyPr/>
          <a:lstStyle/>
          <a:p>
            <a:fld id="{64ADBBEE-2823-4E44-9DA5-27FD0D7325A7}" type="slidenum">
              <a:rPr lang="en-US" smtClean="0"/>
              <a:pPr/>
              <a:t>23</a:t>
            </a:fld>
            <a:endParaRPr lang="en-US" dirty="0"/>
          </a:p>
        </p:txBody>
      </p:sp>
      <p:pic>
        <p:nvPicPr>
          <p:cNvPr id="8" name="Picture 7">
            <a:extLst>
              <a:ext uri="{FF2B5EF4-FFF2-40B4-BE49-F238E27FC236}">
                <a16:creationId xmlns:a16="http://schemas.microsoft.com/office/drawing/2014/main" id="{88EFB1D7-3D20-9A43-BE67-31C8AD19E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 y="1219200"/>
            <a:ext cx="8466992" cy="5926894"/>
          </a:xfrm>
          <a:prstGeom prst="rect">
            <a:avLst/>
          </a:prstGeom>
        </p:spPr>
      </p:pic>
    </p:spTree>
    <p:extLst>
      <p:ext uri="{BB962C8B-B14F-4D97-AF65-F5344CB8AC3E}">
        <p14:creationId xmlns:p14="http://schemas.microsoft.com/office/powerpoint/2010/main" val="301208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Data Sharing: HIPAA vs. FVPSA</a:t>
            </a:r>
          </a:p>
        </p:txBody>
      </p:sp>
      <p:sp>
        <p:nvSpPr>
          <p:cNvPr id="5" name="Slide Number Placeholder 4"/>
          <p:cNvSpPr>
            <a:spLocks noGrp="1"/>
          </p:cNvSpPr>
          <p:nvPr>
            <p:ph type="sldNum" sz="quarter" idx="12"/>
          </p:nvPr>
        </p:nvSpPr>
        <p:spPr/>
        <p:txBody>
          <a:bodyPr/>
          <a:lstStyle/>
          <a:p>
            <a:fld id="{64ADBBEE-2823-4E44-9DA5-27FD0D7325A7}" type="slidenum">
              <a:rPr lang="en-US" smtClean="0"/>
              <a:pPr/>
              <a:t>24</a:t>
            </a:fld>
            <a:endParaRPr lang="en-US" dirty="0"/>
          </a:p>
        </p:txBody>
      </p:sp>
      <p:sp>
        <p:nvSpPr>
          <p:cNvPr id="6" name="Date Placeholder 7"/>
          <p:cNvSpPr>
            <a:spLocks noGrp="1"/>
          </p:cNvSpPr>
          <p:nvPr>
            <p:ph type="dt" sz="half" idx="10"/>
          </p:nvPr>
        </p:nvSpPr>
        <p:spPr>
          <a:xfrm>
            <a:off x="685800" y="6356350"/>
            <a:ext cx="4267200" cy="379413"/>
          </a:xfrm>
        </p:spPr>
        <p:txBody>
          <a:bodyPr/>
          <a:lstStyle/>
          <a:p>
            <a:r>
              <a:rPr lang="en-US" dirty="0"/>
              <a:t>© 2019 NNEDV &amp; Confidentiality Institute</a:t>
            </a:r>
          </a:p>
        </p:txBody>
      </p:sp>
      <p:pic>
        <p:nvPicPr>
          <p:cNvPr id="7" name="Content Placeholder 3" descr="Confidentiality Rings.png">
            <a:extLst>
              <a:ext uri="{FF2B5EF4-FFF2-40B4-BE49-F238E27FC236}">
                <a16:creationId xmlns:a16="http://schemas.microsoft.com/office/drawing/2014/main" id="{28C9448C-027A-2049-A89E-8E3BB4AEF321}"/>
              </a:ext>
            </a:extLst>
          </p:cNvPr>
          <p:cNvPicPr>
            <a:picLocks noChangeAspect="1"/>
          </p:cNvPicPr>
          <p:nvPr/>
        </p:nvPicPr>
        <p:blipFill>
          <a:blip r:embed="rId3"/>
          <a:stretch>
            <a:fillRect/>
          </a:stretch>
        </p:blipFill>
        <p:spPr>
          <a:xfrm>
            <a:off x="7467600" y="6189830"/>
            <a:ext cx="662025" cy="439570"/>
          </a:xfrm>
          <a:prstGeom prst="rect">
            <a:avLst/>
          </a:prstGeom>
        </p:spPr>
      </p:pic>
      <p:sp>
        <p:nvSpPr>
          <p:cNvPr id="9" name="Content Placeholder 3">
            <a:extLst>
              <a:ext uri="{FF2B5EF4-FFF2-40B4-BE49-F238E27FC236}">
                <a16:creationId xmlns:a16="http://schemas.microsoft.com/office/drawing/2014/main" id="{3E91BAF8-336C-2845-BCF8-8491CEA885AF}"/>
              </a:ext>
            </a:extLst>
          </p:cNvPr>
          <p:cNvSpPr txBox="1">
            <a:spLocks/>
          </p:cNvSpPr>
          <p:nvPr/>
        </p:nvSpPr>
        <p:spPr>
          <a:xfrm>
            <a:off x="457200" y="2174875"/>
            <a:ext cx="4495800" cy="39512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33333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3333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3333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3333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solidFill>
                  <a:schemeClr val="tx1"/>
                </a:solidFill>
              </a:rPr>
              <a:t>Healthcare providers can choose to share Personal Health Information (PHI) as part of doing business</a:t>
            </a:r>
          </a:p>
          <a:p>
            <a:r>
              <a:rPr lang="en-US" sz="2600" dirty="0">
                <a:solidFill>
                  <a:schemeClr val="tx1"/>
                </a:solidFill>
              </a:rPr>
              <a:t>Providers and their business associates are monitored by HHS Office of Civil Rights </a:t>
            </a:r>
          </a:p>
          <a:p>
            <a:r>
              <a:rPr lang="en-US" sz="2600" dirty="0">
                <a:solidFill>
                  <a:schemeClr val="tx1"/>
                </a:solidFill>
              </a:rPr>
              <a:t>Business Associates can be fined if don’t protect PHI</a:t>
            </a:r>
          </a:p>
        </p:txBody>
      </p:sp>
      <p:sp>
        <p:nvSpPr>
          <p:cNvPr id="10" name="Rectangle 9">
            <a:extLst>
              <a:ext uri="{FF2B5EF4-FFF2-40B4-BE49-F238E27FC236}">
                <a16:creationId xmlns:a16="http://schemas.microsoft.com/office/drawing/2014/main" id="{FD594F4C-AC5C-5C49-BCA6-571892D5D54E}"/>
              </a:ext>
            </a:extLst>
          </p:cNvPr>
          <p:cNvSpPr/>
          <p:nvPr/>
        </p:nvSpPr>
        <p:spPr>
          <a:xfrm>
            <a:off x="838200" y="1524000"/>
            <a:ext cx="1240468" cy="584775"/>
          </a:xfrm>
          <a:prstGeom prst="rect">
            <a:avLst/>
          </a:prstGeom>
        </p:spPr>
        <p:txBody>
          <a:bodyPr wrap="none">
            <a:spAutoFit/>
          </a:bodyPr>
          <a:lstStyle/>
          <a:p>
            <a:r>
              <a:rPr lang="en-US" sz="3200" b="1" dirty="0"/>
              <a:t>HIPAA</a:t>
            </a:r>
          </a:p>
        </p:txBody>
      </p:sp>
      <p:sp>
        <p:nvSpPr>
          <p:cNvPr id="11" name="Content Placeholder 5">
            <a:extLst>
              <a:ext uri="{FF2B5EF4-FFF2-40B4-BE49-F238E27FC236}">
                <a16:creationId xmlns:a16="http://schemas.microsoft.com/office/drawing/2014/main" id="{4740C77D-3CE7-1D4F-9B24-37C411BB2AE8}"/>
              </a:ext>
            </a:extLst>
          </p:cNvPr>
          <p:cNvSpPr txBox="1">
            <a:spLocks/>
          </p:cNvSpPr>
          <p:nvPr/>
        </p:nvSpPr>
        <p:spPr>
          <a:xfrm>
            <a:off x="4645025" y="2174875"/>
            <a:ext cx="4041775" cy="39512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33333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3333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3333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3333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solidFill>
                  <a:schemeClr val="tx1"/>
                </a:solidFill>
              </a:rPr>
              <a:t>Grantees can’t decide to share PII as part of doing business; only survivors can</a:t>
            </a:r>
          </a:p>
          <a:p>
            <a:r>
              <a:rPr lang="en-US" sz="2600" dirty="0">
                <a:solidFill>
                  <a:schemeClr val="tx1"/>
                </a:solidFill>
              </a:rPr>
              <a:t>No OCR involvement in monitoring grantees or vendors</a:t>
            </a:r>
          </a:p>
          <a:p>
            <a:r>
              <a:rPr lang="en-US" sz="2600" dirty="0">
                <a:solidFill>
                  <a:schemeClr val="tx1"/>
                </a:solidFill>
              </a:rPr>
              <a:t>No power to oversee, monitor or fine vendors</a:t>
            </a:r>
          </a:p>
        </p:txBody>
      </p:sp>
      <p:sp>
        <p:nvSpPr>
          <p:cNvPr id="12" name="Rectangle 11">
            <a:extLst>
              <a:ext uri="{FF2B5EF4-FFF2-40B4-BE49-F238E27FC236}">
                <a16:creationId xmlns:a16="http://schemas.microsoft.com/office/drawing/2014/main" id="{B31E62F4-F708-5F4E-ADF3-1A11F1CD4B8A}"/>
              </a:ext>
            </a:extLst>
          </p:cNvPr>
          <p:cNvSpPr/>
          <p:nvPr/>
        </p:nvSpPr>
        <p:spPr>
          <a:xfrm>
            <a:off x="4953000" y="1524000"/>
            <a:ext cx="2687339" cy="584775"/>
          </a:xfrm>
          <a:prstGeom prst="rect">
            <a:avLst/>
          </a:prstGeom>
        </p:spPr>
        <p:txBody>
          <a:bodyPr wrap="none">
            <a:spAutoFit/>
          </a:bodyPr>
          <a:lstStyle/>
          <a:p>
            <a:r>
              <a:rPr lang="en-US" sz="3200" b="1" dirty="0"/>
              <a:t>FVPSA / VAWA</a:t>
            </a:r>
          </a:p>
        </p:txBody>
      </p:sp>
    </p:spTree>
    <p:extLst>
      <p:ext uri="{BB962C8B-B14F-4D97-AF65-F5344CB8AC3E}">
        <p14:creationId xmlns:p14="http://schemas.microsoft.com/office/powerpoint/2010/main" val="563620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Databases &amp; Their Sales Teams</a:t>
            </a:r>
          </a:p>
        </p:txBody>
      </p:sp>
      <p:sp>
        <p:nvSpPr>
          <p:cNvPr id="4" name="Date Placeholder 3"/>
          <p:cNvSpPr>
            <a:spLocks noGrp="1"/>
          </p:cNvSpPr>
          <p:nvPr>
            <p:ph type="dt" sz="half" idx="10"/>
          </p:nvPr>
        </p:nvSpPr>
        <p:spPr/>
        <p:txBody>
          <a:bodyPr/>
          <a:lstStyle/>
          <a:p>
            <a:r>
              <a:rPr lang="en-US" dirty="0"/>
              <a:t>© 2019 NNEDV &amp; Confidentiality Institute</a:t>
            </a:r>
          </a:p>
        </p:txBody>
      </p:sp>
      <p:sp>
        <p:nvSpPr>
          <p:cNvPr id="5" name="Slide Number Placeholder 4"/>
          <p:cNvSpPr>
            <a:spLocks noGrp="1"/>
          </p:cNvSpPr>
          <p:nvPr>
            <p:ph type="sldNum" sz="quarter" idx="12"/>
          </p:nvPr>
        </p:nvSpPr>
        <p:spPr/>
        <p:txBody>
          <a:bodyPr/>
          <a:lstStyle/>
          <a:p>
            <a:fld id="{64ADBBEE-2823-4E44-9DA5-27FD0D7325A7}" type="slidenum">
              <a:rPr lang="en-US" smtClean="0"/>
              <a:pPr/>
              <a:t>25</a:t>
            </a:fld>
            <a:endParaRPr lang="en-US" dirty="0"/>
          </a:p>
        </p:txBody>
      </p:sp>
      <p:pic>
        <p:nvPicPr>
          <p:cNvPr id="8" name="Picture 7">
            <a:extLst>
              <a:ext uri="{FF2B5EF4-FFF2-40B4-BE49-F238E27FC236}">
                <a16:creationId xmlns:a16="http://schemas.microsoft.com/office/drawing/2014/main" id="{88EFB1D7-3D20-9A43-BE67-31C8AD19E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 y="1219200"/>
            <a:ext cx="8466992" cy="5926894"/>
          </a:xfrm>
          <a:prstGeom prst="rect">
            <a:avLst/>
          </a:prstGeom>
        </p:spPr>
      </p:pic>
    </p:spTree>
    <p:extLst>
      <p:ext uri="{BB962C8B-B14F-4D97-AF65-F5344CB8AC3E}">
        <p14:creationId xmlns:p14="http://schemas.microsoft.com/office/powerpoint/2010/main" val="3197422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What Can Vendors Do for Privacy?</a:t>
            </a:r>
            <a:br>
              <a:rPr lang="en-US" dirty="0">
                <a:solidFill>
                  <a:schemeClr val="tx1"/>
                </a:solidFill>
              </a:rPr>
            </a:br>
            <a:r>
              <a:rPr lang="en-US" dirty="0">
                <a:solidFill>
                  <a:schemeClr val="tx1"/>
                </a:solidFill>
              </a:rPr>
              <a:t>IDEAL STRATEGY</a:t>
            </a:r>
          </a:p>
        </p:txBody>
      </p:sp>
      <p:sp>
        <p:nvSpPr>
          <p:cNvPr id="3" name="Content Placeholder 2"/>
          <p:cNvSpPr>
            <a:spLocks noGrp="1"/>
          </p:cNvSpPr>
          <p:nvPr>
            <p:ph idx="1"/>
          </p:nvPr>
        </p:nvSpPr>
        <p:spPr/>
        <p:txBody>
          <a:bodyPr>
            <a:normAutofit/>
          </a:bodyPr>
          <a:lstStyle/>
          <a:p>
            <a:r>
              <a:rPr lang="en-US" dirty="0">
                <a:solidFill>
                  <a:schemeClr val="tx1"/>
                </a:solidFill>
              </a:rPr>
              <a:t>Make it so vendor can’t READ the data</a:t>
            </a:r>
          </a:p>
          <a:p>
            <a:r>
              <a:rPr lang="en-US" dirty="0">
                <a:solidFill>
                  <a:schemeClr val="tx1"/>
                </a:solidFill>
              </a:rPr>
              <a:t>“Zero Knowledge” or “No Knowledge” Encryption</a:t>
            </a:r>
          </a:p>
          <a:p>
            <a:pPr lvl="1"/>
            <a:r>
              <a:rPr lang="en-US" dirty="0">
                <a:solidFill>
                  <a:schemeClr val="tx1"/>
                </a:solidFill>
              </a:rPr>
              <a:t>Data is locked up, you have a key, vendor doesn’t</a:t>
            </a:r>
          </a:p>
          <a:p>
            <a:r>
              <a:rPr lang="en-US" dirty="0">
                <a:solidFill>
                  <a:schemeClr val="tx1"/>
                </a:solidFill>
              </a:rPr>
              <a:t>Vendor can’t expose information if they can’t read it </a:t>
            </a:r>
          </a:p>
          <a:p>
            <a:r>
              <a:rPr lang="en-US" dirty="0">
                <a:solidFill>
                  <a:schemeClr val="tx1"/>
                </a:solidFill>
              </a:rPr>
              <a:t>Thieves can’t read it either</a:t>
            </a:r>
          </a:p>
        </p:txBody>
      </p:sp>
      <p:sp>
        <p:nvSpPr>
          <p:cNvPr id="5" name="Slide Number Placeholder 5"/>
          <p:cNvSpPr>
            <a:spLocks noGrp="1"/>
          </p:cNvSpPr>
          <p:nvPr>
            <p:ph type="sldNum" sz="quarter" idx="12"/>
          </p:nvPr>
        </p:nvSpPr>
        <p:spPr>
          <a:xfrm>
            <a:off x="8466992" y="6324600"/>
            <a:ext cx="677008" cy="411163"/>
          </a:xfrm>
          <a:prstGeom prst="rect">
            <a:avLst/>
          </a:prstGeom>
        </p:spPr>
        <p:txBody>
          <a:bodyPr/>
          <a:lstStyle>
            <a:lvl1pPr algn="ctr">
              <a:defRPr sz="1600">
                <a:solidFill>
                  <a:schemeClr val="bg1"/>
                </a:solidFill>
              </a:defRPr>
            </a:lvl1pPr>
          </a:lstStyle>
          <a:p>
            <a:fld id="{34D9A301-38A7-4D57-951F-998753365426}" type="slidenum">
              <a:rPr lang="en-US" smtClean="0"/>
              <a:t>26</a:t>
            </a:fld>
            <a:endParaRPr lang="en-US" dirty="0"/>
          </a:p>
        </p:txBody>
      </p:sp>
      <p:sp>
        <p:nvSpPr>
          <p:cNvPr id="6" name="Date Placeholder 7"/>
          <p:cNvSpPr>
            <a:spLocks noGrp="1"/>
          </p:cNvSpPr>
          <p:nvPr>
            <p:ph type="dt" sz="half" idx="10"/>
          </p:nvPr>
        </p:nvSpPr>
        <p:spPr>
          <a:xfrm>
            <a:off x="685800" y="6356350"/>
            <a:ext cx="6172200" cy="501650"/>
          </a:xfrm>
        </p:spPr>
        <p:txBody>
          <a:bodyPr/>
          <a:lstStyle/>
          <a:p>
            <a:r>
              <a:rPr lang="en-US" dirty="0"/>
              <a:t>© 2019 NNEDV &amp; Confidentiality Institute</a:t>
            </a:r>
          </a:p>
        </p:txBody>
      </p:sp>
      <p:pic>
        <p:nvPicPr>
          <p:cNvPr id="7" name="Content Placeholder 3" descr="Confidentiality Rings.png">
            <a:extLst>
              <a:ext uri="{FF2B5EF4-FFF2-40B4-BE49-F238E27FC236}">
                <a16:creationId xmlns:a16="http://schemas.microsoft.com/office/drawing/2014/main" id="{46A1A295-B735-8940-9C51-BDAE0C698F3C}"/>
              </a:ext>
            </a:extLst>
          </p:cNvPr>
          <p:cNvPicPr>
            <a:picLocks noChangeAspect="1"/>
          </p:cNvPicPr>
          <p:nvPr/>
        </p:nvPicPr>
        <p:blipFill>
          <a:blip r:embed="rId3"/>
          <a:stretch>
            <a:fillRect/>
          </a:stretch>
        </p:blipFill>
        <p:spPr>
          <a:xfrm>
            <a:off x="7672350" y="6281905"/>
            <a:ext cx="662025" cy="439570"/>
          </a:xfrm>
          <a:prstGeom prst="rect">
            <a:avLst/>
          </a:prstGeom>
        </p:spPr>
      </p:pic>
    </p:spTree>
    <p:extLst>
      <p:ext uri="{BB962C8B-B14F-4D97-AF65-F5344CB8AC3E}">
        <p14:creationId xmlns:p14="http://schemas.microsoft.com/office/powerpoint/2010/main" val="3115833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What Can Vendors Do for Privacy?</a:t>
            </a:r>
            <a:br>
              <a:rPr lang="en-US" dirty="0">
                <a:solidFill>
                  <a:schemeClr val="tx1"/>
                </a:solidFill>
              </a:rPr>
            </a:br>
            <a:r>
              <a:rPr lang="en-US" dirty="0">
                <a:solidFill>
                  <a:schemeClr val="tx1"/>
                </a:solidFill>
              </a:rPr>
              <a:t>BACK-UP PLAN</a:t>
            </a:r>
          </a:p>
        </p:txBody>
      </p:sp>
      <p:sp>
        <p:nvSpPr>
          <p:cNvPr id="3" name="Content Placeholder 2"/>
          <p:cNvSpPr>
            <a:spLocks noGrp="1"/>
          </p:cNvSpPr>
          <p:nvPr>
            <p:ph idx="1"/>
          </p:nvPr>
        </p:nvSpPr>
        <p:spPr>
          <a:xfrm>
            <a:off x="228600" y="1600200"/>
            <a:ext cx="8610600" cy="4724400"/>
          </a:xfrm>
        </p:spPr>
        <p:txBody>
          <a:bodyPr>
            <a:normAutofit/>
          </a:bodyPr>
          <a:lstStyle/>
          <a:p>
            <a:r>
              <a:rPr lang="en-US" dirty="0">
                <a:solidFill>
                  <a:schemeClr val="tx1"/>
                </a:solidFill>
              </a:rPr>
              <a:t>1 – 2 named staff at vendor have access</a:t>
            </a:r>
          </a:p>
          <a:p>
            <a:r>
              <a:rPr lang="en-US" dirty="0">
                <a:solidFill>
                  <a:schemeClr val="tx1"/>
                </a:solidFill>
              </a:rPr>
              <a:t>Named staff receives DV/SV privacy training</a:t>
            </a:r>
          </a:p>
          <a:p>
            <a:r>
              <a:rPr lang="en-US" dirty="0">
                <a:solidFill>
                  <a:schemeClr val="tx1"/>
                </a:solidFill>
              </a:rPr>
              <a:t>DV/SV agency can veto named staff</a:t>
            </a:r>
          </a:p>
          <a:p>
            <a:r>
              <a:rPr lang="en-US" dirty="0">
                <a:solidFill>
                  <a:schemeClr val="tx1"/>
                </a:solidFill>
              </a:rPr>
              <a:t>Vendor pays liquidated damages if breach</a:t>
            </a:r>
          </a:p>
          <a:p>
            <a:r>
              <a:rPr lang="en-US" dirty="0">
                <a:solidFill>
                  <a:schemeClr val="tx1"/>
                </a:solidFill>
              </a:rPr>
              <a:t>Vendor will notify &amp; forward subpoenas/orders </a:t>
            </a:r>
          </a:p>
          <a:p>
            <a:r>
              <a:rPr lang="en-US" b="1" dirty="0">
                <a:solidFill>
                  <a:schemeClr val="tx1"/>
                </a:solidFill>
              </a:rPr>
              <a:t>BUT - breaches can still happen! </a:t>
            </a:r>
          </a:p>
          <a:p>
            <a:pPr lvl="1"/>
            <a:r>
              <a:rPr lang="en-US" dirty="0">
                <a:solidFill>
                  <a:schemeClr val="tx1"/>
                </a:solidFill>
              </a:rPr>
              <a:t>Thieves can still read what they steal</a:t>
            </a:r>
          </a:p>
          <a:p>
            <a:pPr marL="0" indent="0">
              <a:buNone/>
            </a:pPr>
            <a:endParaRPr lang="en-US" b="1" dirty="0">
              <a:solidFill>
                <a:schemeClr val="tx1"/>
              </a:solidFill>
            </a:endParaRPr>
          </a:p>
        </p:txBody>
      </p:sp>
      <p:sp>
        <p:nvSpPr>
          <p:cNvPr id="5" name="Slide Number Placeholder 5"/>
          <p:cNvSpPr>
            <a:spLocks noGrp="1"/>
          </p:cNvSpPr>
          <p:nvPr>
            <p:ph type="sldNum" sz="quarter" idx="12"/>
          </p:nvPr>
        </p:nvSpPr>
        <p:spPr>
          <a:xfrm>
            <a:off x="8466992" y="6324600"/>
            <a:ext cx="677008" cy="411163"/>
          </a:xfrm>
          <a:prstGeom prst="rect">
            <a:avLst/>
          </a:prstGeom>
        </p:spPr>
        <p:txBody>
          <a:bodyPr/>
          <a:lstStyle>
            <a:lvl1pPr algn="ctr">
              <a:defRPr sz="1600">
                <a:solidFill>
                  <a:schemeClr val="bg1"/>
                </a:solidFill>
              </a:defRPr>
            </a:lvl1pPr>
          </a:lstStyle>
          <a:p>
            <a:fld id="{34D9A301-38A7-4D57-951F-998753365426}" type="slidenum">
              <a:rPr lang="en-US" smtClean="0"/>
              <a:t>27</a:t>
            </a:fld>
            <a:endParaRPr lang="en-US" dirty="0"/>
          </a:p>
        </p:txBody>
      </p:sp>
      <p:sp>
        <p:nvSpPr>
          <p:cNvPr id="6" name="Date Placeholder 7"/>
          <p:cNvSpPr>
            <a:spLocks noGrp="1"/>
          </p:cNvSpPr>
          <p:nvPr>
            <p:ph type="dt" sz="half" idx="10"/>
          </p:nvPr>
        </p:nvSpPr>
        <p:spPr>
          <a:xfrm>
            <a:off x="685800" y="6356351"/>
            <a:ext cx="3733800" cy="150812"/>
          </a:xfrm>
        </p:spPr>
        <p:txBody>
          <a:bodyPr/>
          <a:lstStyle/>
          <a:p>
            <a:r>
              <a:rPr lang="en-US" dirty="0"/>
              <a:t>© 2019 NNEDV &amp; Confidentiality Institute</a:t>
            </a:r>
          </a:p>
        </p:txBody>
      </p:sp>
      <p:pic>
        <p:nvPicPr>
          <p:cNvPr id="7" name="Content Placeholder 3" descr="Confidentiality Rings.png">
            <a:extLst>
              <a:ext uri="{FF2B5EF4-FFF2-40B4-BE49-F238E27FC236}">
                <a16:creationId xmlns:a16="http://schemas.microsoft.com/office/drawing/2014/main" id="{2A916DAC-D10A-0C48-AA25-F6C8F02EE94D}"/>
              </a:ext>
            </a:extLst>
          </p:cNvPr>
          <p:cNvPicPr>
            <a:picLocks noChangeAspect="1"/>
          </p:cNvPicPr>
          <p:nvPr/>
        </p:nvPicPr>
        <p:blipFill>
          <a:blip r:embed="rId3"/>
          <a:stretch>
            <a:fillRect/>
          </a:stretch>
        </p:blipFill>
        <p:spPr>
          <a:xfrm>
            <a:off x="7672350" y="6281905"/>
            <a:ext cx="662025" cy="439570"/>
          </a:xfrm>
          <a:prstGeom prst="rect">
            <a:avLst/>
          </a:prstGeom>
        </p:spPr>
      </p:pic>
    </p:spTree>
    <p:extLst>
      <p:ext uri="{BB962C8B-B14F-4D97-AF65-F5344CB8AC3E}">
        <p14:creationId xmlns:p14="http://schemas.microsoft.com/office/powerpoint/2010/main" val="163087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1143000"/>
          </a:xfrm>
        </p:spPr>
        <p:txBody>
          <a:bodyPr>
            <a:normAutofit fontScale="90000"/>
          </a:bodyPr>
          <a:lstStyle/>
          <a:p>
            <a:r>
              <a:rPr lang="en-US" dirty="0">
                <a:solidFill>
                  <a:schemeClr val="tx1"/>
                </a:solidFill>
              </a:rPr>
              <a:t>Conversations with Programs:  </a:t>
            </a:r>
            <a:br>
              <a:rPr lang="en-US" dirty="0">
                <a:solidFill>
                  <a:schemeClr val="tx1"/>
                </a:solidFill>
              </a:rPr>
            </a:br>
            <a:r>
              <a:rPr lang="en-US" dirty="0">
                <a:solidFill>
                  <a:schemeClr val="tx1"/>
                </a:solidFill>
              </a:rPr>
              <a:t>Vendor Access &amp; Program Control</a:t>
            </a:r>
          </a:p>
        </p:txBody>
      </p:sp>
      <p:sp>
        <p:nvSpPr>
          <p:cNvPr id="3" name="Content Placeholder 2"/>
          <p:cNvSpPr>
            <a:spLocks noGrp="1"/>
          </p:cNvSpPr>
          <p:nvPr>
            <p:ph idx="1"/>
          </p:nvPr>
        </p:nvSpPr>
        <p:spPr/>
        <p:txBody>
          <a:bodyPr>
            <a:normAutofit fontScale="92500" lnSpcReduction="20000"/>
          </a:bodyPr>
          <a:lstStyle/>
          <a:p>
            <a:r>
              <a:rPr lang="en-US" dirty="0">
                <a:solidFill>
                  <a:schemeClr val="tx1"/>
                </a:solidFill>
              </a:rPr>
              <a:t>Can the vendor access the program’s information?</a:t>
            </a:r>
          </a:p>
          <a:p>
            <a:r>
              <a:rPr lang="en-US" dirty="0">
                <a:solidFill>
                  <a:schemeClr val="tx1"/>
                </a:solidFill>
              </a:rPr>
              <a:t>Can programs get their data back at any time?</a:t>
            </a:r>
          </a:p>
          <a:p>
            <a:r>
              <a:rPr lang="en-US" dirty="0">
                <a:solidFill>
                  <a:schemeClr val="tx1"/>
                </a:solidFill>
              </a:rPr>
              <a:t>Can the vendor move, release, or share the program’s data without its permission?</a:t>
            </a:r>
          </a:p>
          <a:p>
            <a:r>
              <a:rPr lang="en-US" dirty="0">
                <a:solidFill>
                  <a:schemeClr val="tx1"/>
                </a:solidFill>
              </a:rPr>
              <a:t>What will the vendor do with a request from government, law enforcement, lawyers?</a:t>
            </a:r>
          </a:p>
          <a:p>
            <a:r>
              <a:rPr lang="en-US" dirty="0">
                <a:solidFill>
                  <a:schemeClr val="tx1"/>
                </a:solidFill>
              </a:rPr>
              <a:t>Will they provide notice to the program if they release the program’s information to someone else?</a:t>
            </a:r>
          </a:p>
          <a:p>
            <a:r>
              <a:rPr lang="en-US" dirty="0">
                <a:solidFill>
                  <a:schemeClr val="tx1"/>
                </a:solidFill>
              </a:rPr>
              <a:t>What is in their privacy policy?</a:t>
            </a:r>
          </a:p>
          <a:p>
            <a:endParaRPr lang="en-US" dirty="0"/>
          </a:p>
          <a:p>
            <a:endParaRPr lang="en-US" dirty="0"/>
          </a:p>
          <a:p>
            <a:endParaRPr lang="en-US" dirty="0"/>
          </a:p>
        </p:txBody>
      </p:sp>
      <p:sp>
        <p:nvSpPr>
          <p:cNvPr id="5" name="Slide Number Placeholder 5"/>
          <p:cNvSpPr>
            <a:spLocks noGrp="1"/>
          </p:cNvSpPr>
          <p:nvPr>
            <p:ph type="sldNum" sz="quarter" idx="12"/>
          </p:nvPr>
        </p:nvSpPr>
        <p:spPr>
          <a:xfrm>
            <a:off x="8466992" y="6324600"/>
            <a:ext cx="677008" cy="411163"/>
          </a:xfrm>
          <a:prstGeom prst="rect">
            <a:avLst/>
          </a:prstGeom>
        </p:spPr>
        <p:txBody>
          <a:bodyPr/>
          <a:lstStyle>
            <a:lvl1pPr algn="ctr">
              <a:defRPr sz="1600">
                <a:solidFill>
                  <a:schemeClr val="bg1"/>
                </a:solidFill>
              </a:defRPr>
            </a:lvl1pPr>
          </a:lstStyle>
          <a:p>
            <a:fld id="{34D9A301-38A7-4D57-951F-998753365426}" type="slidenum">
              <a:rPr lang="en-US" smtClean="0"/>
              <a:t>28</a:t>
            </a:fld>
            <a:endParaRPr lang="en-US" dirty="0"/>
          </a:p>
        </p:txBody>
      </p:sp>
      <p:sp>
        <p:nvSpPr>
          <p:cNvPr id="6" name="Date Placeholder 7"/>
          <p:cNvSpPr>
            <a:spLocks noGrp="1"/>
          </p:cNvSpPr>
          <p:nvPr>
            <p:ph type="dt" sz="half" idx="10"/>
          </p:nvPr>
        </p:nvSpPr>
        <p:spPr>
          <a:xfrm>
            <a:off x="685800" y="6356350"/>
            <a:ext cx="6705600" cy="501650"/>
          </a:xfrm>
        </p:spPr>
        <p:txBody>
          <a:bodyPr/>
          <a:lstStyle/>
          <a:p>
            <a:r>
              <a:rPr lang="en-US" dirty="0"/>
              <a:t>© 2019 NNEDV &amp; Confidentiality Institute</a:t>
            </a:r>
          </a:p>
        </p:txBody>
      </p:sp>
      <p:pic>
        <p:nvPicPr>
          <p:cNvPr id="7" name="Content Placeholder 3" descr="Confidentiality Rings.png">
            <a:extLst>
              <a:ext uri="{FF2B5EF4-FFF2-40B4-BE49-F238E27FC236}">
                <a16:creationId xmlns:a16="http://schemas.microsoft.com/office/drawing/2014/main" id="{A213B622-439A-DA4A-BE9F-47495FE86E68}"/>
              </a:ext>
            </a:extLst>
          </p:cNvPr>
          <p:cNvPicPr>
            <a:picLocks noChangeAspect="1"/>
          </p:cNvPicPr>
          <p:nvPr/>
        </p:nvPicPr>
        <p:blipFill>
          <a:blip r:embed="rId3"/>
          <a:stretch>
            <a:fillRect/>
          </a:stretch>
        </p:blipFill>
        <p:spPr>
          <a:xfrm>
            <a:off x="7672350" y="6281905"/>
            <a:ext cx="662025" cy="439570"/>
          </a:xfrm>
          <a:prstGeom prst="rect">
            <a:avLst/>
          </a:prstGeom>
        </p:spPr>
      </p:pic>
    </p:spTree>
    <p:extLst>
      <p:ext uri="{BB962C8B-B14F-4D97-AF65-F5344CB8AC3E}">
        <p14:creationId xmlns:p14="http://schemas.microsoft.com/office/powerpoint/2010/main" val="530111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Conversations with Programs: </a:t>
            </a:r>
            <a:br>
              <a:rPr lang="en-US" dirty="0">
                <a:solidFill>
                  <a:schemeClr val="tx1"/>
                </a:solidFill>
              </a:rPr>
            </a:br>
            <a:r>
              <a:rPr lang="en-US" dirty="0">
                <a:solidFill>
                  <a:schemeClr val="tx1"/>
                </a:solidFill>
              </a:rPr>
              <a:t>Data Ownership vs. Possession</a:t>
            </a:r>
          </a:p>
        </p:txBody>
      </p:sp>
      <p:sp>
        <p:nvSpPr>
          <p:cNvPr id="3" name="Content Placeholder 2"/>
          <p:cNvSpPr>
            <a:spLocks noGrp="1"/>
          </p:cNvSpPr>
          <p:nvPr>
            <p:ph idx="1"/>
          </p:nvPr>
        </p:nvSpPr>
        <p:spPr>
          <a:xfrm>
            <a:off x="457200" y="1777290"/>
            <a:ext cx="7848600" cy="4724400"/>
          </a:xfrm>
        </p:spPr>
        <p:txBody>
          <a:bodyPr>
            <a:normAutofit/>
          </a:bodyPr>
          <a:lstStyle/>
          <a:p>
            <a:pPr lvl="0">
              <a:spcBef>
                <a:spcPts val="1368"/>
              </a:spcBef>
            </a:pPr>
            <a:r>
              <a:rPr lang="en-US" dirty="0">
                <a:solidFill>
                  <a:schemeClr val="tx1"/>
                </a:solidFill>
              </a:rPr>
              <a:t>Where is the data, including back-ups?</a:t>
            </a:r>
          </a:p>
          <a:p>
            <a:pPr lvl="0">
              <a:spcBef>
                <a:spcPts val="1368"/>
              </a:spcBef>
            </a:pPr>
            <a:r>
              <a:rPr lang="en-US" dirty="0">
                <a:solidFill>
                  <a:schemeClr val="tx1"/>
                </a:solidFill>
              </a:rPr>
              <a:t>Will they purge information according to the program’s data retention schedule?</a:t>
            </a:r>
          </a:p>
          <a:p>
            <a:pPr lvl="0">
              <a:spcBef>
                <a:spcPts val="1368"/>
              </a:spcBef>
            </a:pPr>
            <a:r>
              <a:rPr lang="en-US" dirty="0">
                <a:solidFill>
                  <a:schemeClr val="tx1"/>
                </a:solidFill>
              </a:rPr>
              <a:t>What happens to the data when the service agreement ends?</a:t>
            </a:r>
          </a:p>
          <a:p>
            <a:pPr lvl="0">
              <a:spcBef>
                <a:spcPts val="1368"/>
              </a:spcBef>
            </a:pPr>
            <a:r>
              <a:rPr lang="en-US" dirty="0">
                <a:solidFill>
                  <a:schemeClr val="tx1"/>
                </a:solidFill>
              </a:rPr>
              <a:t>What happens to the data if the company changes ownership or goes out of business?</a:t>
            </a:r>
          </a:p>
        </p:txBody>
      </p:sp>
      <p:sp>
        <p:nvSpPr>
          <p:cNvPr id="5" name="Slide Number Placeholder 5"/>
          <p:cNvSpPr>
            <a:spLocks noGrp="1"/>
          </p:cNvSpPr>
          <p:nvPr>
            <p:ph type="sldNum" sz="quarter" idx="12"/>
          </p:nvPr>
        </p:nvSpPr>
        <p:spPr>
          <a:xfrm>
            <a:off x="8466992" y="6324600"/>
            <a:ext cx="677008" cy="411163"/>
          </a:xfrm>
          <a:prstGeom prst="rect">
            <a:avLst/>
          </a:prstGeom>
        </p:spPr>
        <p:txBody>
          <a:bodyPr/>
          <a:lstStyle>
            <a:lvl1pPr algn="ctr">
              <a:defRPr sz="1600">
                <a:solidFill>
                  <a:schemeClr val="bg1"/>
                </a:solidFill>
              </a:defRPr>
            </a:lvl1pPr>
          </a:lstStyle>
          <a:p>
            <a:fld id="{34D9A301-38A7-4D57-951F-998753365426}" type="slidenum">
              <a:rPr lang="en-US" smtClean="0"/>
              <a:t>29</a:t>
            </a:fld>
            <a:endParaRPr lang="en-US" dirty="0"/>
          </a:p>
        </p:txBody>
      </p:sp>
      <p:sp>
        <p:nvSpPr>
          <p:cNvPr id="6" name="Date Placeholder 7"/>
          <p:cNvSpPr>
            <a:spLocks noGrp="1"/>
          </p:cNvSpPr>
          <p:nvPr>
            <p:ph type="dt" sz="half" idx="10"/>
          </p:nvPr>
        </p:nvSpPr>
        <p:spPr>
          <a:xfrm>
            <a:off x="685800" y="6165056"/>
            <a:ext cx="4953000" cy="730250"/>
          </a:xfrm>
        </p:spPr>
        <p:txBody>
          <a:bodyPr/>
          <a:lstStyle/>
          <a:p>
            <a:r>
              <a:rPr lang="en-US" dirty="0"/>
              <a:t>© 2019 NNEDV &amp; Confidentiality Institute</a:t>
            </a:r>
          </a:p>
        </p:txBody>
      </p:sp>
      <p:pic>
        <p:nvPicPr>
          <p:cNvPr id="7" name="Content Placeholder 3" descr="Confidentiality Rings.png">
            <a:extLst>
              <a:ext uri="{FF2B5EF4-FFF2-40B4-BE49-F238E27FC236}">
                <a16:creationId xmlns:a16="http://schemas.microsoft.com/office/drawing/2014/main" id="{4DC5B92E-4297-CD45-8979-C5404CF1E0E4}"/>
              </a:ext>
            </a:extLst>
          </p:cNvPr>
          <p:cNvPicPr>
            <a:picLocks noChangeAspect="1"/>
          </p:cNvPicPr>
          <p:nvPr/>
        </p:nvPicPr>
        <p:blipFill>
          <a:blip r:embed="rId3"/>
          <a:stretch>
            <a:fillRect/>
          </a:stretch>
        </p:blipFill>
        <p:spPr>
          <a:xfrm>
            <a:off x="7672350" y="6281905"/>
            <a:ext cx="662025" cy="439570"/>
          </a:xfrm>
          <a:prstGeom prst="rect">
            <a:avLst/>
          </a:prstGeom>
        </p:spPr>
      </p:pic>
    </p:spTree>
    <p:extLst>
      <p:ext uri="{BB962C8B-B14F-4D97-AF65-F5344CB8AC3E}">
        <p14:creationId xmlns:p14="http://schemas.microsoft.com/office/powerpoint/2010/main" val="3537908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noFill/>
        </p:spPr>
        <p:txBody>
          <a:bodyPr/>
          <a:lstStyle/>
          <a:p>
            <a:r>
              <a:rPr lang="en-US" dirty="0">
                <a:solidFill>
                  <a:schemeClr val="tx1"/>
                </a:solidFill>
              </a:rPr>
              <a:t>Alicia L. Aiken, JD</a:t>
            </a:r>
            <a:endParaRPr dirty="0">
              <a:solidFill>
                <a:schemeClr val="tx1"/>
              </a:solidFill>
            </a:endParaRPr>
          </a:p>
        </p:txBody>
      </p:sp>
      <p:sp>
        <p:nvSpPr>
          <p:cNvPr id="3" name="Slide Number Placeholder 2"/>
          <p:cNvSpPr>
            <a:spLocks noGrp="1"/>
          </p:cNvSpPr>
          <p:nvPr>
            <p:ph type="sldNum" sz="quarter" idx="12"/>
          </p:nvPr>
        </p:nvSpPr>
        <p:spPr/>
        <p:txBody>
          <a:bodyPr/>
          <a:lstStyle/>
          <a:p>
            <a:fld id="{64ADBBEE-2823-4E44-9DA5-27FD0D7325A7}" type="slidenum">
              <a:rPr lang="en-US" smtClean="0"/>
              <a:pPr/>
              <a:t>3</a:t>
            </a:fld>
            <a:endParaRPr lang="en-US" dirty="0"/>
          </a:p>
        </p:txBody>
      </p:sp>
      <p:sp>
        <p:nvSpPr>
          <p:cNvPr id="6" name="Date Placeholder 7">
            <a:extLst>
              <a:ext uri="{FF2B5EF4-FFF2-40B4-BE49-F238E27FC236}">
                <a16:creationId xmlns:a16="http://schemas.microsoft.com/office/drawing/2014/main" id="{F706E486-F128-E548-84F3-6E2E0D1B9B8A}"/>
              </a:ext>
            </a:extLst>
          </p:cNvPr>
          <p:cNvSpPr>
            <a:spLocks noGrp="1"/>
          </p:cNvSpPr>
          <p:nvPr>
            <p:ph type="dt" sz="half" idx="10"/>
          </p:nvPr>
        </p:nvSpPr>
        <p:spPr>
          <a:xfrm>
            <a:off x="685800" y="6356350"/>
            <a:ext cx="3048000" cy="446715"/>
          </a:xfrm>
        </p:spPr>
        <p:txBody>
          <a:bodyPr/>
          <a:lstStyle/>
          <a:p>
            <a:r>
              <a:rPr lang="en-US" dirty="0"/>
              <a:t>© 2019 NNEDV &amp; Confidentiality Institute</a:t>
            </a:r>
          </a:p>
        </p:txBody>
      </p:sp>
      <p:sp>
        <p:nvSpPr>
          <p:cNvPr id="7" name="Content Placeholder 2">
            <a:extLst>
              <a:ext uri="{FF2B5EF4-FFF2-40B4-BE49-F238E27FC236}">
                <a16:creationId xmlns:a16="http://schemas.microsoft.com/office/drawing/2014/main" id="{6671A511-701F-FE43-99CC-45F4CC3D43B6}"/>
              </a:ext>
            </a:extLst>
          </p:cNvPr>
          <p:cNvSpPr txBox="1">
            <a:spLocks/>
          </p:cNvSpPr>
          <p:nvPr/>
        </p:nvSpPr>
        <p:spPr>
          <a:xfrm>
            <a:off x="190500" y="1979409"/>
            <a:ext cx="4038600" cy="35292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33333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3333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3333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3333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Char char="•"/>
            </a:pPr>
            <a:r>
              <a:rPr lang="en-US" sz="2800" dirty="0">
                <a:solidFill>
                  <a:schemeClr val="tx1"/>
                </a:solidFill>
                <a:latin typeface="+mj-lt"/>
                <a:ea typeface="Gill Sans MT" charset="0"/>
                <a:cs typeface="Gill Sans MT" charset="0"/>
              </a:rPr>
              <a:t>Since 2011, Director of Confidentiality Institute</a:t>
            </a:r>
          </a:p>
          <a:p>
            <a:pPr>
              <a:buFont typeface="Arial" charset="0"/>
              <a:buChar char="•"/>
            </a:pPr>
            <a:r>
              <a:rPr lang="en-US" sz="2800" dirty="0">
                <a:solidFill>
                  <a:schemeClr val="tx1"/>
                </a:solidFill>
                <a:latin typeface="+mj-lt"/>
                <a:ea typeface="Gill Sans MT" charset="0"/>
                <a:cs typeface="Gill Sans MT" charset="0"/>
              </a:rPr>
              <a:t>Principal at Danu Center for Strategic Advocacy</a:t>
            </a:r>
          </a:p>
          <a:p>
            <a:pPr>
              <a:buFont typeface="Arial" charset="0"/>
              <a:buChar char="•"/>
            </a:pPr>
            <a:r>
              <a:rPr lang="en-US" sz="2800" dirty="0">
                <a:solidFill>
                  <a:schemeClr val="tx1"/>
                </a:solidFill>
                <a:latin typeface="+mj-lt"/>
                <a:ea typeface="Gill Sans MT" charset="0"/>
                <a:cs typeface="Gill Sans MT" charset="0"/>
              </a:rPr>
              <a:t>Attorney with 15 years experience representing survivors of violence &amp; people living in poverty</a:t>
            </a:r>
          </a:p>
        </p:txBody>
      </p:sp>
      <p:pic>
        <p:nvPicPr>
          <p:cNvPr id="10" name="Content Placeholder 6">
            <a:extLst>
              <a:ext uri="{FF2B5EF4-FFF2-40B4-BE49-F238E27FC236}">
                <a16:creationId xmlns:a16="http://schemas.microsoft.com/office/drawing/2014/main" id="{DFEFF438-EE40-204C-834E-488F9EC1A0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500" y="1660420"/>
            <a:ext cx="3484769" cy="3733681"/>
          </a:xfrm>
          <a:prstGeom prst="rect">
            <a:avLst/>
          </a:prstGeom>
        </p:spPr>
      </p:pic>
      <p:pic>
        <p:nvPicPr>
          <p:cNvPr id="9" name="Picture 8" descr="logo.png">
            <a:extLst>
              <a:ext uri="{FF2B5EF4-FFF2-40B4-BE49-F238E27FC236}">
                <a16:creationId xmlns:a16="http://schemas.microsoft.com/office/drawing/2014/main" id="{AAFC3379-56A6-A443-A529-7C5ADEE285BB}"/>
              </a:ext>
            </a:extLst>
          </p:cNvPr>
          <p:cNvPicPr>
            <a:picLocks noChangeAspect="1"/>
          </p:cNvPicPr>
          <p:nvPr/>
        </p:nvPicPr>
        <p:blipFill>
          <a:blip r:embed="rId4"/>
          <a:stretch>
            <a:fillRect/>
          </a:stretch>
        </p:blipFill>
        <p:spPr>
          <a:xfrm>
            <a:off x="6612170" y="5508676"/>
            <a:ext cx="1583537" cy="1171545"/>
          </a:xfrm>
          <a:prstGeom prst="rect">
            <a:avLst/>
          </a:prstGeom>
        </p:spPr>
      </p:pic>
      <p:sp>
        <p:nvSpPr>
          <p:cNvPr id="5" name="Rectangle 4">
            <a:extLst>
              <a:ext uri="{FF2B5EF4-FFF2-40B4-BE49-F238E27FC236}">
                <a16:creationId xmlns:a16="http://schemas.microsoft.com/office/drawing/2014/main" id="{07C33E0C-8164-F94C-81C8-DE8AEE1E8456}"/>
              </a:ext>
            </a:extLst>
          </p:cNvPr>
          <p:cNvSpPr/>
          <p:nvPr/>
        </p:nvSpPr>
        <p:spPr>
          <a:xfrm>
            <a:off x="1269661" y="5863928"/>
            <a:ext cx="5116722" cy="523220"/>
          </a:xfrm>
          <a:prstGeom prst="rect">
            <a:avLst/>
          </a:prstGeom>
        </p:spPr>
        <p:txBody>
          <a:bodyPr wrap="none">
            <a:spAutoFit/>
          </a:bodyPr>
          <a:lstStyle/>
          <a:p>
            <a:r>
              <a:rPr lang="en-US" sz="2800" dirty="0">
                <a:hlinkClick r:id="rId5"/>
              </a:rPr>
              <a:t>alicia@confidentialityinstitute.org</a:t>
            </a:r>
            <a:endParaRPr lang="en-US" sz="2800" dirty="0"/>
          </a:p>
        </p:txBody>
      </p:sp>
    </p:spTree>
    <p:extLst>
      <p:ext uri="{BB962C8B-B14F-4D97-AF65-F5344CB8AC3E}">
        <p14:creationId xmlns:p14="http://schemas.microsoft.com/office/powerpoint/2010/main" val="169167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Conversations with Programs: </a:t>
            </a:r>
            <a:br>
              <a:rPr lang="en-US" dirty="0">
                <a:solidFill>
                  <a:schemeClr val="tx1"/>
                </a:solidFill>
              </a:rPr>
            </a:br>
            <a:r>
              <a:rPr lang="en-US" dirty="0">
                <a:solidFill>
                  <a:schemeClr val="tx1"/>
                </a:solidFill>
              </a:rPr>
              <a:t>Security &amp; Encryption</a:t>
            </a:r>
          </a:p>
        </p:txBody>
      </p:sp>
      <p:sp>
        <p:nvSpPr>
          <p:cNvPr id="3" name="Content Placeholder 2"/>
          <p:cNvSpPr>
            <a:spLocks noGrp="1"/>
          </p:cNvSpPr>
          <p:nvPr>
            <p:ph idx="1"/>
          </p:nvPr>
        </p:nvSpPr>
        <p:spPr/>
        <p:txBody>
          <a:bodyPr>
            <a:normAutofit/>
          </a:bodyPr>
          <a:lstStyle/>
          <a:p>
            <a:r>
              <a:rPr lang="en-US" dirty="0">
                <a:solidFill>
                  <a:schemeClr val="tx1"/>
                </a:solidFill>
              </a:rPr>
              <a:t>Is data encrypted in transit? At rest?</a:t>
            </a:r>
          </a:p>
          <a:p>
            <a:r>
              <a:rPr lang="en-US" dirty="0">
                <a:solidFill>
                  <a:schemeClr val="tx1"/>
                </a:solidFill>
              </a:rPr>
              <a:t>Is data zero knowledge / no knowledge?</a:t>
            </a:r>
          </a:p>
          <a:p>
            <a:r>
              <a:rPr lang="en-US" dirty="0">
                <a:solidFill>
                  <a:schemeClr val="tx1"/>
                </a:solidFill>
              </a:rPr>
              <a:t>Who has the key?</a:t>
            </a:r>
          </a:p>
          <a:p>
            <a:r>
              <a:rPr lang="en-US" dirty="0">
                <a:solidFill>
                  <a:schemeClr val="tx1"/>
                </a:solidFill>
              </a:rPr>
              <a:t>Does the vendor provide notice of requests for information, hacks, or breaches?</a:t>
            </a:r>
          </a:p>
          <a:p>
            <a:r>
              <a:rPr lang="en-US" dirty="0">
                <a:solidFill>
                  <a:schemeClr val="tx1"/>
                </a:solidFill>
              </a:rPr>
              <a:t>Does the company perform security audits?</a:t>
            </a:r>
          </a:p>
        </p:txBody>
      </p:sp>
      <p:sp>
        <p:nvSpPr>
          <p:cNvPr id="6" name="Slide Number Placeholder 5"/>
          <p:cNvSpPr>
            <a:spLocks noGrp="1"/>
          </p:cNvSpPr>
          <p:nvPr>
            <p:ph type="sldNum" sz="quarter" idx="12"/>
          </p:nvPr>
        </p:nvSpPr>
        <p:spPr/>
        <p:txBody>
          <a:bodyPr/>
          <a:lstStyle/>
          <a:p>
            <a:fld id="{64ADBBEE-2823-4E44-9DA5-27FD0D7325A7}" type="slidenum">
              <a:rPr lang="en-US" smtClean="0"/>
              <a:pPr/>
              <a:t>30</a:t>
            </a:fld>
            <a:endParaRPr lang="en-US"/>
          </a:p>
        </p:txBody>
      </p:sp>
      <p:sp>
        <p:nvSpPr>
          <p:cNvPr id="7" name="Date Placeholder 7"/>
          <p:cNvSpPr>
            <a:spLocks noGrp="1"/>
          </p:cNvSpPr>
          <p:nvPr>
            <p:ph type="dt" sz="half" idx="10"/>
          </p:nvPr>
        </p:nvSpPr>
        <p:spPr>
          <a:xfrm>
            <a:off x="685800" y="6356350"/>
            <a:ext cx="3048000" cy="379413"/>
          </a:xfrm>
        </p:spPr>
        <p:txBody>
          <a:bodyPr/>
          <a:lstStyle/>
          <a:p>
            <a:r>
              <a:rPr lang="en-US" dirty="0"/>
              <a:t>© 2019 NNEDV &amp; Confidentiality Institute</a:t>
            </a:r>
          </a:p>
        </p:txBody>
      </p:sp>
      <p:pic>
        <p:nvPicPr>
          <p:cNvPr id="8" name="Content Placeholder 3" descr="Confidentiality Rings.png">
            <a:extLst>
              <a:ext uri="{FF2B5EF4-FFF2-40B4-BE49-F238E27FC236}">
                <a16:creationId xmlns:a16="http://schemas.microsoft.com/office/drawing/2014/main" id="{073BAC4F-1359-B844-ADC7-B06DB16BFAA9}"/>
              </a:ext>
            </a:extLst>
          </p:cNvPr>
          <p:cNvPicPr>
            <a:picLocks noChangeAspect="1"/>
          </p:cNvPicPr>
          <p:nvPr/>
        </p:nvPicPr>
        <p:blipFill>
          <a:blip r:embed="rId3"/>
          <a:stretch>
            <a:fillRect/>
          </a:stretch>
        </p:blipFill>
        <p:spPr>
          <a:xfrm>
            <a:off x="7672350" y="6281905"/>
            <a:ext cx="662025" cy="439570"/>
          </a:xfrm>
          <a:prstGeom prst="rect">
            <a:avLst/>
          </a:prstGeom>
        </p:spPr>
      </p:pic>
    </p:spTree>
    <p:extLst>
      <p:ext uri="{BB962C8B-B14F-4D97-AF65-F5344CB8AC3E}">
        <p14:creationId xmlns:p14="http://schemas.microsoft.com/office/powerpoint/2010/main" val="632025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08BB7-F01E-4944-A5FC-223521497386}"/>
              </a:ext>
            </a:extLst>
          </p:cNvPr>
          <p:cNvSpPr>
            <a:spLocks noGrp="1"/>
          </p:cNvSpPr>
          <p:nvPr>
            <p:ph type="title"/>
          </p:nvPr>
        </p:nvSpPr>
        <p:spPr/>
        <p:txBody>
          <a:bodyPr/>
          <a:lstStyle/>
          <a:p>
            <a:r>
              <a:rPr lang="en-US" dirty="0">
                <a:solidFill>
                  <a:schemeClr val="tx1"/>
                </a:solidFill>
              </a:rPr>
              <a:t>Poll Question</a:t>
            </a:r>
          </a:p>
        </p:txBody>
      </p:sp>
      <p:sp>
        <p:nvSpPr>
          <p:cNvPr id="3" name="Content Placeholder 2">
            <a:extLst>
              <a:ext uri="{FF2B5EF4-FFF2-40B4-BE49-F238E27FC236}">
                <a16:creationId xmlns:a16="http://schemas.microsoft.com/office/drawing/2014/main" id="{9E710D34-D87E-334D-8BC1-7A43B5064C3F}"/>
              </a:ext>
            </a:extLst>
          </p:cNvPr>
          <p:cNvSpPr>
            <a:spLocks noGrp="1"/>
          </p:cNvSpPr>
          <p:nvPr>
            <p:ph idx="1"/>
          </p:nvPr>
        </p:nvSpPr>
        <p:spPr/>
        <p:txBody>
          <a:bodyPr>
            <a:normAutofit fontScale="92500" lnSpcReduction="20000"/>
          </a:bodyPr>
          <a:lstStyle/>
          <a:p>
            <a:pPr marL="0" indent="0">
              <a:buNone/>
            </a:pPr>
            <a:r>
              <a:rPr lang="en-US" dirty="0">
                <a:solidFill>
                  <a:schemeClr val="tx1"/>
                </a:solidFill>
              </a:rPr>
              <a:t>Given the information presented in this webinar, how confident do you feel now about talking to programs about databases?</a:t>
            </a:r>
          </a:p>
          <a:p>
            <a:pPr marL="0" indent="0">
              <a:buNone/>
            </a:pPr>
            <a:endParaRPr lang="en-US" dirty="0">
              <a:solidFill>
                <a:schemeClr val="tx1"/>
              </a:solidFill>
            </a:endParaRPr>
          </a:p>
          <a:p>
            <a:r>
              <a:rPr lang="en-US" dirty="0">
                <a:solidFill>
                  <a:schemeClr val="tx1"/>
                </a:solidFill>
              </a:rPr>
              <a:t>Very Confident</a:t>
            </a:r>
          </a:p>
          <a:p>
            <a:r>
              <a:rPr lang="en-US" dirty="0">
                <a:solidFill>
                  <a:schemeClr val="tx1"/>
                </a:solidFill>
              </a:rPr>
              <a:t>Confident</a:t>
            </a:r>
          </a:p>
          <a:p>
            <a:r>
              <a:rPr lang="en-US" dirty="0">
                <a:solidFill>
                  <a:schemeClr val="tx1"/>
                </a:solidFill>
              </a:rPr>
              <a:t>Somewhat Confident</a:t>
            </a:r>
          </a:p>
          <a:p>
            <a:r>
              <a:rPr lang="en-US" dirty="0">
                <a:solidFill>
                  <a:schemeClr val="tx1"/>
                </a:solidFill>
              </a:rPr>
              <a:t>Not Very Confident</a:t>
            </a:r>
          </a:p>
          <a:p>
            <a:r>
              <a:rPr lang="en-US" dirty="0" err="1">
                <a:solidFill>
                  <a:schemeClr val="tx1"/>
                </a:solidFill>
              </a:rPr>
              <a:t>Data</a:t>
            </a:r>
            <a:r>
              <a:rPr lang="en-US" i="1" dirty="0" err="1">
                <a:solidFill>
                  <a:schemeClr val="tx1"/>
                </a:solidFill>
              </a:rPr>
              <a:t>what</a:t>
            </a:r>
            <a:r>
              <a:rPr lang="en-US" dirty="0">
                <a:solidFill>
                  <a:schemeClr val="tx1"/>
                </a:solidFill>
              </a:rPr>
              <a:t>? 🤔</a:t>
            </a:r>
          </a:p>
          <a:p>
            <a:pPr marL="0" indent="0">
              <a:buNone/>
            </a:pPr>
            <a:r>
              <a:rPr lang="en-US" dirty="0"/>
              <a:t> </a:t>
            </a:r>
          </a:p>
        </p:txBody>
      </p:sp>
      <p:sp>
        <p:nvSpPr>
          <p:cNvPr id="4" name="Date Placeholder 3">
            <a:extLst>
              <a:ext uri="{FF2B5EF4-FFF2-40B4-BE49-F238E27FC236}">
                <a16:creationId xmlns:a16="http://schemas.microsoft.com/office/drawing/2014/main" id="{51325D74-0934-AA4A-8BDD-196754E96D03}"/>
              </a:ext>
            </a:extLst>
          </p:cNvPr>
          <p:cNvSpPr>
            <a:spLocks noGrp="1"/>
          </p:cNvSpPr>
          <p:nvPr>
            <p:ph type="dt" sz="half" idx="10"/>
          </p:nvPr>
        </p:nvSpPr>
        <p:spPr>
          <a:xfrm>
            <a:off x="457200" y="6356350"/>
            <a:ext cx="4572000" cy="379413"/>
          </a:xfrm>
        </p:spPr>
        <p:txBody>
          <a:bodyPr/>
          <a:lstStyle/>
          <a:p>
            <a:r>
              <a:rPr lang="en-US" dirty="0"/>
              <a:t>© 2019 NNEDV &amp; Confidentiality Institute</a:t>
            </a:r>
          </a:p>
        </p:txBody>
      </p:sp>
      <p:sp>
        <p:nvSpPr>
          <p:cNvPr id="5" name="Slide Number Placeholder 4">
            <a:extLst>
              <a:ext uri="{FF2B5EF4-FFF2-40B4-BE49-F238E27FC236}">
                <a16:creationId xmlns:a16="http://schemas.microsoft.com/office/drawing/2014/main" id="{11BC340D-3573-374D-B963-0F135A3F85FA}"/>
              </a:ext>
            </a:extLst>
          </p:cNvPr>
          <p:cNvSpPr>
            <a:spLocks noGrp="1"/>
          </p:cNvSpPr>
          <p:nvPr>
            <p:ph type="sldNum" sz="quarter" idx="12"/>
          </p:nvPr>
        </p:nvSpPr>
        <p:spPr/>
        <p:txBody>
          <a:bodyPr/>
          <a:lstStyle/>
          <a:p>
            <a:fld id="{64ADBBEE-2823-4E44-9DA5-27FD0D7325A7}" type="slidenum">
              <a:rPr lang="en-US" smtClean="0"/>
              <a:pPr/>
              <a:t>31</a:t>
            </a:fld>
            <a:endParaRPr lang="en-US" dirty="0"/>
          </a:p>
        </p:txBody>
      </p:sp>
      <p:pic>
        <p:nvPicPr>
          <p:cNvPr id="6" name="Content Placeholder 3" descr="Confidentiality Rings.png">
            <a:extLst>
              <a:ext uri="{FF2B5EF4-FFF2-40B4-BE49-F238E27FC236}">
                <a16:creationId xmlns:a16="http://schemas.microsoft.com/office/drawing/2014/main" id="{37A5369E-2200-F945-8433-9EE697131D79}"/>
              </a:ext>
            </a:extLst>
          </p:cNvPr>
          <p:cNvPicPr>
            <a:picLocks noChangeAspect="1"/>
          </p:cNvPicPr>
          <p:nvPr/>
        </p:nvPicPr>
        <p:blipFill>
          <a:blip r:embed="rId3"/>
          <a:stretch>
            <a:fillRect/>
          </a:stretch>
        </p:blipFill>
        <p:spPr>
          <a:xfrm>
            <a:off x="7672350" y="6281905"/>
            <a:ext cx="662025" cy="439570"/>
          </a:xfrm>
          <a:prstGeom prst="rect">
            <a:avLst/>
          </a:prstGeom>
        </p:spPr>
      </p:pic>
    </p:spTree>
    <p:extLst>
      <p:ext uri="{BB962C8B-B14F-4D97-AF65-F5344CB8AC3E}">
        <p14:creationId xmlns:p14="http://schemas.microsoft.com/office/powerpoint/2010/main" val="4178941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Resources? We’ve Got You Covered!</a:t>
            </a:r>
          </a:p>
        </p:txBody>
      </p:sp>
      <p:pic>
        <p:nvPicPr>
          <p:cNvPr id="7" name="Content Placeholder 6">
            <a:extLst>
              <a:ext uri="{FF2B5EF4-FFF2-40B4-BE49-F238E27FC236}">
                <a16:creationId xmlns:a16="http://schemas.microsoft.com/office/drawing/2014/main" id="{E9D81D93-881F-5D47-BE53-AC434C4372F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050" b="-1050"/>
          <a:stretch/>
        </p:blipFill>
        <p:spPr>
          <a:xfrm>
            <a:off x="1303020" y="2605280"/>
            <a:ext cx="6316980" cy="4356538"/>
          </a:xfrm>
          <a:ln>
            <a:noFill/>
          </a:ln>
        </p:spPr>
      </p:pic>
      <p:sp>
        <p:nvSpPr>
          <p:cNvPr id="4" name="Date Placeholder 3"/>
          <p:cNvSpPr>
            <a:spLocks noGrp="1"/>
          </p:cNvSpPr>
          <p:nvPr>
            <p:ph type="dt" sz="half" idx="10"/>
          </p:nvPr>
        </p:nvSpPr>
        <p:spPr/>
        <p:txBody>
          <a:bodyPr/>
          <a:lstStyle/>
          <a:p>
            <a:r>
              <a:rPr lang="en-US" dirty="0"/>
              <a:t>© 2019 NNEDV &amp; Confidentiality Institute</a:t>
            </a:r>
          </a:p>
        </p:txBody>
      </p:sp>
      <p:sp>
        <p:nvSpPr>
          <p:cNvPr id="5" name="Slide Number Placeholder 4"/>
          <p:cNvSpPr>
            <a:spLocks noGrp="1"/>
          </p:cNvSpPr>
          <p:nvPr>
            <p:ph type="sldNum" sz="quarter" idx="12"/>
          </p:nvPr>
        </p:nvSpPr>
        <p:spPr/>
        <p:txBody>
          <a:bodyPr/>
          <a:lstStyle/>
          <a:p>
            <a:fld id="{64ADBBEE-2823-4E44-9DA5-27FD0D7325A7}" type="slidenum">
              <a:rPr lang="en-US" smtClean="0"/>
              <a:pPr/>
              <a:t>32</a:t>
            </a:fld>
            <a:endParaRPr lang="en-US" dirty="0"/>
          </a:p>
        </p:txBody>
      </p:sp>
      <p:sp>
        <p:nvSpPr>
          <p:cNvPr id="3" name="TextBox 2">
            <a:extLst>
              <a:ext uri="{FF2B5EF4-FFF2-40B4-BE49-F238E27FC236}">
                <a16:creationId xmlns:a16="http://schemas.microsoft.com/office/drawing/2014/main" id="{8B3679A8-91AB-3E4C-9B85-FC13AFB891F5}"/>
              </a:ext>
            </a:extLst>
          </p:cNvPr>
          <p:cNvSpPr txBox="1"/>
          <p:nvPr/>
        </p:nvSpPr>
        <p:spPr>
          <a:xfrm>
            <a:off x="457200" y="1516911"/>
            <a:ext cx="8009792" cy="1077218"/>
          </a:xfrm>
          <a:prstGeom prst="rect">
            <a:avLst/>
          </a:prstGeom>
          <a:noFill/>
        </p:spPr>
        <p:txBody>
          <a:bodyPr wrap="square" rtlCol="0">
            <a:spAutoFit/>
          </a:bodyPr>
          <a:lstStyle/>
          <a:p>
            <a:r>
              <a:rPr lang="en-US" sz="3200" b="1" dirty="0"/>
              <a:t>Check out our database TA materials at </a:t>
            </a:r>
            <a:r>
              <a:rPr lang="en-US" sz="3200" b="1" dirty="0" err="1"/>
              <a:t>techsafety.org</a:t>
            </a:r>
            <a:endParaRPr lang="en-US" sz="3200" b="1" dirty="0"/>
          </a:p>
        </p:txBody>
      </p:sp>
      <p:sp>
        <p:nvSpPr>
          <p:cNvPr id="11" name="Right Arrow 10">
            <a:extLst>
              <a:ext uri="{FF2B5EF4-FFF2-40B4-BE49-F238E27FC236}">
                <a16:creationId xmlns:a16="http://schemas.microsoft.com/office/drawing/2014/main" id="{0302FC67-29F6-C547-8C0F-D9BCC9F100D6}"/>
              </a:ext>
            </a:extLst>
          </p:cNvPr>
          <p:cNvSpPr/>
          <p:nvPr/>
        </p:nvSpPr>
        <p:spPr>
          <a:xfrm>
            <a:off x="906780" y="4951259"/>
            <a:ext cx="617220" cy="4572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a:extLst>
              <a:ext uri="{FF2B5EF4-FFF2-40B4-BE49-F238E27FC236}">
                <a16:creationId xmlns:a16="http://schemas.microsoft.com/office/drawing/2014/main" id="{128C0176-8817-424F-B06B-E4F3C0E620B8}"/>
              </a:ext>
            </a:extLst>
          </p:cNvPr>
          <p:cNvSpPr/>
          <p:nvPr/>
        </p:nvSpPr>
        <p:spPr>
          <a:xfrm>
            <a:off x="4259580" y="3657600"/>
            <a:ext cx="617220" cy="4572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a:extLst>
              <a:ext uri="{FF2B5EF4-FFF2-40B4-BE49-F238E27FC236}">
                <a16:creationId xmlns:a16="http://schemas.microsoft.com/office/drawing/2014/main" id="{3B3FD8F8-9BEB-9648-B764-1BC9F6967844}"/>
              </a:ext>
            </a:extLst>
          </p:cNvPr>
          <p:cNvSpPr/>
          <p:nvPr/>
        </p:nvSpPr>
        <p:spPr>
          <a:xfrm>
            <a:off x="4183380" y="3048000"/>
            <a:ext cx="617220" cy="4572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Content Placeholder 3" descr="Confidentiality Rings.png">
            <a:extLst>
              <a:ext uri="{FF2B5EF4-FFF2-40B4-BE49-F238E27FC236}">
                <a16:creationId xmlns:a16="http://schemas.microsoft.com/office/drawing/2014/main" id="{A9215E3E-10AA-DE44-8CC6-7EC9B5B9F7A8}"/>
              </a:ext>
            </a:extLst>
          </p:cNvPr>
          <p:cNvPicPr>
            <a:picLocks noChangeAspect="1"/>
          </p:cNvPicPr>
          <p:nvPr/>
        </p:nvPicPr>
        <p:blipFill>
          <a:blip r:embed="rId4"/>
          <a:stretch>
            <a:fillRect/>
          </a:stretch>
        </p:blipFill>
        <p:spPr>
          <a:xfrm>
            <a:off x="7672350" y="6281905"/>
            <a:ext cx="662025" cy="439570"/>
          </a:xfrm>
          <a:prstGeom prst="rect">
            <a:avLst/>
          </a:prstGeom>
        </p:spPr>
      </p:pic>
    </p:spTree>
    <p:extLst>
      <p:ext uri="{BB962C8B-B14F-4D97-AF65-F5344CB8AC3E}">
        <p14:creationId xmlns:p14="http://schemas.microsoft.com/office/powerpoint/2010/main" val="1220226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Digital Services Webinar Series</a:t>
            </a:r>
          </a:p>
        </p:txBody>
      </p:sp>
      <p:sp>
        <p:nvSpPr>
          <p:cNvPr id="4" name="Date Placeholder 3"/>
          <p:cNvSpPr>
            <a:spLocks noGrp="1"/>
          </p:cNvSpPr>
          <p:nvPr>
            <p:ph type="dt" sz="half" idx="10"/>
          </p:nvPr>
        </p:nvSpPr>
        <p:spPr/>
        <p:txBody>
          <a:bodyPr/>
          <a:lstStyle/>
          <a:p>
            <a:r>
              <a:rPr lang="en-US" dirty="0"/>
              <a:t>© 2019 NNEDV &amp; Confidentiality Institute</a:t>
            </a:r>
          </a:p>
        </p:txBody>
      </p:sp>
      <p:sp>
        <p:nvSpPr>
          <p:cNvPr id="5" name="Slide Number Placeholder 4"/>
          <p:cNvSpPr>
            <a:spLocks noGrp="1"/>
          </p:cNvSpPr>
          <p:nvPr>
            <p:ph type="sldNum" sz="quarter" idx="12"/>
          </p:nvPr>
        </p:nvSpPr>
        <p:spPr/>
        <p:txBody>
          <a:bodyPr/>
          <a:lstStyle/>
          <a:p>
            <a:fld id="{64ADBBEE-2823-4E44-9DA5-27FD0D7325A7}" type="slidenum">
              <a:rPr lang="en-US" smtClean="0"/>
              <a:pPr/>
              <a:t>33</a:t>
            </a:fld>
            <a:endParaRPr lang="en-US" dirty="0"/>
          </a:p>
        </p:txBody>
      </p:sp>
      <p:pic>
        <p:nvPicPr>
          <p:cNvPr id="10" name="Content Placeholder 3" descr="Confidentiality Rings.png">
            <a:extLst>
              <a:ext uri="{FF2B5EF4-FFF2-40B4-BE49-F238E27FC236}">
                <a16:creationId xmlns:a16="http://schemas.microsoft.com/office/drawing/2014/main" id="{A9215E3E-10AA-DE44-8CC6-7EC9B5B9F7A8}"/>
              </a:ext>
            </a:extLst>
          </p:cNvPr>
          <p:cNvPicPr>
            <a:picLocks noChangeAspect="1"/>
          </p:cNvPicPr>
          <p:nvPr/>
        </p:nvPicPr>
        <p:blipFill>
          <a:blip r:embed="rId3"/>
          <a:stretch>
            <a:fillRect/>
          </a:stretch>
        </p:blipFill>
        <p:spPr>
          <a:xfrm>
            <a:off x="7672350" y="6281905"/>
            <a:ext cx="662025" cy="439570"/>
          </a:xfrm>
          <a:prstGeom prst="rect">
            <a:avLst/>
          </a:prstGeom>
        </p:spPr>
      </p:pic>
      <p:sp>
        <p:nvSpPr>
          <p:cNvPr id="8" name="Content Placeholder 7">
            <a:extLst>
              <a:ext uri="{FF2B5EF4-FFF2-40B4-BE49-F238E27FC236}">
                <a16:creationId xmlns:a16="http://schemas.microsoft.com/office/drawing/2014/main" id="{F77BDEDC-A02B-1341-844F-483C443DF939}"/>
              </a:ext>
            </a:extLst>
          </p:cNvPr>
          <p:cNvSpPr>
            <a:spLocks noGrp="1"/>
          </p:cNvSpPr>
          <p:nvPr>
            <p:ph idx="1"/>
          </p:nvPr>
        </p:nvSpPr>
        <p:spPr>
          <a:xfrm>
            <a:off x="457200" y="1487571"/>
            <a:ext cx="7848600" cy="4724400"/>
          </a:xfrm>
        </p:spPr>
        <p:txBody>
          <a:bodyPr/>
          <a:lstStyle/>
          <a:p>
            <a:pPr marL="0" indent="0" algn="ctr">
              <a:buNone/>
            </a:pPr>
            <a:endParaRPr lang="en-US" b="1" dirty="0">
              <a:solidFill>
                <a:schemeClr val="tx1"/>
              </a:solidFill>
            </a:endParaRPr>
          </a:p>
          <a:p>
            <a:pPr marL="0" indent="0" algn="ctr">
              <a:buNone/>
            </a:pPr>
            <a:r>
              <a:rPr lang="en-US" b="1" dirty="0">
                <a:solidFill>
                  <a:schemeClr val="tx1"/>
                </a:solidFill>
              </a:rPr>
              <a:t>Assessing Readiness, May 7</a:t>
            </a:r>
          </a:p>
          <a:p>
            <a:pPr marL="0" indent="0" algn="ctr">
              <a:buNone/>
            </a:pPr>
            <a:r>
              <a:rPr lang="en-US" b="1" dirty="0">
                <a:solidFill>
                  <a:schemeClr val="tx1"/>
                </a:solidFill>
              </a:rPr>
              <a:t>Choosing a Platform &amp; Vendor, May 23</a:t>
            </a:r>
          </a:p>
          <a:p>
            <a:pPr marL="0" indent="0" algn="ctr">
              <a:buNone/>
            </a:pPr>
            <a:r>
              <a:rPr lang="en-US" b="1" dirty="0">
                <a:solidFill>
                  <a:schemeClr val="tx1"/>
                </a:solidFill>
              </a:rPr>
              <a:t>Best Practices, May 30</a:t>
            </a:r>
          </a:p>
          <a:p>
            <a:pPr marL="0" indent="0">
              <a:buNone/>
            </a:pPr>
            <a:endParaRPr lang="en-US" dirty="0">
              <a:solidFill>
                <a:schemeClr val="tx1"/>
              </a:solidFill>
            </a:endParaRPr>
          </a:p>
          <a:p>
            <a:pPr marL="0" indent="0" algn="ctr">
              <a:buNone/>
            </a:pPr>
            <a:r>
              <a:rPr lang="en-US" dirty="0">
                <a:solidFill>
                  <a:schemeClr val="tx1"/>
                </a:solidFill>
              </a:rPr>
              <a:t>All webinars will be held from </a:t>
            </a:r>
          </a:p>
          <a:p>
            <a:pPr marL="0" indent="0" algn="ctr">
              <a:buNone/>
            </a:pPr>
            <a:r>
              <a:rPr lang="en-US" dirty="0">
                <a:solidFill>
                  <a:schemeClr val="tx1"/>
                </a:solidFill>
              </a:rPr>
              <a:t>3:00-4:30 </a:t>
            </a:r>
            <a:r>
              <a:rPr lang="en-US">
                <a:solidFill>
                  <a:schemeClr val="tx1"/>
                </a:solidFill>
              </a:rPr>
              <a:t>PM ET</a:t>
            </a:r>
          </a:p>
          <a:p>
            <a:pPr marL="0" indent="0" algn="ctr">
              <a:buNone/>
            </a:pPr>
            <a:endParaRPr lang="en-US" dirty="0">
              <a:solidFill>
                <a:schemeClr val="tx1"/>
              </a:solidFill>
            </a:endParaRPr>
          </a:p>
          <a:p>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val="1637933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questions"/>
          <p:cNvPicPr>
            <a:picLocks noChangeAspect="1" noChangeArrowheads="1"/>
          </p:cNvPicPr>
          <p:nvPr/>
        </p:nvPicPr>
        <p:blipFill rotWithShape="1">
          <a:blip r:embed="rId3">
            <a:extLst>
              <a:ext uri="{28A0092B-C50C-407E-A947-70E740481C1C}">
                <a14:useLocalDpi xmlns:a14="http://schemas.microsoft.com/office/drawing/2010/main" val="0"/>
              </a:ext>
            </a:extLst>
          </a:blip>
          <a:srcRect l="6733" r="18267"/>
          <a:stretch/>
        </p:blipFill>
        <p:spPr bwMode="auto">
          <a:xfrm>
            <a:off x="0" y="1137"/>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38200" y="4736550"/>
            <a:ext cx="3657600" cy="115416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6800" y="4962525"/>
            <a:ext cx="7772400" cy="1362075"/>
          </a:xfrm>
        </p:spPr>
        <p:txBody>
          <a:bodyPr/>
          <a:lstStyle/>
          <a:p>
            <a:r>
              <a:rPr lang="en-US" dirty="0">
                <a:latin typeface="Myriad Web Pro" panose="020B0503030403020204" pitchFamily="34" charset="0"/>
              </a:rPr>
              <a:t>QUESTIONS?</a:t>
            </a:r>
          </a:p>
        </p:txBody>
      </p:sp>
      <p:sp>
        <p:nvSpPr>
          <p:cNvPr id="3" name="Slide Number Placeholder 2"/>
          <p:cNvSpPr>
            <a:spLocks noGrp="1"/>
          </p:cNvSpPr>
          <p:nvPr>
            <p:ph type="sldNum" sz="quarter" idx="12"/>
          </p:nvPr>
        </p:nvSpPr>
        <p:spPr/>
        <p:txBody>
          <a:bodyPr/>
          <a:lstStyle/>
          <a:p>
            <a:fld id="{64ADBBEE-2823-4E44-9DA5-27FD0D7325A7}" type="slidenum">
              <a:rPr lang="en-US" smtClean="0"/>
              <a:pPr/>
              <a:t>34</a:t>
            </a:fld>
            <a:endParaRPr lang="en-US" dirty="0"/>
          </a:p>
        </p:txBody>
      </p:sp>
      <p:sp>
        <p:nvSpPr>
          <p:cNvPr id="4" name="Date Placeholder 3"/>
          <p:cNvSpPr>
            <a:spLocks noGrp="1"/>
          </p:cNvSpPr>
          <p:nvPr>
            <p:ph type="dt" sz="half" idx="10"/>
          </p:nvPr>
        </p:nvSpPr>
        <p:spPr>
          <a:xfrm>
            <a:off x="685800" y="6356350"/>
            <a:ext cx="4191000" cy="379413"/>
          </a:xfrm>
        </p:spPr>
        <p:txBody>
          <a:bodyPr/>
          <a:lstStyle/>
          <a:p>
            <a:r>
              <a:rPr lang="en-US" dirty="0"/>
              <a:t>© 2019 NNEDV &amp; Confidentiality Institute</a:t>
            </a:r>
          </a:p>
        </p:txBody>
      </p:sp>
    </p:spTree>
    <p:extLst>
      <p:ext uri="{BB962C8B-B14F-4D97-AF65-F5344CB8AC3E}">
        <p14:creationId xmlns:p14="http://schemas.microsoft.com/office/powerpoint/2010/main" val="1980311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33400"/>
            <a:ext cx="3444478"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a:solidFill>
                  <a:schemeClr val="tx1"/>
                </a:solidFill>
              </a:rPr>
              <a:t>Contact Information </a:t>
            </a:r>
          </a:p>
        </p:txBody>
      </p:sp>
      <p:sp>
        <p:nvSpPr>
          <p:cNvPr id="5" name="Content Placeholder 4"/>
          <p:cNvSpPr>
            <a:spLocks noGrp="1"/>
          </p:cNvSpPr>
          <p:nvPr>
            <p:ph idx="1"/>
          </p:nvPr>
        </p:nvSpPr>
        <p:spPr/>
        <p:txBody>
          <a:bodyPr>
            <a:normAutofit fontScale="77500" lnSpcReduction="20000"/>
          </a:bodyPr>
          <a:lstStyle/>
          <a:p>
            <a:pPr marL="0" indent="0">
              <a:buNone/>
            </a:pPr>
            <a:r>
              <a:rPr lang="en-US" dirty="0">
                <a:solidFill>
                  <a:schemeClr val="tx1"/>
                </a:solidFill>
              </a:rPr>
              <a:t>Alicia Aiken</a:t>
            </a:r>
          </a:p>
          <a:p>
            <a:pPr marL="0" indent="0">
              <a:buNone/>
            </a:pPr>
            <a:r>
              <a:rPr lang="en-US" dirty="0">
                <a:hlinkClick r:id="rId4"/>
              </a:rPr>
              <a:t>alicia@confidentialityinstitute.org</a:t>
            </a:r>
            <a:endParaRPr lang="en-US" dirty="0"/>
          </a:p>
          <a:p>
            <a:pPr marL="0" indent="0">
              <a:buNone/>
            </a:pPr>
            <a:endParaRPr lang="en-US" dirty="0"/>
          </a:p>
          <a:p>
            <a:pPr marL="0" indent="0">
              <a:buNone/>
            </a:pPr>
            <a:r>
              <a:rPr lang="en-US" dirty="0">
                <a:solidFill>
                  <a:schemeClr val="tx1"/>
                </a:solidFill>
              </a:rPr>
              <a:t>Corbin Streett		</a:t>
            </a:r>
          </a:p>
          <a:p>
            <a:pPr marL="0" indent="0">
              <a:buNone/>
            </a:pPr>
            <a:r>
              <a:rPr lang="en-US" dirty="0">
                <a:hlinkClick r:id="rId5"/>
              </a:rPr>
              <a:t>cstreett@nnedv.org</a:t>
            </a:r>
            <a:r>
              <a:rPr lang="en-US" dirty="0"/>
              <a:t> 	</a:t>
            </a:r>
          </a:p>
          <a:p>
            <a:pPr marL="0" indent="0">
              <a:buNone/>
            </a:pPr>
            <a:endParaRPr lang="en-US" dirty="0"/>
          </a:p>
          <a:p>
            <a:pPr marL="0" indent="0">
              <a:buNone/>
            </a:pPr>
            <a:r>
              <a:rPr lang="en-US" dirty="0">
                <a:solidFill>
                  <a:schemeClr val="tx1"/>
                </a:solidFill>
              </a:rPr>
              <a:t>Safety Net Project </a:t>
            </a:r>
          </a:p>
          <a:p>
            <a:pPr marL="0" indent="0">
              <a:buNone/>
            </a:pPr>
            <a:r>
              <a:rPr lang="en-US" dirty="0">
                <a:hlinkClick r:id="rId6"/>
              </a:rPr>
              <a:t>safetynet@nnedv.org</a:t>
            </a:r>
            <a:endParaRPr lang="en-US" dirty="0"/>
          </a:p>
          <a:p>
            <a:pPr marL="0" indent="0">
              <a:buNone/>
            </a:pPr>
            <a:endParaRPr lang="en-US" dirty="0"/>
          </a:p>
          <a:p>
            <a:pPr marL="0" indent="0">
              <a:buNone/>
            </a:pPr>
            <a:endParaRPr lang="en-US" dirty="0"/>
          </a:p>
          <a:p>
            <a:pPr marL="0" indent="0">
              <a:buNone/>
            </a:pPr>
            <a:r>
              <a:rPr lang="en-US" dirty="0">
                <a:solidFill>
                  <a:schemeClr val="tx1"/>
                </a:solidFill>
              </a:rPr>
              <a:t>Database Resources</a:t>
            </a:r>
          </a:p>
          <a:p>
            <a:pPr marL="0" indent="0">
              <a:buNone/>
            </a:pPr>
            <a:r>
              <a:rPr lang="en-US" dirty="0">
                <a:hlinkClick r:id="rId7"/>
              </a:rPr>
              <a:t>https://www.techsafety.org/resources-agencyuse</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2" name="AutoShape 2" descr="data:image/jpeg;base64,/9j/4AAQSkZJRgABAQAAAQABAAD/2wCEAAkGBw8SEhMSEBQQFhUSFxgZFhQWExQVFRUUFREWGBUXFxUYHTQgGBomHRUYITEhJS0rLi4uGCAzODMsOCstLisBCgoKDg0OGxAQGzQkICQsLCwyLC8tLDQ0NC0uLy8sNCwsLiwsLywvNCwvLCwsLCwsLCwsNTQsLC00LDAsLCwsLP/AABEIAMABBwMBEQACEQEDEQH/xAAbAAEAAwEBAQEAAAAAAAAAAAAABAUGBwMCAf/EAEwQAAEDAgMEBAgKCAQFBQAAAAEAAgMEEQUSIQYxQVEiYXGBBxMyM3JzkaEUIzRigpKxsrTRF0JSk6KzwdJTg8LwFTV0o+EWQ4SUpP/EABoBAQADAQEBAAAAAAAAAAAAAAADBAUCAQb/xAA4EQACAQICBgkDAwQCAwAAAAAAAQIDEQTwEiExQVFxBRNhgZGhscHRFDLhFSIzI0JS8TTiJHKi/9oADAMBAAIRAxEAPwDuKAIAgCAIAgKHaHzkfq3fiqT80BfIAgCAIAgCAo8W89/9X3VqAvEAQBAEB+P3FAUuyvmz6MP4SJAXaAIAgCAICBjnmv8AMh/ERoD8wPzR9bP+KkQFggCAIAgCAIAgCAIAgCAICg2i87F6t/4ujQF+gCAIAgCAICjxbzw/+P7qsIC8QBAEAQBAUWyJ+KPow/g4EBeoAgCAIAgIGN+ZPpR+6ZiA/MD80fWz/ipEBYIAgCAIAgCAIAgCAIAgCAoNovOw+i78XRoC/QBAEAQBAEBSYt55nX4n3VTfzQF2gCAIAgCAoNjfMn0YPwUCAv0AQBAEAQEHG/Mv7W+6RpQHzgfmj62f8TIgLBAEAQBAEAQBAEAQBAEAQFDtH5yHst7aql/JAXyAIAgCAIAgKXF/PR/5fuqY0BdIAgCAIAgM/sZ5k9kH4GnQGgQBAEAQBAQMd8xJ1D7CEAwTzR9bP+JkQE9AEAQBAEAQBAEAQBAEAQFFtJ5UPpAf/og/JAXqAIAgCAIAgKTGPPw93uqIfzQF2gCAIAgCAoNjvNHsh/A06Av0AQBAEAQEDHvk83oH7EAwTzR9ZN+IkQE9AEAQBAEAQBAEAQBAEAQFFtN5VP6xo/7sX5IC9QBAEAQBAEBR4z8op+w/z4EBeIAgCAIAgKLZHzTv8n8FToC9QBAEAQBAQMe+TT+rd90oBgnmv8yX8RIgJ6AIAgCAIAgCAIAgCAIAgKLaffT+uZ/MYgL1AEAQBAEAQFHjPymm7HfzoEBeIAgCAIAgKPZMfFv7Y/wkCAvEAQBAEAQEHHfk0/qn/cKA/MD8yPTl/nPQE9AEAQBAEAQBAEAQBAEAQFFtTvpvXx/eH5IC9QBAEAQBAEBSYz8ppfp/zIUBdoAgCAIAgKTZTzb/AEm+6mhCAu0AQBAEAQELGvk8/qpPuFAfGBeZb6Un816AsEAQBAEAQBAEAQBAEAQBAZ3bGoYz4JmNr1MfAnib7tw3a9aA0SAIAgCAIAgKTGvlFJ2v+9H+SAu0AQBAEAQFJsr5uT1n2QxIC7QBAEAQBAQ8Z+Tz+qf9woDy2f8Ak7PpfzHICxQBAEAQBAEAQBAEAQEWuxCKEAyOAvuGpc62/K0anuXcKcp7DlyS2mVxDb+JpIjaO85j9Vlx7XAq/S6NnLW/j11+RXliorPx8lRLiVZiJjdDGwillZI67Wt4OIsDIc3k7tF5icJGg4qW/t/B7SrOpe27PEmUfhEB8tre9rme8F39FNPoqS2eqfrYjji4vbn1NRhm0dNNazspcbAOIsTya8HKT1Xv1KhUw04bVnlt79hZjVjIt1XJAgCAICkxv5RR+k/7Gn+iAu0AQBAEAQFJsp5EvrT/AC2IC7QBAEAQBARMWHxE3q3/AHCgI+zZvTRHmD94oCzQBAEAQBAEAQBAEBQ7UbRMpWkAjxhF9dQ0HcSOJNjZvGx3AEi1hsM6ss55v3aRFVqqCOUYni0s7nFzndLfc3LuWY8R80WaOAC+koYaFJLj6cvnbxZl1Krnn1zYgBWCI9qeqljzeLe9mcWdlc5uYcjY6jX3rmUIytpK9jpSa2M8V0cnrBO5hu02vodxDhyc06OHUdFzOEZq0lns4dx0pNbDoGyO1+6Oc6DiSSWD9oE6lnMHVu+5b5OFjMA4/ujns58OPPboUMRfU85zqN+sguBAEBldp64NqqDK6K3jHB13C4uGjnpoXHuC60ZcDy6NQx4IuCCOYN141Y9PpeAIAgCAo9k/Im9e/wBwaEBeIAgCAICJWYnBFpI8A78ou51ueVutlJGlKWtLPM5ckjMbRbV074J4mB5c+N7W2LAbuYQLNzZu611P9HUUXJ7OT9bW8yPro3t8EbZbammhpooXMe0gXLbxixe4vPRc4EeVuskcFUlFSWzk/ZB14p2+DVUWOU0pAa8Bx3NcCwnsDvK7rqGVCcddvA7U4ssVEdhAEAQBAEAQEbEqwQxPkOuUaD9pxNmt7yQO9d04acrHknZXOJ43iL55XOc6+pN+DncXdmgA5AAL6rC0FThs1vyXD57bmRWqaUizodia2aNksficsjQ5t5CDYi4uMuhUVTpGhTk4Svddh1HDVJJNEj9H2IcoP3h/tXH6rh+3w/J19JU7B+j/ABDlB+8P9qfquH7fD8j6Sp2D9H+IcoP3h/tT9Vw/b4fkfSVOwfo/xDlB+8P9qfquH7fD8j6Sp2GfqYZKeVzCQHxOtdpuA4cjxV2LjWp33NEDThK29HUthcYE0OQ72C7RybexZ2NO75rmcbr5vHUHTnfPPv39qZqUKmlHOfxY89odsooejEQTwdbNf0G3GYfOJDeWbUJh8FKptzz+NvIVK6iYPEdqKmUm50+daT+EjxY7mhbNLBU4fjV+fFsozrylnK8j6w7EqcskNV450rQTTlji1rHljhuaQN5B1BGntjxGEcpwcErJ67nVOslF6REpsbqGG4cCfRDT9dln+9WJ4WnJWtnk7ryI1Vms5ZsMA25JIZNrf9oi/wBF+gPou+uTosvEdHWV455r3XgW6WJvqec5ZvKWpZI0OYbg9xBG8EHUEcisqUXF2ZbTT2HquT0ICj2S8if/AKiX3EBAXiAID8JA1PBAYjafbHLdkBPaNHOHO/6jOvyjwy6OOrhMA565Z+X5LffYVK2I0dSznx9TA1VbJJfM42OpaNBfmR+ses3PWtynQhDYtfHOzkrIoSqSltGHVr4JWSx5c0ZuLi43EEEdhK9rUo1YOEtjPITcJKSPrF8SkqZXTS5czraNFgABYAexeUKMaMFCOwVJuctJkeKdzfJJAO8b2ntadD3rudOE/uXz47TyMnHYazZvbKWMhkl3N/ZJ+45x6J+a42PAtWRi+j1bSj4/KW3mtfYy5RxO55z4cjpNFVxzMEkZu13cQRvBB1BB0IO5Yk4ODsy/GSauj3XJ6EAQBAEBjfCTXFkTGC+uZ3sysA/7ub6C0ejqenPXxS9X7W7ytiZ2jnl7nK19MZRv8GZXUMENRDeenlY18kP60Zc0FxZ1dY7xxWLXdDE1JU5/tmm0nx55+C9T6ylFSjrT3G4wbGIKqMSQOuOI3OaeThwPuPC6yK+HnRlozRdp1I1FeJPUJ2fMjw0EuIAAuSTYADeSeC9SbdkNhkKrGKmucYMPuyIG0lWQbdYiHE9e/s0K04Yenhlp19ct0fnPjsKkqkqr0aezj8HOsbpGw1EsTSSI3FoJ3m3E9a3cPUdSlGb3ooVI6M2keuGVz445svAB1r2BaSGPBtvaczCRxyWUGKpKUo35e69H4klGbSeez4KuSZzyXPJJO8n/AH7l3BKKsjmTb1s6Ds/snGykkqahodI6Jz2NOoY3IS024uO/qWZiMbKVZU4OyvZ9pap0EoOUtpD8JtHFHLCY2MZnY6+Vobchw1Nu1S9F1JShLSd7M4xcUpKxjbrTKp8kry4NZsXtK6KQMeSQe/M0Dd6TRq08QC3Xo5cvG4VSWlHP+9/jxvboVWnZ5z+OB1ZjgQCCCCLgjcQdxWE1Y0D6QGY2ErM7atpFnRVczXC9xckHQ8bXt3FAadAEBkNu8b8WzxTbXNsw5k6hp5tA6Thx6A3OK0sBhuslpPOdi73tRWxFXRVs5zvOZSPLiS4kkm5J3kniV9FFJKyMxu+tn7DC57g1jXOc42DQCST1AJKSirt2QSb1I1mHeD6peM072Qjl5bh22IaPaVm1elqcXaC0vLPgWoYOT1ydicPB/A7RlVd3otPuDrqH9Vmtbp6s9h39HF7JGex/ZKqpQXuAfGN8jL9H02nVvbqOtXsNj6Vd6K1Pg/Yr1cPOnr2ooFdIDVbF7RGCTK89B1s/ojQP9JvHm30QsjH4NNXjl8OT8nzLuHrbnn/XpyOrgr580QgCAIAgOd+FO92ei37zr/6VsdFfd4+35KWM+3wOfLfM47fsn8ipfUx/cC+Rxn/InzZs0P448kVG0Gz4hLqyjkZTyNF3hxDYZBxDhuF/Zfr1VrDYrrEqNVaSeziuRFVo6P8AUg7PyPnCNv6SSJzpz4qRg6TNTm9Xz7N47NUrdF1YzShrT3/J5DFwcby1Mh0MrsXe4veI6aM/J2vHjZORktub+RtuupakVgIrRV5v+7cuWfg5i3iHrdo8Pk21NTsjaGRta1rRYNAsAFkynKb0pO7LiSSsji21ny2p9Y5fV4P+CHIx6/8AJLmQ6PyZvUu+823vsusRsjzXoxS38iANy8iGdxqZ2fAC5zmtaafeTYdKKw95AXzUYy+ostul7mpJrq79hz7b3G6eqdB4hxd4trw4lrmi7slrZhc+SVs9H4epRUtNbbe5RxFSM2tEyhKvlc8nvXh6RnVRaQQbEG4PIg3BS19TF7HSsG2ykjo4xIzI7XI5wuXM3tyRAgkDUXcWtsBqdyx54DTqu2vO9+yu+xF2OItBXzyykVFdtdUPOhd9J7vux5W+0HtVyngIR2+S+bv0IZYiT2HlPVR01n0kxe6o+MmBGURyEDoty2IF82lyevVQ0MI5Tn1isr6jupWsloss8M28mZ5y5HWS9vtPTb23d2JV6Mi/tz7eS5iGKa25z3m5wHaSmq2OdG6zmC72Hymjn1t6x7jcLJr4WpRlaS27C3TqxmtRy/aWsMsxJ4a/Sf0j7Lhv0AvosFTUKed2r895nV5XkVStkB0ehp4cKpfHStDqiQWtxzEXEYPBo4nq7AsGpOeOraEXaKzf4NGKWHhpPazLD/iOJyG2Z4B1F8sMfVyv7StL/wAbBx4erz4FX+rXebFnH4OKm1/GwB3Vn077Ks+l6X+L8iRYKXEstmMYmiqHYfWOEn6rH3LtcmbISRdwLTx4i3FQYvDwnSWJoq3Fe5LRqSjPqp6zKbZYOKWpcxg+LeM7ByBJu3uIPdZaWBxDrUk3tWplXEU+rnZbCkikLSHDeDdWpwU4uL3kMZOLujsexdd42maL3MRyfRyh0f8AA5vfdfJ4uDjUu9/rsfmmbFGV457vIvVWJQgCAIDF+EyjLomPHDM3vOWQe6Jw+ktLo2poz717r3T7itiY3jnn7HLV9KZR1yix6Ckw+ldKekYY8kY1e85BuHLrOi+ZqYWpXxM1Hi9e41I1Y06UW+CIcGDVeIOEtfmihBuymaSCeRed4Pv9FSyxFLCrQoa5b5fGbczlU51npVNS4GmOCUnxfxMXxPm+gOj2fb26rP8Aqauv9z17dZZ6qGrVsKfHNlMz/hNE7xFQNbjRknMOHAnnuPEFW8PjrR6ustKPmiGph7vThqZ9YFtRmf8ABqxviagaWOjJORYevlx4ErzEYLRj1tF6UPTme0693oT1M5vtX8sqfWOW7g/4IcjOr/yS5kEHLDI79stjHtD3/db9ZKzvOMeF37L1fge01+1vu9/ghtXsTxnWsNh+F4QI97vFFo9OI9D3sCwqkupxml2+T/2aEV1lC3Z6HKLr6EzTze5cnpCqJV6CwwWjaG/CZgHAkiGM7nuG97hxY3lxOnAqObbehHvfDsXa/Ja+B6kktJkmaVz3FzyS528neVJGKirLYeNtu7JVPg1XI0Ojgmc07nBjrHsNrFRyxFKLtKST5nSpzetItcG2SqnzRieGVsRd03aNs2x679Xeq9bHUo024SV9xJChNyWktRB2swV9LK9uRwic4+KcSDmaLceq/HVS4TEKtBO+vecVqbhLsM5htdJFM0scW5jlNjwf0T7j/vS0taCkrM4g2nqLvEz8dL6x/wB8pQ/ijyXoKn3vmyw2OpRLWQNO4OLj9BpcPeAosdNww8muXjqO8PHSqIuvCC581bDTt4BrRyzSv1PsDfYqnRqVPDyqPt8ibFXlUUc6zT4xVR4bRgQtFxZjAeLzclzue4krPoQljK/732vlwLNSSoU/2kLwe4pUVAqHTvL7OYG3AAFw4mwA7FL0nQp0nFQVtpxhakp3cmZLEpD/AMWu3f8ACowO57AtSkl9DZ/4v0ZUm/6/ei38K9s9Nzyyey7Lf1VXoa+jPu9ybG7Y95g1tFE6R4L5iWyt5NjPfnmb9jG+xfN9JxtPvfpF+rZp4V3j3L1a9jdLLLYQBAEBExWhE8T4zpmGh/ZcDdp7iAu6c9CV82OZK6scRxehdDI5rhbU6ciN7e6+nMEHivrMNWVSG3XnX3+t0ZFWGjIkYNjbqd4k8XFK9oAa+XO4sa0WAYM1hb3cEr4dVY6N2lwVtfMU6mg72u+00H6Sav8Awqf2Sf3Kl+kUf8n5fBP9bPgh+kmr/wAKn9j/AO5efpFL/J+XwPrZ8EP0kVf+FT+x/wDcn6RS/wAn5fA+tnwRX43tc+rZkngpzbyXDOHsPNrs3u3Hip6GAVCV4SfkR1MQ6itJIoRnkf8ArOe87ybknrJ+0q43GnG+xIhV5PtPmulaS1jDdkQIB4OcTd7+wnQdQCqxTbcntflwXdv7WyV2SsjyAUyRwzpPgqr7smgO9rg9vY4WdbsLR9ZY3S1O0oz7i7g5anExe1VD4irmjAsMxc30X9Iey9u5aWFqdZRjLs9CtVjozaKKZynIyHTUzppo4m75HAX5Die4ao5KMXJ7gld2Roa2VrndDRjAGRjlG3RvedXHrcV5Ti4x17XrfPOo9k03q2EcqQ5NbtTjFTE6COKWRjBTQnKx2XUtNzp2BZuEoU5qUpRTek9pZrVJRaSe5GffjNWd9RU/vpP7lcWHpL+xeCIOsnxfiyyxid78OpTI57j46YXc4uNhwudVBSjGOJmoq2pEk23SjfizDTXDrjgb+wq5IhRqMUsZXOG6Szx2SND/APUo8P8AxpcNXhqOqn3N9/iWmw04ZWw33OzN73MNvfZQ9IR0sPK3Y/M7wztURebYAQYlTTv8g5CTyyPId7AQVTwP9TCTprbr8yev+2tGTNNtbgZrIWsY5rXNcHNJ1aeiQQbdR3rPwWJWHqOTW6xYr0usjZHns7SQUIZSukaZpszzwzEAA2HAW3c7HrXWKqVMS3VS/atR5SjGlaF9bIn/AKZghqpK6eUZA4va0gNDXEalzielbWw7FL9bOpRWHhHXsOeojGo6kmYPa7GvhdQZG3yNGVgO/KCdSOBJJPsWzgsN1FLRe3ayjXq9ZO+4pVcITpXgwgsyV/MRt7wZJPslavmuk53n3v0UfWLNTCxtHuXu/c3CzC0EAQBAEBnNrNmm1TS5oAkA7M4G7Xg4cD1kHQ6W8LinRlnNnvXetZDVpKaOUYhhssLiHtPROtxYj0hw+w8CV9JRxMKq1bc7OPrxSMydKUCGrBEfqAID0ghc82aL8+AA5knQDtXE6kYK8nnsOoxcthvtl9irtLp8wDmkcWudccOLW9uruQGjsPF9IXdo7s6+3yXa9l+jh7LXnPny243H6B0Uzw4WzEk23B9+mB1X1HzXNPFX8JNTpq2703fntTK9aLjIr1cIS22XxX4LUxynyfJk9W7f7DZ30VXxdHrqTjv3c86iSlPQmmdM2h2Zgqi2oAzSMaMrc1o5Wg5g1/UbkXG6/G1lgYfFzpJ09i81yNCpRjN6W8yvhEwGKSmZW0jA0RttIwNDbMBtctG5zDcEcr8ldwOIlGo6VR7dnP8AJDiKacdOOf8ARgdmG/GTSf4cLrdTpC2MH+MrUq60lxa8tfsU4bW+x/BLUpyfjl6C/wBs/PQ/9ND90qlgvsl/7Mmr/cuSKBXSEvMQ/wCW0vrplTp/8qfJE0v4o82Y+qj1VxkKLmik8ZAP26fou64nO6Du5xLT6TVBB6NS26Xr+Vr7mdyV434egjkc1wc0kOaQQRwINwfarDSasyNO2tHTmvp8XpcpIZMzUjeY32tcDiw/71C+eaqYCtfbF+a+c7DS/biIW3mdfFjlI3xTDKWDRpY1sot80lpc0dWivqWBrvTdr9ur3sV2sRT1LZ4lUzAcSqH5jFOXE6vkuzvu+27qVl4rDUo2UlbgvwRdVVm72Z57TYTU0zo21Dy/M3MDnc4Ag2c0F3LT2rrCV6VZN01az4fB5Wpyg0pO5TK0Qn3BFmcB7TyA3n2LirU6uDlm+5HUI6Tsdp2Xw8wU7GuFnO6bhyLtzT6LQ1v0V8liJ6c9W7V+e93febNONolsoDsIAgCAIAgIeI4XDOLStBI3OGjh2OGturcpIVZQ2HMop7TI4h4PGEkxPHY4ZD9ZvR/gWhS6TnHU/n11/wD0VpYWLzleRVnwdVHNn72/v8WPsVn9WWV/2I/o83/BLo/B0f8A3HMH0nSe4Bn9VFPpWT2eiXq5HUcIt+fQ1eFbN00FiG5nDUFwFgebWgZQeu1+tZ9TEzqbc9+3u2FmNKMS4VckMxtjs6KhpewdIDUDebbnNHFw3W/WGm8NtdwmJdKWfDOx95BWpaaOUVVM+N2V47DwcAbXB/2QdDY6L6OnUjNXiZkouLszxK7OTebFbZxQxeIq3OAZ5t+Vzuj+ycovpwPLsWNjsDKc9Omtu1e5eoYhRjoyJOJ7bUMJlMJ8eyZpzQ5XtAlta93ttkcNHWubgGxuVDTwNWaSlqa39ndw3HcsRBXtruc32d3VYAteNpA10AqI9BfVbM9sOfsyjHY+Xuj3UxyfjkPDTbX0UzpYSyOVwNPDYtY5w0ab6gKhg6kFCSbS/c95Zrxk5Ky3IqGYLWHdT1P7mT8lZeIpL+9eKIurnwfgWuN0csVBSMla5jvGzHK7QgHdccFXoVIzxM3F3VkSVIuNKKfFmRmYrrIC72Fw0zVGUG12lt7XGrXOsRxaQwg9R4b1QxtTq43zneixQjpM9ccweSne4FpAB7ct92vFp4O49RuBYw2JjVS4+ud69tZHVpOD7M5/JApqh8bg+NzmuG5zSQVZlCM1oyV0RJtO6NJTbf1zBZ3iX9bmEH+Ege5Z8+iqEndXXf8AJYWLqLtPiq29r3izTEzrYzX2uJXsOi8PHbd838WDxdR9hnKuqklcXyvc9x4uJJ/8BX4QjBWirIryk5O7PJrSSAASTuA3ldSkoq72HiTbsjebCbMlxE8o6AII5PcDcW5sB1vxIFtBrg4/GXeiv9dr7XuW5dr1aGHo21vOc6joqxy6EAQBAEAQBAEAQBAEAQBAEBTY1s5BUAkgNcd5tdrja13N5/OBB61Yo4mdN6s54O67COdKMjEYjsDM0/F3I6iHj3kOHZZ3atWn0mmv3fHyvQqSwnDOe8qHbI1d7ZT+6qPtEdlP9fTt+Y/JH9PLN/gmUvg9qXnp3A56MHtN3D6ign0jFbM+3mSRwr35zyLao2GipYS9riXu6DzuaGSAtB11NnlhuTuB0Cgp46VSdnz8Nfpc7lh1FeXiYRwI0IsRoRyI3hbl760UD5cvQdXmmeH0DQ+sALI7tiiDoneT5x/6o59Wui+djFONVtR2va9fcjSbd4633L1PBrpC2t/5udRlu1rT50/JzxH+my7tFOn9mV/dnacq/wC77s8Cl24BFJRBwnBu/SY3l3frkcf/AArWAt11S1t2zZ3EWI+yPuYZwWoyodI8GGFFrXTEbxp9KxHsaAeyRYPSVXSlorOfY0cLCyubHEsNinblkHOzhbML77dXMG4PELPp1JQd0WJRUtpgsZ2FkaS6HpD5v9WE3H0S7sC2KHSe6ee/Z425lKpheBlarC5ozZwAPIkMP1X2d7lowxVOS3+F/NXXmVZUZLPyeBo5OIA7XNA9pK7+op8fJ/B51UuHoWGH7OVMxGVjiDxaMw+v5H8SgqY+nD86vL7vIkjh5POV5m4wHYeOPpT2PzAbg+m7iPmgAc7rHxHSEqj1Z5L3d3wsXaeHUduc8DYtAAsNANwWcWT9QBAEAQBAEAQBAEAQBAEAQBAEAQBAEB51MDZGOY8Xa8FpHMEWK6jJxaktqPGk1ZnIdq8HfDI4m53Zzzvo2XsfbXk8OHEX+jwdeM4qPh8d27st2mZXpuLvnn3+pQFXiA6AzaSgcKZ75qxjoGsBiZnDHObbywBZw057livCV1pxUYtO+t2v3F3rqbs23q3Hm7HcKtOC6veKg3ddztLPLrNu4ZRc+zRdLDYq8XaK0c6zzraWvbrKTabGqeaOCCmZK1kGbWQ3cc1tN561bwuHqU5SnUau+BDVqRklGOxEHZ/B31MgaBdt9eRO+1+XEngOsgHvFYhUo9ucr4ueUqbmzs1BSNiY1jeG87rk6k+1fMTk5O7NVKysSFyehAfhAO9AfDYGDUNaDzAC9cm9rPLI9F4ehAEAQBAEAQBAEAQBAEAQBAEAQBAEAQBAEAQEHFsLjnbZ2jhfK6wNrjpAg6OaeLTobDiARLSqypvVn88GcTgpHNMd2QliJLQAO05PoyHyex9vSctzD4+M9Uvz3r48EUKmHa2Zz2+JQS0E7fKjk7cpI7nDQq9GtTlskiBwktx+R0MzvJjkPXlIHeToEdamtsl4hQk9xfYJshNMQXDo9R075N31cx7N6pV+kIQ1R253fNu8mp4Zy2nSsGwiKmZlYBe1ibW05AcB7+JJNycOtWlVd3nOdRoQgoqyLFQnYQBAEAQBAEAQBAEAQBAEAQBAEAQBAEAQBAEAQBAEAQBAEAQEOTCqYm5ijud5DQCe0hSKtNK1znQjwEeFU4NxFHcbiWgkdhKOrN6rjQjwJijOggCAIAgCAIAgCAIAgCAIAgCAIAgCAIAgCAIAgCAIAgCAIAgCAIAgCAIAgCAIAgCAIAgCAIAgCAIAgCAIAgCAIAgCAIAgCAIAgCAIAgCAIAgCAIAgCAIAgCAIAgCAIAgCA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data:image/jpeg;base64,/9j/4AAQSkZJRgABAQAAAQABAAD/2wCEAAkGBw8SEhMSEBQQFhUSFxgZFhQWExQVFRUUFREWGBUXFxUYHTQgGBomHRUYITEhJS0rLi4uGCAzODMsOCstLisBCgoKDg0OGxAQGzQkICQsLCwyLC8tLDQ0NC0uLy8sNCwsLiwsLywvNCwvLCwsLCwsLCwsNTQsLC00LDAsLCwsLP/AABEIAMABBwMBEQACEQEDEQH/xAAbAAEAAwEBAQEAAAAAAAAAAAAABAUGBwMCAf/EAEwQAAEDAgMEBAgKCAQFBQAAAAEAAgMEEQUSIQYxQVEiYXGBBxMyM3JzkaEUIzRigpKxsrTRF0JSk6KzwdJTg8LwFTV0o+EWQ4SUpP/EABoBAQADAQEBAAAAAAAAAAAAAAADBAUCAQb/xAA4EQACAQICBgkDAwQCAwAAAAAAAQIDEQTwEiExQVFxBRNhgZGhscHRFDLhFSIzI0JS8TTiJHKi/9oADAMBAAIRAxEAPwDuKAIAgCAIAgKHaHzkfq3fiqT80BfIAgCAIAgCAo8W89/9X3VqAvEAQBAEB+P3FAUuyvmz6MP4SJAXaAIAgCAICBjnmv8AMh/ERoD8wPzR9bP+KkQFggCAIAgCAIAgCAIAgCAICg2i87F6t/4ujQF+gCAIAgCAICjxbzw/+P7qsIC8QBAEAQBAUWyJ+KPow/g4EBeoAgCAIAgIGN+ZPpR+6ZiA/MD80fWz/ipEBYIAgCAIAgCAIAgCAIAgCAoNovOw+i78XRoC/QBAEAQBAEBSYt55nX4n3VTfzQF2gCAIAgCAoNjfMn0YPwUCAv0AQBAEAQEHG/Mv7W+6RpQHzgfmj62f8TIgLBAEAQBAEAQBAEAQBAEAQFDtH5yHst7aql/JAXyAIAgCAIAgKXF/PR/5fuqY0BdIAgCAIAgM/sZ5k9kH4GnQGgQBAEAQBAQMd8xJ1D7CEAwTzR9bP+JkQE9AEAQBAEAQBAEAQBAEAQFFtJ5UPpAf/og/JAXqAIAgCAIAgKTGPPw93uqIfzQF2gCAIAgCAoNjvNHsh/A06Av0AQBAEAQEDHvk83oH7EAwTzR9ZN+IkQE9AEAQBAEAQBAEAQBAEAQFFtN5VP6xo/7sX5IC9QBAEAQBAEBR4z8op+w/z4EBeIAgCAIAgKLZHzTv8n8FToC9QBAEAQBAQMe+TT+rd90oBgnmv8yX8RIgJ6AIAgCAIAgCAIAgCAIAgKLaffT+uZ/MYgL1AEAQBAEAQFHjPymm7HfzoEBeIAgCAIAgKPZMfFv7Y/wkCAvEAQBAEAQEHHfk0/qn/cKA/MD8yPTl/nPQE9AEAQBAEAQBAEAQBAEAQFFtTvpvXx/eH5IC9QBAEAQBAEBSYz8ppfp/zIUBdoAgCAIAgKTZTzb/AEm+6mhCAu0AQBAEAQELGvk8/qpPuFAfGBeZb6Un816AsEAQBAEAQBAEAQBAEAQBAZ3bGoYz4JmNr1MfAnib7tw3a9aA0SAIAgCAIAgKTGvlFJ2v+9H+SAu0AQBAEAQFJsr5uT1n2QxIC7QBAEAQBAQ8Z+Tz+qf9woDy2f8Ak7PpfzHICxQBAEAQBAEAQBAEAQEWuxCKEAyOAvuGpc62/K0anuXcKcp7DlyS2mVxDb+JpIjaO85j9Vlx7XAq/S6NnLW/j11+RXliorPx8lRLiVZiJjdDGwillZI67Wt4OIsDIc3k7tF5icJGg4qW/t/B7SrOpe27PEmUfhEB8tre9rme8F39FNPoqS2eqfrYjji4vbn1NRhm0dNNazspcbAOIsTya8HKT1Xv1KhUw04bVnlt79hZjVjIt1XJAgCAICkxv5RR+k/7Gn+iAu0AQBAEAQFJsp5EvrT/AC2IC7QBAEAQBARMWHxE3q3/AHCgI+zZvTRHmD94oCzQBAEAQBAEAQBAEBQ7UbRMpWkAjxhF9dQ0HcSOJNjZvGx3AEi1hsM6ss55v3aRFVqqCOUYni0s7nFzndLfc3LuWY8R80WaOAC+koYaFJLj6cvnbxZl1Krnn1zYgBWCI9qeqljzeLe9mcWdlc5uYcjY6jX3rmUIytpK9jpSa2M8V0cnrBO5hu02vodxDhyc06OHUdFzOEZq0lns4dx0pNbDoGyO1+6Oc6DiSSWD9oE6lnMHVu+5b5OFjMA4/ujns58OPPboUMRfU85zqN+sguBAEBldp64NqqDK6K3jHB13C4uGjnpoXHuC60ZcDy6NQx4IuCCOYN141Y9PpeAIAgCAo9k/Im9e/wBwaEBeIAgCAICJWYnBFpI8A78ou51ueVutlJGlKWtLPM5ckjMbRbV074J4mB5c+N7W2LAbuYQLNzZu611P9HUUXJ7OT9bW8yPro3t8EbZbammhpooXMe0gXLbxixe4vPRc4EeVuskcFUlFSWzk/ZB14p2+DVUWOU0pAa8Bx3NcCwnsDvK7rqGVCcddvA7U4ssVEdhAEAQBAEAQEbEqwQxPkOuUaD9pxNmt7yQO9d04acrHknZXOJ43iL55XOc6+pN+DncXdmgA5AAL6rC0FThs1vyXD57bmRWqaUizodia2aNksficsjQ5t5CDYi4uMuhUVTpGhTk4Svddh1HDVJJNEj9H2IcoP3h/tXH6rh+3w/J19JU7B+j/ABDlB+8P9qfquH7fD8j6Sp2D9H+IcoP3h/tT9Vw/b4fkfSVOwfo/xDlB+8P9qfquH7fD8j6Sp2GfqYZKeVzCQHxOtdpuA4cjxV2LjWp33NEDThK29HUthcYE0OQ72C7RybexZ2NO75rmcbr5vHUHTnfPPv39qZqUKmlHOfxY89odsooejEQTwdbNf0G3GYfOJDeWbUJh8FKptzz+NvIVK6iYPEdqKmUm50+daT+EjxY7mhbNLBU4fjV+fFsozrylnK8j6w7EqcskNV450rQTTlji1rHljhuaQN5B1BGntjxGEcpwcErJ67nVOslF6REpsbqGG4cCfRDT9dln+9WJ4WnJWtnk7ryI1Vms5ZsMA25JIZNrf9oi/wBF+gPou+uTosvEdHWV455r3XgW6WJvqec5ZvKWpZI0OYbg9xBG8EHUEcisqUXF2ZbTT2HquT0ICj2S8if/AKiX3EBAXiAID8JA1PBAYjafbHLdkBPaNHOHO/6jOvyjwy6OOrhMA565Z+X5LffYVK2I0dSznx9TA1VbJJfM42OpaNBfmR+ses3PWtynQhDYtfHOzkrIoSqSltGHVr4JWSx5c0ZuLi43EEEdhK9rUo1YOEtjPITcJKSPrF8SkqZXTS5czraNFgABYAexeUKMaMFCOwVJuctJkeKdzfJJAO8b2ntadD3rudOE/uXz47TyMnHYazZvbKWMhkl3N/ZJ+45x6J+a42PAtWRi+j1bSj4/KW3mtfYy5RxO55z4cjpNFVxzMEkZu13cQRvBB1BB0IO5Yk4ODsy/GSauj3XJ6EAQBAEBjfCTXFkTGC+uZ3sysA/7ub6C0ejqenPXxS9X7W7ytiZ2jnl7nK19MZRv8GZXUMENRDeenlY18kP60Zc0FxZ1dY7xxWLXdDE1JU5/tmm0nx55+C9T6ylFSjrT3G4wbGIKqMSQOuOI3OaeThwPuPC6yK+HnRlozRdp1I1FeJPUJ2fMjw0EuIAAuSTYADeSeC9SbdkNhkKrGKmucYMPuyIG0lWQbdYiHE9e/s0K04Yenhlp19ct0fnPjsKkqkqr0aezj8HOsbpGw1EsTSSI3FoJ3m3E9a3cPUdSlGb3ooVI6M2keuGVz445svAB1r2BaSGPBtvaczCRxyWUGKpKUo35e69H4klGbSeez4KuSZzyXPJJO8n/AH7l3BKKsjmTb1s6Ds/snGykkqahodI6Jz2NOoY3IS024uO/qWZiMbKVZU4OyvZ9pap0EoOUtpD8JtHFHLCY2MZnY6+Vobchw1Nu1S9F1JShLSd7M4xcUpKxjbrTKp8kry4NZsXtK6KQMeSQe/M0Dd6TRq08QC3Xo5cvG4VSWlHP+9/jxvboVWnZ5z+OB1ZjgQCCCCLgjcQdxWE1Y0D6QGY2ErM7atpFnRVczXC9xckHQ8bXt3FAadAEBkNu8b8WzxTbXNsw5k6hp5tA6Thx6A3OK0sBhuslpPOdi73tRWxFXRVs5zvOZSPLiS4kkm5J3kniV9FFJKyMxu+tn7DC57g1jXOc42DQCST1AJKSirt2QSb1I1mHeD6peM072Qjl5bh22IaPaVm1elqcXaC0vLPgWoYOT1ydicPB/A7RlVd3otPuDrqH9Vmtbp6s9h39HF7JGex/ZKqpQXuAfGN8jL9H02nVvbqOtXsNj6Vd6K1Pg/Yr1cPOnr2ooFdIDVbF7RGCTK89B1s/ojQP9JvHm30QsjH4NNXjl8OT8nzLuHrbnn/XpyOrgr580QgCAIAgOd+FO92ei37zr/6VsdFfd4+35KWM+3wOfLfM47fsn8ipfUx/cC+Rxn/InzZs0P448kVG0Gz4hLqyjkZTyNF3hxDYZBxDhuF/Zfr1VrDYrrEqNVaSeziuRFVo6P8AUg7PyPnCNv6SSJzpz4qRg6TNTm9Xz7N47NUrdF1YzShrT3/J5DFwcby1Mh0MrsXe4veI6aM/J2vHjZORktub+RtuupakVgIrRV5v+7cuWfg5i3iHrdo8Pk21NTsjaGRta1rRYNAsAFkynKb0pO7LiSSsji21ny2p9Y5fV4P+CHIx6/8AJLmQ6PyZvUu+823vsusRsjzXoxS38iANy8iGdxqZ2fAC5zmtaafeTYdKKw95AXzUYy+ostul7mpJrq79hz7b3G6eqdB4hxd4trw4lrmi7slrZhc+SVs9H4epRUtNbbe5RxFSM2tEyhKvlc8nvXh6RnVRaQQbEG4PIg3BS19TF7HSsG2ykjo4xIzI7XI5wuXM3tyRAgkDUXcWtsBqdyx54DTqu2vO9+yu+xF2OItBXzyykVFdtdUPOhd9J7vux5W+0HtVyngIR2+S+bv0IZYiT2HlPVR01n0kxe6o+MmBGURyEDoty2IF82lyevVQ0MI5Tn1isr6jupWsloss8M28mZ5y5HWS9vtPTb23d2JV6Mi/tz7eS5iGKa25z3m5wHaSmq2OdG6zmC72Hymjn1t6x7jcLJr4WpRlaS27C3TqxmtRy/aWsMsxJ4a/Sf0j7Lhv0AvosFTUKed2r895nV5XkVStkB0ehp4cKpfHStDqiQWtxzEXEYPBo4nq7AsGpOeOraEXaKzf4NGKWHhpPazLD/iOJyG2Z4B1F8sMfVyv7StL/wAbBx4erz4FX+rXebFnH4OKm1/GwB3Vn077Ks+l6X+L8iRYKXEstmMYmiqHYfWOEn6rH3LtcmbISRdwLTx4i3FQYvDwnSWJoq3Fe5LRqSjPqp6zKbZYOKWpcxg+LeM7ByBJu3uIPdZaWBxDrUk3tWplXEU+rnZbCkikLSHDeDdWpwU4uL3kMZOLujsexdd42maL3MRyfRyh0f8AA5vfdfJ4uDjUu9/rsfmmbFGV457vIvVWJQgCAIDF+EyjLomPHDM3vOWQe6Jw+ktLo2poz717r3T7itiY3jnn7HLV9KZR1yix6Ckw+ldKekYY8kY1e85BuHLrOi+ZqYWpXxM1Hi9e41I1Y06UW+CIcGDVeIOEtfmihBuymaSCeRed4Pv9FSyxFLCrQoa5b5fGbczlU51npVNS4GmOCUnxfxMXxPm+gOj2fb26rP8Aqauv9z17dZZ6qGrVsKfHNlMz/hNE7xFQNbjRknMOHAnnuPEFW8PjrR6ustKPmiGph7vThqZ9YFtRmf8ABqxviagaWOjJORYevlx4ErzEYLRj1tF6UPTme0693oT1M5vtX8sqfWOW7g/4IcjOr/yS5kEHLDI79stjHtD3/db9ZKzvOMeF37L1fge01+1vu9/ghtXsTxnWsNh+F4QI97vFFo9OI9D3sCwqkupxml2+T/2aEV1lC3Z6HKLr6EzTze5cnpCqJV6CwwWjaG/CZgHAkiGM7nuG97hxY3lxOnAqObbehHvfDsXa/Ja+B6kktJkmaVz3FzyS528neVJGKirLYeNtu7JVPg1XI0Ojgmc07nBjrHsNrFRyxFKLtKST5nSpzetItcG2SqnzRieGVsRd03aNs2x679Xeq9bHUo024SV9xJChNyWktRB2swV9LK9uRwic4+KcSDmaLceq/HVS4TEKtBO+vecVqbhLsM5htdJFM0scW5jlNjwf0T7j/vS0taCkrM4g2nqLvEz8dL6x/wB8pQ/ijyXoKn3vmyw2OpRLWQNO4OLj9BpcPeAosdNww8muXjqO8PHSqIuvCC581bDTt4BrRyzSv1PsDfYqnRqVPDyqPt8ibFXlUUc6zT4xVR4bRgQtFxZjAeLzclzue4krPoQljK/732vlwLNSSoU/2kLwe4pUVAqHTvL7OYG3AAFw4mwA7FL0nQp0nFQVtpxhakp3cmZLEpD/AMWu3f8ACowO57AtSkl9DZ/4v0ZUm/6/ei38K9s9Nzyyey7Lf1VXoa+jPu9ybG7Y95g1tFE6R4L5iWyt5NjPfnmb9jG+xfN9JxtPvfpF+rZp4V3j3L1a9jdLLLYQBAEBExWhE8T4zpmGh/ZcDdp7iAu6c9CV82OZK6scRxehdDI5rhbU6ciN7e6+nMEHivrMNWVSG3XnX3+t0ZFWGjIkYNjbqd4k8XFK9oAa+XO4sa0WAYM1hb3cEr4dVY6N2lwVtfMU6mg72u+00H6Sav8Awqf2Sf3Kl+kUf8n5fBP9bPgh+kmr/wAKn9j/AO5efpFL/J+XwPrZ8EP0kVf+FT+x/wDcn6RS/wAn5fA+tnwRX43tc+rZkngpzbyXDOHsPNrs3u3Hip6GAVCV4SfkR1MQ6itJIoRnkf8ArOe87ybknrJ+0q43GnG+xIhV5PtPmulaS1jDdkQIB4OcTd7+wnQdQCqxTbcntflwXdv7WyV2SsjyAUyRwzpPgqr7smgO9rg9vY4WdbsLR9ZY3S1O0oz7i7g5anExe1VD4irmjAsMxc30X9Iey9u5aWFqdZRjLs9CtVjozaKKZynIyHTUzppo4m75HAX5Die4ao5KMXJ7gld2Roa2VrndDRjAGRjlG3RvedXHrcV5Ti4x17XrfPOo9k03q2EcqQ5NbtTjFTE6COKWRjBTQnKx2XUtNzp2BZuEoU5qUpRTek9pZrVJRaSe5GffjNWd9RU/vpP7lcWHpL+xeCIOsnxfiyyxid78OpTI57j46YXc4uNhwudVBSjGOJmoq2pEk23SjfizDTXDrjgb+wq5IhRqMUsZXOG6Szx2SND/APUo8P8AxpcNXhqOqn3N9/iWmw04ZWw33OzN73MNvfZQ9IR0sPK3Y/M7wztURebYAQYlTTv8g5CTyyPId7AQVTwP9TCTprbr8yev+2tGTNNtbgZrIWsY5rXNcHNJ1aeiQQbdR3rPwWJWHqOTW6xYr0usjZHns7SQUIZSukaZpszzwzEAA2HAW3c7HrXWKqVMS3VS/atR5SjGlaF9bIn/AKZghqpK6eUZA4va0gNDXEalzielbWw7FL9bOpRWHhHXsOeojGo6kmYPa7GvhdQZG3yNGVgO/KCdSOBJJPsWzgsN1FLRe3ayjXq9ZO+4pVcITpXgwgsyV/MRt7wZJPslavmuk53n3v0UfWLNTCxtHuXu/c3CzC0EAQBAEBnNrNmm1TS5oAkA7M4G7Xg4cD1kHQ6W8LinRlnNnvXetZDVpKaOUYhhssLiHtPROtxYj0hw+w8CV9JRxMKq1bc7OPrxSMydKUCGrBEfqAID0ghc82aL8+AA5knQDtXE6kYK8nnsOoxcthvtl9irtLp8wDmkcWudccOLW9uruQGjsPF9IXdo7s6+3yXa9l+jh7LXnPny243H6B0Uzw4WzEk23B9+mB1X1HzXNPFX8JNTpq2703fntTK9aLjIr1cIS22XxX4LUxynyfJk9W7f7DZ30VXxdHrqTjv3c86iSlPQmmdM2h2Zgqi2oAzSMaMrc1o5Wg5g1/UbkXG6/G1lgYfFzpJ09i81yNCpRjN6W8yvhEwGKSmZW0jA0RttIwNDbMBtctG5zDcEcr8ldwOIlGo6VR7dnP8AJDiKacdOOf8ARgdmG/GTSf4cLrdTpC2MH+MrUq60lxa8tfsU4bW+x/BLUpyfjl6C/wBs/PQ/9ND90qlgvsl/7Mmr/cuSKBXSEvMQ/wCW0vrplTp/8qfJE0v4o82Y+qj1VxkKLmik8ZAP26fou64nO6Du5xLT6TVBB6NS26Xr+Vr7mdyV434egjkc1wc0kOaQQRwINwfarDSasyNO2tHTmvp8XpcpIZMzUjeY32tcDiw/71C+eaqYCtfbF+a+c7DS/biIW3mdfFjlI3xTDKWDRpY1sot80lpc0dWivqWBrvTdr9ur3sV2sRT1LZ4lUzAcSqH5jFOXE6vkuzvu+27qVl4rDUo2UlbgvwRdVVm72Z57TYTU0zo21Dy/M3MDnc4Ag2c0F3LT2rrCV6VZN01az4fB5Wpyg0pO5TK0Qn3BFmcB7TyA3n2LirU6uDlm+5HUI6Tsdp2Xw8wU7GuFnO6bhyLtzT6LQ1v0V8liJ6c9W7V+e93febNONolsoDsIAgCAIAgIeI4XDOLStBI3OGjh2OGturcpIVZQ2HMop7TI4h4PGEkxPHY4ZD9ZvR/gWhS6TnHU/n11/wD0VpYWLzleRVnwdVHNn72/v8WPsVn9WWV/2I/o83/BLo/B0f8A3HMH0nSe4Bn9VFPpWT2eiXq5HUcIt+fQ1eFbN00FiG5nDUFwFgebWgZQeu1+tZ9TEzqbc9+3u2FmNKMS4VckMxtjs6KhpewdIDUDebbnNHFw3W/WGm8NtdwmJdKWfDOx95BWpaaOUVVM+N2V47DwcAbXB/2QdDY6L6OnUjNXiZkouLszxK7OTebFbZxQxeIq3OAZ5t+Vzuj+ycovpwPLsWNjsDKc9Omtu1e5eoYhRjoyJOJ7bUMJlMJ8eyZpzQ5XtAlta93ttkcNHWubgGxuVDTwNWaSlqa39ndw3HcsRBXtruc32d3VYAteNpA10AqI9BfVbM9sOfsyjHY+Xuj3UxyfjkPDTbX0UzpYSyOVwNPDYtY5w0ab6gKhg6kFCSbS/c95Zrxk5Ky3IqGYLWHdT1P7mT8lZeIpL+9eKIurnwfgWuN0csVBSMla5jvGzHK7QgHdccFXoVIzxM3F3VkSVIuNKKfFmRmYrrIC72Fw0zVGUG12lt7XGrXOsRxaQwg9R4b1QxtTq43zneixQjpM9ccweSne4FpAB7ct92vFp4O49RuBYw2JjVS4+ud69tZHVpOD7M5/JApqh8bg+NzmuG5zSQVZlCM1oyV0RJtO6NJTbf1zBZ3iX9bmEH+Ege5Z8+iqEndXXf8AJYWLqLtPiq29r3izTEzrYzX2uJXsOi8PHbd838WDxdR9hnKuqklcXyvc9x4uJJ/8BX4QjBWirIryk5O7PJrSSAASTuA3ldSkoq72HiTbsjebCbMlxE8o6AII5PcDcW5sB1vxIFtBrg4/GXeiv9dr7XuW5dr1aGHo21vOc6joqxy6EAQBAEAQBAEAQBAEAQBAEBTY1s5BUAkgNcd5tdrja13N5/OBB61Yo4mdN6s54O67COdKMjEYjsDM0/F3I6iHj3kOHZZ3atWn0mmv3fHyvQqSwnDOe8qHbI1d7ZT+6qPtEdlP9fTt+Y/JH9PLN/gmUvg9qXnp3A56MHtN3D6ign0jFbM+3mSRwr35zyLao2GipYS9riXu6DzuaGSAtB11NnlhuTuB0Cgp46VSdnz8Nfpc7lh1FeXiYRwI0IsRoRyI3hbl760UD5cvQdXmmeH0DQ+sALI7tiiDoneT5x/6o59Wui+djFONVtR2va9fcjSbd4633L1PBrpC2t/5udRlu1rT50/JzxH+my7tFOn9mV/dnacq/wC77s8Cl24BFJRBwnBu/SY3l3frkcf/AArWAt11S1t2zZ3EWI+yPuYZwWoyodI8GGFFrXTEbxp9KxHsaAeyRYPSVXSlorOfY0cLCyubHEsNinblkHOzhbML77dXMG4PELPp1JQd0WJRUtpgsZ2FkaS6HpD5v9WE3H0S7sC2KHSe6ee/Z425lKpheBlarC5ozZwAPIkMP1X2d7lowxVOS3+F/NXXmVZUZLPyeBo5OIA7XNA9pK7+op8fJ/B51UuHoWGH7OVMxGVjiDxaMw+v5H8SgqY+nD86vL7vIkjh5POV5m4wHYeOPpT2PzAbg+m7iPmgAc7rHxHSEqj1Z5L3d3wsXaeHUduc8DYtAAsNANwWcWT9QBAEAQBAEAQBAEAQBAEAQBAEAQBAEB51MDZGOY8Xa8FpHMEWK6jJxaktqPGk1ZnIdq8HfDI4m53Zzzvo2XsfbXk8OHEX+jwdeM4qPh8d27st2mZXpuLvnn3+pQFXiA6AzaSgcKZ75qxjoGsBiZnDHObbywBZw057livCV1pxUYtO+t2v3F3rqbs23q3Hm7HcKtOC6veKg3ddztLPLrNu4ZRc+zRdLDYq8XaK0c6zzraWvbrKTabGqeaOCCmZK1kGbWQ3cc1tN561bwuHqU5SnUau+BDVqRklGOxEHZ/B31MgaBdt9eRO+1+XEngOsgHvFYhUo9ucr4ueUqbmzs1BSNiY1jeG87rk6k+1fMTk5O7NVKysSFyehAfhAO9AfDYGDUNaDzAC9cm9rPLI9F4ehAEAQBAEAQBAEAQBAEAQBAEAQBAEAQBAEAQEHFsLjnbZ2jhfK6wNrjpAg6OaeLTobDiARLSqypvVn88GcTgpHNMd2QliJLQAO05PoyHyex9vSctzD4+M9Uvz3r48EUKmHa2Zz2+JQS0E7fKjk7cpI7nDQq9GtTlskiBwktx+R0MzvJjkPXlIHeToEdamtsl4hQk9xfYJshNMQXDo9R075N31cx7N6pV+kIQ1R253fNu8mp4Zy2nSsGwiKmZlYBe1ibW05AcB7+JJNycOtWlVd3nOdRoQgoqyLFQnYQBAEAQBAEAQBAEAQBAEAQBAEAQBAEAQBAEAQBAEAQBAEAQEOTCqYm5ijud5DQCe0hSKtNK1znQjwEeFU4NxFHcbiWgkdhKOrN6rjQjwJijOggCAIAgCAIAgCAIAgCAIAgCAIAgCAIAgCAIAgCAIAgCAIAgCAIAgCAIAgCAIAgCAIAgCAIAgCAIAgCAIAgCAIAgCAIAgCAIAgCAIAgCAIAgCAIAgCAIAgCAIAgCAIAgCAI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Date Placeholder 7"/>
          <p:cNvSpPr>
            <a:spLocks noGrp="1"/>
          </p:cNvSpPr>
          <p:nvPr>
            <p:ph type="dt" sz="half" idx="10"/>
          </p:nvPr>
        </p:nvSpPr>
        <p:spPr>
          <a:xfrm>
            <a:off x="685799" y="6356350"/>
            <a:ext cx="3711649" cy="365235"/>
          </a:xfrm>
        </p:spPr>
        <p:txBody>
          <a:bodyPr/>
          <a:lstStyle/>
          <a:p>
            <a:r>
              <a:rPr lang="en-US" dirty="0"/>
              <a:t>© 2019 NNEDV &amp; Confidentiality Institute</a:t>
            </a:r>
          </a:p>
        </p:txBody>
      </p:sp>
      <p:sp>
        <p:nvSpPr>
          <p:cNvPr id="3" name="Slide Number Placeholder 2"/>
          <p:cNvSpPr>
            <a:spLocks noGrp="1"/>
          </p:cNvSpPr>
          <p:nvPr>
            <p:ph type="sldNum" sz="quarter" idx="12"/>
          </p:nvPr>
        </p:nvSpPr>
        <p:spPr/>
        <p:txBody>
          <a:bodyPr/>
          <a:lstStyle/>
          <a:p>
            <a:fld id="{64ADBBEE-2823-4E44-9DA5-27FD0D7325A7}" type="slidenum">
              <a:rPr lang="en-US" smtClean="0"/>
              <a:pPr/>
              <a:t>35</a:t>
            </a:fld>
            <a:endParaRPr lang="en-US" dirty="0"/>
          </a:p>
        </p:txBody>
      </p:sp>
      <p:sp>
        <p:nvSpPr>
          <p:cNvPr id="8" name="TextBox 7">
            <a:extLst>
              <a:ext uri="{FF2B5EF4-FFF2-40B4-BE49-F238E27FC236}">
                <a16:creationId xmlns:a16="http://schemas.microsoft.com/office/drawing/2014/main" id="{53F64B6D-8A27-814C-A2FF-EF90D1892AE6}"/>
              </a:ext>
            </a:extLst>
          </p:cNvPr>
          <p:cNvSpPr txBox="1"/>
          <p:nvPr/>
        </p:nvSpPr>
        <p:spPr>
          <a:xfrm>
            <a:off x="4114800" y="2514600"/>
            <a:ext cx="4038600" cy="3139321"/>
          </a:xfrm>
          <a:prstGeom prst="rect">
            <a:avLst/>
          </a:prstGeom>
          <a:noFill/>
        </p:spPr>
        <p:txBody>
          <a:bodyPr wrap="square" rtlCol="0">
            <a:spAutoFit/>
          </a:bodyPr>
          <a:lstStyle/>
          <a:p>
            <a:r>
              <a:rPr lang="en-US" i="1" dirty="0"/>
              <a:t>This webinar was made possible by Cooperative Agreement, Award Number 90EV0429-02-00, from the Administration on Children, Youth, and Families, Family and Youth Services Bureau, U.S. Department of Health and Human Services.  Its contents are solely the responsibility of the author(s) and do not necessarily represent the official views of the U.S. Department of Health and Human Services.</a:t>
            </a:r>
            <a:endParaRPr lang="en-US" dirty="0"/>
          </a:p>
        </p:txBody>
      </p:sp>
      <p:pic>
        <p:nvPicPr>
          <p:cNvPr id="11" name="Content Placeholder 3" descr="Confidentiality Rings.png">
            <a:extLst>
              <a:ext uri="{FF2B5EF4-FFF2-40B4-BE49-F238E27FC236}">
                <a16:creationId xmlns:a16="http://schemas.microsoft.com/office/drawing/2014/main" id="{012012D2-7BF3-984D-B9C3-E13873953D99}"/>
              </a:ext>
            </a:extLst>
          </p:cNvPr>
          <p:cNvPicPr>
            <a:picLocks noChangeAspect="1"/>
          </p:cNvPicPr>
          <p:nvPr/>
        </p:nvPicPr>
        <p:blipFill>
          <a:blip r:embed="rId8"/>
          <a:stretch>
            <a:fillRect/>
          </a:stretch>
        </p:blipFill>
        <p:spPr>
          <a:xfrm>
            <a:off x="7672350" y="6281905"/>
            <a:ext cx="662025" cy="439570"/>
          </a:xfrm>
          <a:prstGeom prst="rect">
            <a:avLst/>
          </a:prstGeom>
        </p:spPr>
      </p:pic>
    </p:spTree>
    <p:extLst>
      <p:ext uri="{BB962C8B-B14F-4D97-AF65-F5344CB8AC3E}">
        <p14:creationId xmlns:p14="http://schemas.microsoft.com/office/powerpoint/2010/main" val="49724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noFill/>
        </p:spPr>
        <p:txBody>
          <a:bodyPr/>
          <a:lstStyle/>
          <a:p>
            <a:r>
              <a:rPr dirty="0">
                <a:solidFill>
                  <a:schemeClr val="tx1"/>
                </a:solidFill>
              </a:rPr>
              <a:t>Safety Net Project</a:t>
            </a:r>
          </a:p>
        </p:txBody>
      </p:sp>
      <p:sp>
        <p:nvSpPr>
          <p:cNvPr id="12291" name="Content Placeholder 2"/>
          <p:cNvSpPr>
            <a:spLocks noGrp="1"/>
          </p:cNvSpPr>
          <p:nvPr>
            <p:ph idx="1"/>
          </p:nvPr>
        </p:nvSpPr>
        <p:spPr/>
        <p:txBody>
          <a:bodyPr>
            <a:noAutofit/>
          </a:bodyPr>
          <a:lstStyle/>
          <a:p>
            <a:pPr eaLnBrk="1" hangingPunct="1">
              <a:buFont typeface="Arial" charset="0"/>
              <a:buChar char="•"/>
            </a:pPr>
            <a:r>
              <a:rPr lang="en-US" dirty="0">
                <a:solidFill>
                  <a:schemeClr val="tx1"/>
                </a:solidFill>
                <a:latin typeface="+mj-lt"/>
                <a:ea typeface="Gill Sans MT" charset="0"/>
                <a:cs typeface="Gill Sans MT" charset="0"/>
              </a:rPr>
              <a:t>Addresses </a:t>
            </a:r>
            <a:r>
              <a:rPr lang="en-US" b="1" dirty="0">
                <a:solidFill>
                  <a:schemeClr val="tx1"/>
                </a:solidFill>
                <a:latin typeface="+mj-lt"/>
                <a:ea typeface="Gill Sans MT" charset="0"/>
                <a:cs typeface="Gill Sans MT" charset="0"/>
              </a:rPr>
              <a:t>intersection</a:t>
            </a:r>
            <a:r>
              <a:rPr lang="en-US" dirty="0">
                <a:solidFill>
                  <a:schemeClr val="tx1"/>
                </a:solidFill>
                <a:latin typeface="+mj-lt"/>
                <a:ea typeface="Gill Sans MT" charset="0"/>
                <a:cs typeface="Gill Sans MT" charset="0"/>
              </a:rPr>
              <a:t> between technology and abuse. </a:t>
            </a:r>
          </a:p>
          <a:p>
            <a:pPr eaLnBrk="1" hangingPunct="1">
              <a:buFont typeface="Arial" charset="0"/>
              <a:buChar char="•"/>
            </a:pPr>
            <a:r>
              <a:rPr lang="en-US" dirty="0">
                <a:solidFill>
                  <a:schemeClr val="tx1"/>
                </a:solidFill>
                <a:latin typeface="+mj-lt"/>
                <a:ea typeface="Gill Sans MT" charset="0"/>
                <a:cs typeface="Gill Sans MT" charset="0"/>
              </a:rPr>
              <a:t>Provides </a:t>
            </a:r>
            <a:r>
              <a:rPr lang="en-US" b="1" dirty="0">
                <a:solidFill>
                  <a:schemeClr val="tx1"/>
                </a:solidFill>
                <a:latin typeface="+mj-lt"/>
                <a:ea typeface="Gill Sans MT" charset="0"/>
                <a:cs typeface="Gill Sans MT" charset="0"/>
              </a:rPr>
              <a:t>technical assistance and training </a:t>
            </a:r>
            <a:r>
              <a:rPr lang="en-US" dirty="0">
                <a:solidFill>
                  <a:schemeClr val="tx1"/>
                </a:solidFill>
                <a:latin typeface="+mj-lt"/>
                <a:ea typeface="Gill Sans MT" charset="0"/>
                <a:cs typeface="Gill Sans MT" charset="0"/>
              </a:rPr>
              <a:t>to advocates, law enforcement, legal services, social services providers, and survivors. </a:t>
            </a:r>
          </a:p>
          <a:p>
            <a:pPr eaLnBrk="1" hangingPunct="1">
              <a:buFont typeface="Arial" charset="0"/>
              <a:buChar char="•"/>
            </a:pPr>
            <a:r>
              <a:rPr lang="en-US" b="1" dirty="0">
                <a:solidFill>
                  <a:schemeClr val="tx1"/>
                </a:solidFill>
                <a:latin typeface="+mj-lt"/>
                <a:ea typeface="Gill Sans MT" charset="0"/>
                <a:cs typeface="Gill Sans MT" charset="0"/>
              </a:rPr>
              <a:t>Advocates</a:t>
            </a:r>
            <a:r>
              <a:rPr lang="en-US" dirty="0">
                <a:solidFill>
                  <a:schemeClr val="tx1"/>
                </a:solidFill>
                <a:latin typeface="+mj-lt"/>
                <a:ea typeface="Gill Sans MT" charset="0"/>
                <a:cs typeface="Gill Sans MT" charset="0"/>
              </a:rPr>
              <a:t> with policymakers </a:t>
            </a:r>
            <a:br>
              <a:rPr lang="en-US" dirty="0">
                <a:solidFill>
                  <a:schemeClr val="tx1"/>
                </a:solidFill>
                <a:latin typeface="+mj-lt"/>
                <a:ea typeface="Gill Sans MT" charset="0"/>
                <a:cs typeface="Gill Sans MT" charset="0"/>
              </a:rPr>
            </a:br>
            <a:r>
              <a:rPr lang="en-US" dirty="0">
                <a:solidFill>
                  <a:schemeClr val="tx1"/>
                </a:solidFill>
                <a:latin typeface="+mj-lt"/>
                <a:ea typeface="Gill Sans MT" charset="0"/>
                <a:cs typeface="Gill Sans MT" charset="0"/>
              </a:rPr>
              <a:t>and technology companies.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0"/>
            <a:ext cx="1587672" cy="2025650"/>
          </a:xfrm>
          <a:prstGeom prst="rect">
            <a:avLst/>
          </a:prstGeom>
        </p:spPr>
      </p:pic>
      <p:sp>
        <p:nvSpPr>
          <p:cNvPr id="3" name="Slide Number Placeholder 2"/>
          <p:cNvSpPr>
            <a:spLocks noGrp="1"/>
          </p:cNvSpPr>
          <p:nvPr>
            <p:ph type="sldNum" sz="quarter" idx="12"/>
          </p:nvPr>
        </p:nvSpPr>
        <p:spPr/>
        <p:txBody>
          <a:bodyPr/>
          <a:lstStyle/>
          <a:p>
            <a:fld id="{64ADBBEE-2823-4E44-9DA5-27FD0D7325A7}" type="slidenum">
              <a:rPr lang="en-US" smtClean="0"/>
              <a:pPr/>
              <a:t>4</a:t>
            </a:fld>
            <a:endParaRPr lang="en-US" dirty="0"/>
          </a:p>
        </p:txBody>
      </p:sp>
      <p:sp>
        <p:nvSpPr>
          <p:cNvPr id="8" name="Date Placeholder 7">
            <a:extLst>
              <a:ext uri="{FF2B5EF4-FFF2-40B4-BE49-F238E27FC236}">
                <a16:creationId xmlns:a16="http://schemas.microsoft.com/office/drawing/2014/main" id="{3002C1BC-C854-B34F-870F-093FB48708C4}"/>
              </a:ext>
            </a:extLst>
          </p:cNvPr>
          <p:cNvSpPr>
            <a:spLocks noGrp="1"/>
          </p:cNvSpPr>
          <p:nvPr>
            <p:ph type="dt" sz="half" idx="10"/>
          </p:nvPr>
        </p:nvSpPr>
        <p:spPr>
          <a:xfrm>
            <a:off x="685800" y="6356350"/>
            <a:ext cx="3048000" cy="446715"/>
          </a:xfrm>
        </p:spPr>
        <p:txBody>
          <a:bodyPr/>
          <a:lstStyle/>
          <a:p>
            <a:r>
              <a:rPr lang="en-US" dirty="0"/>
              <a:t>© 2019 NNEDV &amp; Confidentiality Institute</a:t>
            </a:r>
          </a:p>
        </p:txBody>
      </p:sp>
    </p:spTree>
    <p:extLst>
      <p:ext uri="{BB962C8B-B14F-4D97-AF65-F5344CB8AC3E}">
        <p14:creationId xmlns:p14="http://schemas.microsoft.com/office/powerpoint/2010/main" val="98938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Objective 	</a:t>
            </a:r>
          </a:p>
        </p:txBody>
      </p:sp>
      <p:sp>
        <p:nvSpPr>
          <p:cNvPr id="3" name="Content Placeholder 2"/>
          <p:cNvSpPr>
            <a:spLocks noGrp="1"/>
          </p:cNvSpPr>
          <p:nvPr>
            <p:ph idx="1"/>
          </p:nvPr>
        </p:nvSpPr>
        <p:spPr/>
        <p:txBody>
          <a:bodyPr>
            <a:normAutofit/>
          </a:bodyPr>
          <a:lstStyle/>
          <a:p>
            <a:pPr>
              <a:buClr>
                <a:schemeClr val="tx1"/>
              </a:buClr>
            </a:pPr>
            <a:r>
              <a:rPr lang="en-US" dirty="0">
                <a:solidFill>
                  <a:schemeClr val="tx1"/>
                </a:solidFill>
              </a:rPr>
              <a:t>Take a deep dive into the practical realities of implementing a database that is consistent with the law on confidentiality for FVPSA grantees.</a:t>
            </a:r>
          </a:p>
          <a:p>
            <a:pPr>
              <a:buClr>
                <a:schemeClr val="tx1"/>
              </a:buClr>
            </a:pPr>
            <a:r>
              <a:rPr lang="en-US" dirty="0">
                <a:solidFill>
                  <a:schemeClr val="tx1"/>
                </a:solidFill>
              </a:rPr>
              <a:t>Answer your questions about how best to support programs to implement best practices</a:t>
            </a:r>
          </a:p>
          <a:p>
            <a:pPr marL="0" indent="0">
              <a:buClr>
                <a:schemeClr val="tx1"/>
              </a:buClr>
              <a:buNone/>
            </a:pPr>
            <a:endParaRPr lang="en-US" sz="3600" dirty="0">
              <a:solidFill>
                <a:schemeClr val="tx1"/>
              </a:solidFill>
              <a:cs typeface="Myriad Pro"/>
            </a:endParaRPr>
          </a:p>
          <a:p>
            <a:pPr marL="0" indent="0">
              <a:buNone/>
            </a:pPr>
            <a:endParaRPr lang="en-US" sz="3600" dirty="0">
              <a:solidFill>
                <a:schemeClr val="tx1"/>
              </a:solidFill>
              <a:latin typeface="Gill Sans MT" panose="020B0502020104020203" pitchFamily="34" charset="0"/>
            </a:endParaRPr>
          </a:p>
        </p:txBody>
      </p:sp>
      <p:sp>
        <p:nvSpPr>
          <p:cNvPr id="5" name="Slide Number Placeholder 4"/>
          <p:cNvSpPr>
            <a:spLocks noGrp="1"/>
          </p:cNvSpPr>
          <p:nvPr>
            <p:ph type="sldNum" sz="quarter" idx="12"/>
          </p:nvPr>
        </p:nvSpPr>
        <p:spPr/>
        <p:txBody>
          <a:bodyPr/>
          <a:lstStyle/>
          <a:p>
            <a:fld id="{64ADBBEE-2823-4E44-9DA5-27FD0D7325A7}" type="slidenum">
              <a:rPr lang="en-US" smtClean="0"/>
              <a:pPr/>
              <a:t>5</a:t>
            </a:fld>
            <a:endParaRPr lang="en-US" dirty="0"/>
          </a:p>
        </p:txBody>
      </p:sp>
      <p:sp>
        <p:nvSpPr>
          <p:cNvPr id="6" name="Date Placeholder 7">
            <a:extLst>
              <a:ext uri="{FF2B5EF4-FFF2-40B4-BE49-F238E27FC236}">
                <a16:creationId xmlns:a16="http://schemas.microsoft.com/office/drawing/2014/main" id="{84EA0428-1B06-0248-83C4-467E4176ABE5}"/>
              </a:ext>
            </a:extLst>
          </p:cNvPr>
          <p:cNvSpPr>
            <a:spLocks noGrp="1"/>
          </p:cNvSpPr>
          <p:nvPr>
            <p:ph type="dt" sz="half" idx="10"/>
          </p:nvPr>
        </p:nvSpPr>
        <p:spPr>
          <a:xfrm>
            <a:off x="685800" y="6356350"/>
            <a:ext cx="3048000" cy="446715"/>
          </a:xfrm>
        </p:spPr>
        <p:txBody>
          <a:bodyPr/>
          <a:lstStyle/>
          <a:p>
            <a:r>
              <a:rPr lang="en-US" dirty="0"/>
              <a:t>© 2019 NNEDV &amp; Confidentiality Institute</a:t>
            </a:r>
          </a:p>
        </p:txBody>
      </p:sp>
      <p:pic>
        <p:nvPicPr>
          <p:cNvPr id="7" name="Content Placeholder 3" descr="Confidentiality Rings.png">
            <a:extLst>
              <a:ext uri="{FF2B5EF4-FFF2-40B4-BE49-F238E27FC236}">
                <a16:creationId xmlns:a16="http://schemas.microsoft.com/office/drawing/2014/main" id="{62A8B6BC-2981-5E42-A933-C571390801EC}"/>
              </a:ext>
            </a:extLst>
          </p:cNvPr>
          <p:cNvPicPr>
            <a:picLocks noChangeAspect="1"/>
          </p:cNvPicPr>
          <p:nvPr/>
        </p:nvPicPr>
        <p:blipFill>
          <a:blip r:embed="rId3"/>
          <a:stretch>
            <a:fillRect/>
          </a:stretch>
        </p:blipFill>
        <p:spPr>
          <a:xfrm>
            <a:off x="7672350" y="6281905"/>
            <a:ext cx="662025" cy="439570"/>
          </a:xfrm>
          <a:prstGeom prst="rect">
            <a:avLst/>
          </a:prstGeom>
        </p:spPr>
      </p:pic>
    </p:spTree>
    <p:extLst>
      <p:ext uri="{BB962C8B-B14F-4D97-AF65-F5344CB8AC3E}">
        <p14:creationId xmlns:p14="http://schemas.microsoft.com/office/powerpoint/2010/main" val="3930691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dirty="0">
                <a:solidFill>
                  <a:schemeClr val="tx1"/>
                </a:solidFill>
              </a:rPr>
              <a:t>Laying the Foundation</a:t>
            </a:r>
          </a:p>
        </p:txBody>
      </p:sp>
      <p:sp>
        <p:nvSpPr>
          <p:cNvPr id="3" name="Content Placeholder 2"/>
          <p:cNvSpPr>
            <a:spLocks noGrp="1"/>
          </p:cNvSpPr>
          <p:nvPr>
            <p:ph idx="1"/>
          </p:nvPr>
        </p:nvSpPr>
        <p:spPr/>
        <p:txBody>
          <a:bodyPr>
            <a:normAutofit fontScale="92500" lnSpcReduction="10000"/>
          </a:bodyPr>
          <a:lstStyle/>
          <a:p>
            <a:pPr marL="285750" indent="-285750">
              <a:buClr>
                <a:schemeClr val="tx1"/>
              </a:buClr>
              <a:buFont typeface="Arial"/>
              <a:buChar char="•"/>
            </a:pPr>
            <a:r>
              <a:rPr lang="en-US" sz="3600" dirty="0">
                <a:solidFill>
                  <a:schemeClr val="tx1"/>
                </a:solidFill>
                <a:cs typeface="Myriad Pro"/>
              </a:rPr>
              <a:t>We are talking about how to support local programs you are monitoring in selecting and maintaining a database</a:t>
            </a:r>
            <a:endParaRPr lang="en-US" sz="3600" u="sng" dirty="0">
              <a:solidFill>
                <a:schemeClr val="tx1"/>
              </a:solidFill>
              <a:cs typeface="Myriad Pro"/>
            </a:endParaRPr>
          </a:p>
          <a:p>
            <a:pPr marL="0" indent="0">
              <a:buClr>
                <a:schemeClr val="tx1"/>
              </a:buClr>
              <a:buNone/>
            </a:pPr>
            <a:endParaRPr lang="en-US" sz="3600" dirty="0">
              <a:solidFill>
                <a:schemeClr val="tx1"/>
              </a:solidFill>
              <a:cs typeface="Myriad Pro"/>
            </a:endParaRPr>
          </a:p>
          <a:p>
            <a:pPr marL="285750" indent="-285750">
              <a:buClr>
                <a:schemeClr val="tx1"/>
              </a:buClr>
              <a:buFont typeface="Arial"/>
              <a:buChar char="•"/>
            </a:pPr>
            <a:r>
              <a:rPr lang="en-US" sz="3600" dirty="0">
                <a:solidFill>
                  <a:schemeClr val="tx1"/>
                </a:solidFill>
                <a:cs typeface="Myriad Pro"/>
              </a:rPr>
              <a:t>The legal requirements and best practices related to a local program’s selection and use of a database are quite different than those related to databases used by state administrators</a:t>
            </a:r>
          </a:p>
          <a:p>
            <a:pPr marL="0" indent="0">
              <a:buNone/>
            </a:pPr>
            <a:endParaRPr lang="en-US" sz="3600" dirty="0">
              <a:solidFill>
                <a:schemeClr val="tx1"/>
              </a:solidFill>
              <a:latin typeface="Gill Sans MT" panose="020B0502020104020203" pitchFamily="34" charset="0"/>
            </a:endParaRPr>
          </a:p>
        </p:txBody>
      </p:sp>
      <p:sp>
        <p:nvSpPr>
          <p:cNvPr id="5" name="Slide Number Placeholder 4"/>
          <p:cNvSpPr>
            <a:spLocks noGrp="1"/>
          </p:cNvSpPr>
          <p:nvPr>
            <p:ph type="sldNum" sz="quarter" idx="12"/>
          </p:nvPr>
        </p:nvSpPr>
        <p:spPr/>
        <p:txBody>
          <a:bodyPr/>
          <a:lstStyle/>
          <a:p>
            <a:fld id="{64ADBBEE-2823-4E44-9DA5-27FD0D7325A7}" type="slidenum">
              <a:rPr lang="en-US" smtClean="0"/>
              <a:pPr/>
              <a:t>6</a:t>
            </a:fld>
            <a:endParaRPr lang="en-US" dirty="0"/>
          </a:p>
        </p:txBody>
      </p:sp>
      <p:sp>
        <p:nvSpPr>
          <p:cNvPr id="6" name="Date Placeholder 7">
            <a:extLst>
              <a:ext uri="{FF2B5EF4-FFF2-40B4-BE49-F238E27FC236}">
                <a16:creationId xmlns:a16="http://schemas.microsoft.com/office/drawing/2014/main" id="{08883B17-6300-D547-B556-C32047BC1317}"/>
              </a:ext>
            </a:extLst>
          </p:cNvPr>
          <p:cNvSpPr>
            <a:spLocks noGrp="1"/>
          </p:cNvSpPr>
          <p:nvPr>
            <p:ph type="dt" sz="half" idx="10"/>
          </p:nvPr>
        </p:nvSpPr>
        <p:spPr>
          <a:xfrm>
            <a:off x="685800" y="6356350"/>
            <a:ext cx="3048000" cy="446715"/>
          </a:xfrm>
        </p:spPr>
        <p:txBody>
          <a:bodyPr/>
          <a:lstStyle/>
          <a:p>
            <a:r>
              <a:rPr lang="en-US" dirty="0"/>
              <a:t>© 2019 NNEDV &amp; Confidentiality Institute</a:t>
            </a:r>
          </a:p>
        </p:txBody>
      </p:sp>
      <p:pic>
        <p:nvPicPr>
          <p:cNvPr id="7" name="Content Placeholder 3" descr="Confidentiality Rings.png">
            <a:extLst>
              <a:ext uri="{FF2B5EF4-FFF2-40B4-BE49-F238E27FC236}">
                <a16:creationId xmlns:a16="http://schemas.microsoft.com/office/drawing/2014/main" id="{15B05CAF-0A91-154A-B98E-372D3ED4CC6C}"/>
              </a:ext>
            </a:extLst>
          </p:cNvPr>
          <p:cNvPicPr>
            <a:picLocks noChangeAspect="1"/>
          </p:cNvPicPr>
          <p:nvPr/>
        </p:nvPicPr>
        <p:blipFill>
          <a:blip r:embed="rId3"/>
          <a:stretch>
            <a:fillRect/>
          </a:stretch>
        </p:blipFill>
        <p:spPr>
          <a:xfrm>
            <a:off x="7672350" y="6281905"/>
            <a:ext cx="662025" cy="439570"/>
          </a:xfrm>
          <a:prstGeom prst="rect">
            <a:avLst/>
          </a:prstGeom>
        </p:spPr>
      </p:pic>
    </p:spTree>
    <p:extLst>
      <p:ext uri="{BB962C8B-B14F-4D97-AF65-F5344CB8AC3E}">
        <p14:creationId xmlns:p14="http://schemas.microsoft.com/office/powerpoint/2010/main" val="2764713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22" y="399430"/>
            <a:ext cx="8009792" cy="1143000"/>
          </a:xfrm>
        </p:spPr>
        <p:txBody>
          <a:bodyPr>
            <a:normAutofit fontScale="90000"/>
          </a:bodyPr>
          <a:lstStyle/>
          <a:p>
            <a:r>
              <a:rPr lang="en-US" dirty="0">
                <a:solidFill>
                  <a:schemeClr val="tx1"/>
                </a:solidFill>
              </a:rPr>
              <a:t>Different Systems, Different Purposes</a:t>
            </a:r>
          </a:p>
        </p:txBody>
      </p:sp>
      <p:sp>
        <p:nvSpPr>
          <p:cNvPr id="3" name="Content Placeholder 2"/>
          <p:cNvSpPr>
            <a:spLocks noGrp="1"/>
          </p:cNvSpPr>
          <p:nvPr>
            <p:ph idx="1"/>
          </p:nvPr>
        </p:nvSpPr>
        <p:spPr/>
        <p:txBody>
          <a:bodyPr>
            <a:normAutofit fontScale="92500" lnSpcReduction="10000"/>
          </a:bodyPr>
          <a:lstStyle/>
          <a:p>
            <a:pPr marL="0" indent="0">
              <a:buNone/>
            </a:pPr>
            <a:r>
              <a:rPr lang="en-US" sz="3600" b="1" dirty="0">
                <a:solidFill>
                  <a:schemeClr val="tx1"/>
                </a:solidFill>
              </a:rPr>
              <a:t>Local Programs:</a:t>
            </a:r>
          </a:p>
          <a:p>
            <a:r>
              <a:rPr lang="en-US" sz="3600" dirty="0">
                <a:solidFill>
                  <a:schemeClr val="tx1"/>
                </a:solidFill>
              </a:rPr>
              <a:t>Collect </a:t>
            </a:r>
            <a:r>
              <a:rPr lang="en-US" sz="3600" u="sng" dirty="0">
                <a:solidFill>
                  <a:schemeClr val="tx1"/>
                </a:solidFill>
              </a:rPr>
              <a:t>personally identifying</a:t>
            </a:r>
            <a:r>
              <a:rPr lang="en-US" sz="3600" dirty="0">
                <a:solidFill>
                  <a:schemeClr val="tx1"/>
                </a:solidFill>
              </a:rPr>
              <a:t> information from survivors in order to help them on their path to safety</a:t>
            </a:r>
          </a:p>
          <a:p>
            <a:endParaRPr lang="en-US" sz="3600" dirty="0">
              <a:solidFill>
                <a:schemeClr val="tx1"/>
              </a:solidFill>
            </a:endParaRPr>
          </a:p>
          <a:p>
            <a:pPr marL="0" indent="0">
              <a:buNone/>
            </a:pPr>
            <a:r>
              <a:rPr lang="en-US" sz="3600" b="1" dirty="0">
                <a:solidFill>
                  <a:schemeClr val="tx1"/>
                </a:solidFill>
              </a:rPr>
              <a:t>State &amp; Territorial Administrators:</a:t>
            </a:r>
          </a:p>
          <a:p>
            <a:r>
              <a:rPr lang="en-US" sz="3600" dirty="0">
                <a:solidFill>
                  <a:schemeClr val="tx1"/>
                </a:solidFill>
              </a:rPr>
              <a:t>Collect </a:t>
            </a:r>
            <a:r>
              <a:rPr lang="en-US" sz="3600" u="sng" dirty="0">
                <a:solidFill>
                  <a:schemeClr val="tx1"/>
                </a:solidFill>
              </a:rPr>
              <a:t>aggregate</a:t>
            </a:r>
            <a:r>
              <a:rPr lang="en-US" sz="3600" dirty="0">
                <a:solidFill>
                  <a:schemeClr val="tx1"/>
                </a:solidFill>
              </a:rPr>
              <a:t> information from programs about the number of victims served</a:t>
            </a:r>
          </a:p>
        </p:txBody>
      </p:sp>
      <p:sp>
        <p:nvSpPr>
          <p:cNvPr id="5" name="Slide Number Placeholder 4"/>
          <p:cNvSpPr>
            <a:spLocks noGrp="1"/>
          </p:cNvSpPr>
          <p:nvPr>
            <p:ph type="sldNum" sz="quarter" idx="12"/>
          </p:nvPr>
        </p:nvSpPr>
        <p:spPr/>
        <p:txBody>
          <a:bodyPr/>
          <a:lstStyle/>
          <a:p>
            <a:fld id="{64ADBBEE-2823-4E44-9DA5-27FD0D7325A7}" type="slidenum">
              <a:rPr lang="en-US" smtClean="0"/>
              <a:pPr/>
              <a:t>7</a:t>
            </a:fld>
            <a:endParaRPr lang="en-US" dirty="0"/>
          </a:p>
        </p:txBody>
      </p:sp>
      <p:sp>
        <p:nvSpPr>
          <p:cNvPr id="6" name="Date Placeholder 7">
            <a:extLst>
              <a:ext uri="{FF2B5EF4-FFF2-40B4-BE49-F238E27FC236}">
                <a16:creationId xmlns:a16="http://schemas.microsoft.com/office/drawing/2014/main" id="{CA6BCE23-28F6-BD4E-BD81-4757124072E3}"/>
              </a:ext>
            </a:extLst>
          </p:cNvPr>
          <p:cNvSpPr>
            <a:spLocks noGrp="1"/>
          </p:cNvSpPr>
          <p:nvPr>
            <p:ph type="dt" sz="half" idx="10"/>
          </p:nvPr>
        </p:nvSpPr>
        <p:spPr>
          <a:xfrm>
            <a:off x="685800" y="6356350"/>
            <a:ext cx="3048000" cy="446715"/>
          </a:xfrm>
        </p:spPr>
        <p:txBody>
          <a:bodyPr/>
          <a:lstStyle/>
          <a:p>
            <a:r>
              <a:rPr lang="en-US" dirty="0"/>
              <a:t>© 2019 NNEDV &amp; Confidentiality Institute</a:t>
            </a:r>
          </a:p>
        </p:txBody>
      </p:sp>
      <p:pic>
        <p:nvPicPr>
          <p:cNvPr id="7" name="Content Placeholder 3" descr="Confidentiality Rings.png">
            <a:extLst>
              <a:ext uri="{FF2B5EF4-FFF2-40B4-BE49-F238E27FC236}">
                <a16:creationId xmlns:a16="http://schemas.microsoft.com/office/drawing/2014/main" id="{1144A570-83CF-0846-95DD-7620A1A90F9B}"/>
              </a:ext>
            </a:extLst>
          </p:cNvPr>
          <p:cNvPicPr>
            <a:picLocks noChangeAspect="1"/>
          </p:cNvPicPr>
          <p:nvPr/>
        </p:nvPicPr>
        <p:blipFill>
          <a:blip r:embed="rId3"/>
          <a:stretch>
            <a:fillRect/>
          </a:stretch>
        </p:blipFill>
        <p:spPr>
          <a:xfrm>
            <a:off x="7672350" y="6281905"/>
            <a:ext cx="662025" cy="439570"/>
          </a:xfrm>
          <a:prstGeom prst="rect">
            <a:avLst/>
          </a:prstGeom>
        </p:spPr>
      </p:pic>
    </p:spTree>
    <p:extLst>
      <p:ext uri="{BB962C8B-B14F-4D97-AF65-F5344CB8AC3E}">
        <p14:creationId xmlns:p14="http://schemas.microsoft.com/office/powerpoint/2010/main" val="418791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78" name="Rectangle 42"/>
          <p:cNvSpPr>
            <a:spLocks noGrp="1" noChangeArrowheads="1"/>
          </p:cNvSpPr>
          <p:nvPr>
            <p:ph type="title"/>
          </p:nvPr>
        </p:nvSpPr>
        <p:spPr/>
        <p:txBody>
          <a:bodyPr rIns="132080">
            <a:normAutofit/>
          </a:bodyPr>
          <a:lstStyle/>
          <a:p>
            <a:pPr eaLnBrk="1" fontAlgn="auto" hangingPunct="1">
              <a:spcAft>
                <a:spcPts val="0"/>
              </a:spcAft>
              <a:defRPr/>
            </a:pPr>
            <a:r>
              <a:rPr lang="en-US" dirty="0">
                <a:solidFill>
                  <a:schemeClr val="tx1"/>
                </a:solidFill>
              </a:rPr>
              <a:t>Federal Grant Requirements</a:t>
            </a:r>
          </a:p>
        </p:txBody>
      </p:sp>
      <p:sp>
        <p:nvSpPr>
          <p:cNvPr id="14379" name="Rectangle 43"/>
          <p:cNvSpPr>
            <a:spLocks noGrp="1" noChangeArrowheads="1"/>
          </p:cNvSpPr>
          <p:nvPr>
            <p:ph idx="1"/>
          </p:nvPr>
        </p:nvSpPr>
        <p:spPr/>
        <p:txBody>
          <a:bodyPr rIns="132080">
            <a:normAutofit/>
          </a:bodyPr>
          <a:lstStyle/>
          <a:p>
            <a:pPr>
              <a:lnSpc>
                <a:spcPct val="90000"/>
              </a:lnSpc>
              <a:defRPr/>
            </a:pPr>
            <a:r>
              <a:rPr lang="en-US" dirty="0">
                <a:solidFill>
                  <a:schemeClr val="tx1"/>
                </a:solidFill>
              </a:rPr>
              <a:t>FVPSA, VAWA, VOCA Grantees</a:t>
            </a:r>
          </a:p>
          <a:p>
            <a:pPr marL="0" indent="0">
              <a:lnSpc>
                <a:spcPct val="90000"/>
              </a:lnSpc>
              <a:buNone/>
              <a:defRPr/>
            </a:pPr>
            <a:endParaRPr lang="en-US" dirty="0">
              <a:solidFill>
                <a:schemeClr val="tx1"/>
              </a:solidFill>
            </a:endParaRPr>
          </a:p>
          <a:p>
            <a:pPr>
              <a:lnSpc>
                <a:spcPct val="90000"/>
              </a:lnSpc>
              <a:defRPr/>
            </a:pPr>
            <a:r>
              <a:rPr lang="en-US" dirty="0">
                <a:solidFill>
                  <a:schemeClr val="tx1"/>
                </a:solidFill>
              </a:rPr>
              <a:t>Shall NOT disclose, reveal or release any:</a:t>
            </a:r>
          </a:p>
          <a:p>
            <a:pPr lvl="1">
              <a:lnSpc>
                <a:spcPct val="90000"/>
              </a:lnSpc>
              <a:spcBef>
                <a:spcPts val="768"/>
              </a:spcBef>
              <a:defRPr/>
            </a:pPr>
            <a:r>
              <a:rPr lang="en-US" sz="2800" dirty="0">
                <a:solidFill>
                  <a:schemeClr val="tx1"/>
                </a:solidFill>
              </a:rPr>
              <a:t>Personally identifying information (PII)</a:t>
            </a:r>
          </a:p>
          <a:p>
            <a:pPr lvl="1">
              <a:lnSpc>
                <a:spcPct val="90000"/>
              </a:lnSpc>
              <a:spcBef>
                <a:spcPts val="768"/>
              </a:spcBef>
              <a:defRPr/>
            </a:pPr>
            <a:r>
              <a:rPr lang="en-US" sz="2800" dirty="0">
                <a:solidFill>
                  <a:schemeClr val="tx1"/>
                </a:solidFill>
              </a:rPr>
              <a:t>Collected in </a:t>
            </a:r>
            <a:r>
              <a:rPr lang="en-US" dirty="0">
                <a:solidFill>
                  <a:schemeClr val="tx1"/>
                </a:solidFill>
              </a:rPr>
              <a:t>connection with program services that were requested, utilized, or denied </a:t>
            </a:r>
          </a:p>
        </p:txBody>
      </p:sp>
      <p:sp>
        <p:nvSpPr>
          <p:cNvPr id="3" name="Slide Number Placeholder 2"/>
          <p:cNvSpPr>
            <a:spLocks noGrp="1"/>
          </p:cNvSpPr>
          <p:nvPr>
            <p:ph type="sldNum" sz="quarter" idx="12"/>
          </p:nvPr>
        </p:nvSpPr>
        <p:spPr/>
        <p:txBody>
          <a:bodyPr/>
          <a:lstStyle/>
          <a:p>
            <a:fld id="{64ADBBEE-2823-4E44-9DA5-27FD0D7325A7}" type="slidenum">
              <a:rPr lang="en-US" smtClean="0"/>
              <a:pPr/>
              <a:t>8</a:t>
            </a:fld>
            <a:endParaRPr lang="en-US"/>
          </a:p>
        </p:txBody>
      </p:sp>
      <p:pic>
        <p:nvPicPr>
          <p:cNvPr id="6" name="Content Placeholder 3" descr="Confidentiality Rings.png"/>
          <p:cNvPicPr>
            <a:picLocks noChangeAspect="1"/>
          </p:cNvPicPr>
          <p:nvPr/>
        </p:nvPicPr>
        <p:blipFill>
          <a:blip r:embed="rId3"/>
          <a:stretch>
            <a:fillRect/>
          </a:stretch>
        </p:blipFill>
        <p:spPr>
          <a:xfrm>
            <a:off x="7672350" y="6281905"/>
            <a:ext cx="662025" cy="439570"/>
          </a:xfrm>
          <a:prstGeom prst="rect">
            <a:avLst/>
          </a:prstGeom>
        </p:spPr>
      </p:pic>
      <p:sp>
        <p:nvSpPr>
          <p:cNvPr id="7" name="Date Placeholder 7"/>
          <p:cNvSpPr>
            <a:spLocks noGrp="1"/>
          </p:cNvSpPr>
          <p:nvPr>
            <p:ph type="dt" sz="half" idx="10"/>
          </p:nvPr>
        </p:nvSpPr>
        <p:spPr>
          <a:xfrm>
            <a:off x="685800" y="6356350"/>
            <a:ext cx="2819400" cy="379413"/>
          </a:xfrm>
        </p:spPr>
        <p:txBody>
          <a:bodyPr/>
          <a:lstStyle/>
          <a:p>
            <a:r>
              <a:rPr lang="en-US" dirty="0"/>
              <a:t>© 2019 NNEDV &amp; Confidentiality Institute</a:t>
            </a:r>
          </a:p>
        </p:txBody>
      </p:sp>
    </p:spTree>
    <p:extLst>
      <p:ext uri="{BB962C8B-B14F-4D97-AF65-F5344CB8AC3E}">
        <p14:creationId xmlns:p14="http://schemas.microsoft.com/office/powerpoint/2010/main" val="405625412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5EAFA36-146D-824B-9E19-419D04F87BF6}"/>
              </a:ext>
            </a:extLst>
          </p:cNvPr>
          <p:cNvSpPr txBox="1">
            <a:spLocks/>
          </p:cNvSpPr>
          <p:nvPr/>
        </p:nvSpPr>
        <p:spPr>
          <a:xfrm>
            <a:off x="457200" y="1549303"/>
            <a:ext cx="8009792" cy="4953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rgbClr val="33333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3333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3333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3333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a:solidFill>
                  <a:schemeClr val="tx1"/>
                </a:solidFill>
              </a:rPr>
              <a:t>Identifiable Agency Data should be siloed.</a:t>
            </a:r>
          </a:p>
          <a:p>
            <a:pPr marL="0" indent="0">
              <a:buNone/>
            </a:pPr>
            <a:endParaRPr lang="en-US" sz="1300" dirty="0">
              <a:solidFill>
                <a:schemeClr val="tx1"/>
              </a:solidFill>
            </a:endParaRPr>
          </a:p>
          <a:p>
            <a:pPr marL="0" indent="0">
              <a:buNone/>
            </a:pPr>
            <a:endParaRPr lang="en-US" sz="1000" dirty="0">
              <a:solidFill>
                <a:schemeClr val="tx1"/>
              </a:solidFill>
            </a:endParaRPr>
          </a:p>
          <a:p>
            <a:pPr>
              <a:spcBef>
                <a:spcPts val="0"/>
              </a:spcBef>
            </a:pPr>
            <a:r>
              <a:rPr lang="en-US" sz="3400" dirty="0">
                <a:solidFill>
                  <a:schemeClr val="tx1"/>
                </a:solidFill>
              </a:rPr>
              <a:t>Each program should have</a:t>
            </a:r>
          </a:p>
          <a:p>
            <a:pPr marL="0" indent="0">
              <a:spcBef>
                <a:spcPts val="0"/>
              </a:spcBef>
              <a:buNone/>
            </a:pPr>
            <a:r>
              <a:rPr lang="en-US" sz="3400" dirty="0">
                <a:solidFill>
                  <a:schemeClr val="tx1"/>
                </a:solidFill>
              </a:rPr>
              <a:t>   their own database.</a:t>
            </a:r>
          </a:p>
          <a:p>
            <a:pPr marL="0" indent="0">
              <a:spcBef>
                <a:spcPts val="0"/>
              </a:spcBef>
              <a:buNone/>
            </a:pPr>
            <a:endParaRPr lang="en-US" sz="1300" dirty="0">
              <a:solidFill>
                <a:schemeClr val="tx1"/>
              </a:solidFill>
            </a:endParaRPr>
          </a:p>
          <a:p>
            <a:pPr>
              <a:spcBef>
                <a:spcPts val="0"/>
              </a:spcBef>
            </a:pPr>
            <a:r>
              <a:rPr lang="en-US" sz="3400" dirty="0">
                <a:solidFill>
                  <a:schemeClr val="tx1"/>
                </a:solidFill>
              </a:rPr>
              <a:t>No program should be </a:t>
            </a:r>
          </a:p>
          <a:p>
            <a:pPr marL="0" indent="0">
              <a:spcBef>
                <a:spcPts val="0"/>
              </a:spcBef>
              <a:buNone/>
            </a:pPr>
            <a:r>
              <a:rPr lang="en-US" sz="3400" dirty="0">
                <a:solidFill>
                  <a:schemeClr val="tx1"/>
                </a:solidFill>
              </a:rPr>
              <a:t>   able to access information </a:t>
            </a:r>
          </a:p>
          <a:p>
            <a:pPr marL="0" indent="0">
              <a:spcBef>
                <a:spcPts val="0"/>
              </a:spcBef>
              <a:buNone/>
            </a:pPr>
            <a:r>
              <a:rPr lang="en-US" sz="3400" dirty="0">
                <a:solidFill>
                  <a:schemeClr val="tx1"/>
                </a:solidFill>
              </a:rPr>
              <a:t>   collected by other </a:t>
            </a:r>
          </a:p>
          <a:p>
            <a:pPr marL="0" indent="0">
              <a:spcBef>
                <a:spcPts val="0"/>
              </a:spcBef>
              <a:buNone/>
            </a:pPr>
            <a:r>
              <a:rPr lang="en-US" sz="3400" dirty="0">
                <a:solidFill>
                  <a:schemeClr val="tx1"/>
                </a:solidFill>
              </a:rPr>
              <a:t>   programs.</a:t>
            </a:r>
          </a:p>
          <a:p>
            <a:pPr marL="0" indent="0">
              <a:buNone/>
            </a:pPr>
            <a:endParaRPr lang="en-US" sz="1200" dirty="0">
              <a:solidFill>
                <a:schemeClr val="tx1"/>
              </a:solidFill>
            </a:endParaRPr>
          </a:p>
          <a:p>
            <a:r>
              <a:rPr lang="en-US" sz="3400" dirty="0">
                <a:solidFill>
                  <a:schemeClr val="tx1"/>
                </a:solidFill>
              </a:rPr>
              <a:t>State/territorial administrators should not have access to the local program’s database. </a:t>
            </a:r>
          </a:p>
        </p:txBody>
      </p:sp>
      <p:pic>
        <p:nvPicPr>
          <p:cNvPr id="10" name="Content Placeholder 9">
            <a:extLst>
              <a:ext uri="{FF2B5EF4-FFF2-40B4-BE49-F238E27FC236}">
                <a16:creationId xmlns:a16="http://schemas.microsoft.com/office/drawing/2014/main" id="{046611EA-E36B-B44A-BDB6-4B96357A890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19800" y="2324878"/>
            <a:ext cx="2286000" cy="2247122"/>
          </a:xfrm>
        </p:spPr>
      </p:pic>
      <p:sp>
        <p:nvSpPr>
          <p:cNvPr id="4" name="Date Placeholder 3"/>
          <p:cNvSpPr>
            <a:spLocks noGrp="1"/>
          </p:cNvSpPr>
          <p:nvPr>
            <p:ph type="dt" sz="half" idx="10"/>
          </p:nvPr>
        </p:nvSpPr>
        <p:spPr>
          <a:xfrm>
            <a:off x="457200" y="6356350"/>
            <a:ext cx="2971800" cy="379413"/>
          </a:xfrm>
        </p:spPr>
        <p:txBody>
          <a:bodyPr/>
          <a:lstStyle/>
          <a:p>
            <a:r>
              <a:rPr lang="en-US" dirty="0"/>
              <a:t>© 2019 NNEDV &amp; Confidentiality Institute</a:t>
            </a:r>
          </a:p>
        </p:txBody>
      </p:sp>
      <p:sp>
        <p:nvSpPr>
          <p:cNvPr id="5" name="Slide Number Placeholder 4"/>
          <p:cNvSpPr>
            <a:spLocks noGrp="1"/>
          </p:cNvSpPr>
          <p:nvPr>
            <p:ph type="sldNum" sz="quarter" idx="12"/>
          </p:nvPr>
        </p:nvSpPr>
        <p:spPr/>
        <p:txBody>
          <a:bodyPr/>
          <a:lstStyle/>
          <a:p>
            <a:fld id="{64ADBBEE-2823-4E44-9DA5-27FD0D7325A7}" type="slidenum">
              <a:rPr lang="en-US" smtClean="0"/>
              <a:pPr/>
              <a:t>9</a:t>
            </a:fld>
            <a:endParaRPr lang="en-US" dirty="0"/>
          </a:p>
        </p:txBody>
      </p:sp>
      <p:sp>
        <p:nvSpPr>
          <p:cNvPr id="6" name="Title 1">
            <a:extLst>
              <a:ext uri="{FF2B5EF4-FFF2-40B4-BE49-F238E27FC236}">
                <a16:creationId xmlns:a16="http://schemas.microsoft.com/office/drawing/2014/main" id="{92116218-9820-F54F-B255-B7007091332B}"/>
              </a:ext>
            </a:extLst>
          </p:cNvPr>
          <p:cNvSpPr txBox="1">
            <a:spLocks/>
          </p:cNvSpPr>
          <p:nvPr/>
        </p:nvSpPr>
        <p:spPr>
          <a:xfrm>
            <a:off x="457200" y="228600"/>
            <a:ext cx="8009792" cy="11430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kern="1200">
                <a:solidFill>
                  <a:srgbClr val="333333"/>
                </a:solidFill>
                <a:latin typeface="Gill Sans MT" pitchFamily="34" charset="0"/>
                <a:ea typeface="+mj-ea"/>
                <a:cs typeface="+mj-cs"/>
              </a:defRPr>
            </a:lvl1pPr>
          </a:lstStyle>
          <a:p>
            <a:r>
              <a:rPr lang="en-US" dirty="0">
                <a:solidFill>
                  <a:schemeClr val="tx1"/>
                </a:solidFill>
              </a:rPr>
              <a:t>Keep the Data Separate</a:t>
            </a:r>
          </a:p>
        </p:txBody>
      </p:sp>
      <p:pic>
        <p:nvPicPr>
          <p:cNvPr id="7" name="Content Placeholder 3" descr="Confidentiality Rings.png">
            <a:extLst>
              <a:ext uri="{FF2B5EF4-FFF2-40B4-BE49-F238E27FC236}">
                <a16:creationId xmlns:a16="http://schemas.microsoft.com/office/drawing/2014/main" id="{92FBC137-81D7-EE46-B916-075C760AD75F}"/>
              </a:ext>
            </a:extLst>
          </p:cNvPr>
          <p:cNvPicPr>
            <a:picLocks noChangeAspect="1"/>
          </p:cNvPicPr>
          <p:nvPr/>
        </p:nvPicPr>
        <p:blipFill>
          <a:blip r:embed="rId4"/>
          <a:stretch>
            <a:fillRect/>
          </a:stretch>
        </p:blipFill>
        <p:spPr>
          <a:xfrm>
            <a:off x="7672350" y="6281905"/>
            <a:ext cx="662025" cy="439570"/>
          </a:xfrm>
          <a:prstGeom prst="rect">
            <a:avLst/>
          </a:prstGeom>
        </p:spPr>
      </p:pic>
    </p:spTree>
    <p:extLst>
      <p:ext uri="{BB962C8B-B14F-4D97-AF65-F5344CB8AC3E}">
        <p14:creationId xmlns:p14="http://schemas.microsoft.com/office/powerpoint/2010/main" val="33983587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1" id="{C5D0E80D-73A3-2C47-B8C2-44005B32ADD1}" vid="{AB57B4D8-D488-BF4B-8D06-F1DA2310B1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SafetyNet_Template</Template>
  <TotalTime>15927</TotalTime>
  <Words>1725</Words>
  <Application>Microsoft Macintosh PowerPoint</Application>
  <PresentationFormat>On-screen Show (4:3)</PresentationFormat>
  <Paragraphs>345</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Cambria</vt:lpstr>
      <vt:lpstr>Gill Sans MT</vt:lpstr>
      <vt:lpstr>Myriad Pro</vt:lpstr>
      <vt:lpstr>Myriad Web Pro</vt:lpstr>
      <vt:lpstr>Times New Roman</vt:lpstr>
      <vt:lpstr>Office Theme</vt:lpstr>
      <vt:lpstr> Databases:  The Intersection of Law &amp;  Best Practice</vt:lpstr>
      <vt:lpstr>Confidentiality Institute</vt:lpstr>
      <vt:lpstr>Alicia L. Aiken, JD</vt:lpstr>
      <vt:lpstr>Safety Net Project</vt:lpstr>
      <vt:lpstr>Objective  </vt:lpstr>
      <vt:lpstr>Laying the Foundation</vt:lpstr>
      <vt:lpstr>Different Systems, Different Purposes</vt:lpstr>
      <vt:lpstr>Federal Grant Requirements</vt:lpstr>
      <vt:lpstr>PowerPoint Presentation</vt:lpstr>
      <vt:lpstr>PowerPoint Presentation</vt:lpstr>
      <vt:lpstr>Who is allowed in the Cookie Jar?</vt:lpstr>
      <vt:lpstr>Inside/Outside the Circle</vt:lpstr>
      <vt:lpstr>Helping Local Programs Understand &amp; Choose Databases</vt:lpstr>
      <vt:lpstr>Assumptions that Vendors Make</vt:lpstr>
      <vt:lpstr>Grantee Values &amp; Needs</vt:lpstr>
      <vt:lpstr>PowerPoint Presentation</vt:lpstr>
      <vt:lpstr>Heightened Risks for Survivors</vt:lpstr>
      <vt:lpstr>Exposed on the Web!</vt:lpstr>
      <vt:lpstr>What Do Grantees Need?</vt:lpstr>
      <vt:lpstr>Ease of Access &amp; Sharing…</vt:lpstr>
      <vt:lpstr>Data Breach Notification…</vt:lpstr>
      <vt:lpstr>But…Everybody’s Doing the Database Dance</vt:lpstr>
      <vt:lpstr>“We’re HIPAA-Compliant”</vt:lpstr>
      <vt:lpstr>Data Sharing: HIPAA vs. FVPSA</vt:lpstr>
      <vt:lpstr>Databases &amp; Their Sales Teams</vt:lpstr>
      <vt:lpstr>What Can Vendors Do for Privacy? IDEAL STRATEGY</vt:lpstr>
      <vt:lpstr>What Can Vendors Do for Privacy? BACK-UP PLAN</vt:lpstr>
      <vt:lpstr>Conversations with Programs:   Vendor Access &amp; Program Control</vt:lpstr>
      <vt:lpstr>Conversations with Programs:  Data Ownership vs. Possession</vt:lpstr>
      <vt:lpstr>Conversations with Programs:  Security &amp; Encryption</vt:lpstr>
      <vt:lpstr>Poll Question</vt:lpstr>
      <vt:lpstr>Resources? We’ve Got You Covered!</vt:lpstr>
      <vt:lpstr>Digital Services Webinar Series</vt:lpstr>
      <vt:lpstr>QUESTIONS?</vt:lpstr>
      <vt:lpstr>Contact Information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tshulruff@nnedv.org</dc:creator>
  <cp:lastModifiedBy>Microsoft Office User</cp:lastModifiedBy>
  <cp:revision>264</cp:revision>
  <cp:lastPrinted>2018-01-25T20:18:51Z</cp:lastPrinted>
  <dcterms:created xsi:type="dcterms:W3CDTF">2017-11-01T11:34:14Z</dcterms:created>
  <dcterms:modified xsi:type="dcterms:W3CDTF">2019-04-23T21:43:36Z</dcterms:modified>
</cp:coreProperties>
</file>