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81" r:id="rId7"/>
    <p:sldId id="282" r:id="rId8"/>
    <p:sldId id="261" r:id="rId9"/>
    <p:sldId id="262" r:id="rId10"/>
    <p:sldId id="279" r:id="rId11"/>
    <p:sldId id="280" r:id="rId12"/>
    <p:sldId id="276" r:id="rId13"/>
    <p:sldId id="267" r:id="rId14"/>
    <p:sldId id="268" r:id="rId15"/>
    <p:sldId id="269" r:id="rId16"/>
    <p:sldId id="270" r:id="rId17"/>
    <p:sldId id="271" r:id="rId18"/>
    <p:sldId id="275" r:id="rId19"/>
    <p:sldId id="263" r:id="rId20"/>
    <p:sldId id="272" r:id="rId21"/>
    <p:sldId id="273" r:id="rId22"/>
    <p:sldId id="274" r:id="rId23"/>
    <p:sldId id="264" r:id="rId24"/>
    <p:sldId id="265" r:id="rId25"/>
    <p:sldId id="284" r:id="rId26"/>
    <p:sldId id="285" r:id="rId27"/>
    <p:sldId id="283" r:id="rId28"/>
    <p:sldId id="266" r:id="rId29"/>
    <p:sldId id="277" r:id="rId30"/>
    <p:sldId id="27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70" y="1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BEA367-D4A5-48D1-84D0-3445177A55C7}" type="datetimeFigureOut">
              <a:rPr lang="en-US" smtClean="0"/>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7E02C6-8BBC-4329-9827-F9859E82034D}" type="slidenum">
              <a:rPr lang="en-US" smtClean="0"/>
              <a:t>‹#›</a:t>
            </a:fld>
            <a:endParaRPr lang="en-US"/>
          </a:p>
        </p:txBody>
      </p:sp>
    </p:spTree>
    <p:extLst>
      <p:ext uri="{BB962C8B-B14F-4D97-AF65-F5344CB8AC3E}">
        <p14:creationId xmlns:p14="http://schemas.microsoft.com/office/powerpoint/2010/main" val="3686535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BEA367-D4A5-48D1-84D0-3445177A55C7}" type="datetimeFigureOut">
              <a:rPr lang="en-US" smtClean="0"/>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7E02C6-8BBC-4329-9827-F9859E82034D}" type="slidenum">
              <a:rPr lang="en-US" smtClean="0"/>
              <a:t>‹#›</a:t>
            </a:fld>
            <a:endParaRPr lang="en-US"/>
          </a:p>
        </p:txBody>
      </p:sp>
    </p:spTree>
    <p:extLst>
      <p:ext uri="{BB962C8B-B14F-4D97-AF65-F5344CB8AC3E}">
        <p14:creationId xmlns:p14="http://schemas.microsoft.com/office/powerpoint/2010/main" val="3724964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BEA367-D4A5-48D1-84D0-3445177A55C7}" type="datetimeFigureOut">
              <a:rPr lang="en-US" smtClean="0"/>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7E02C6-8BBC-4329-9827-F9859E82034D}" type="slidenum">
              <a:rPr lang="en-US" smtClean="0"/>
              <a:t>‹#›</a:t>
            </a:fld>
            <a:endParaRPr lang="en-US"/>
          </a:p>
        </p:txBody>
      </p:sp>
    </p:spTree>
    <p:extLst>
      <p:ext uri="{BB962C8B-B14F-4D97-AF65-F5344CB8AC3E}">
        <p14:creationId xmlns:p14="http://schemas.microsoft.com/office/powerpoint/2010/main" val="241100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BEA367-D4A5-48D1-84D0-3445177A55C7}" type="datetimeFigureOut">
              <a:rPr lang="en-US" smtClean="0"/>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7E02C6-8BBC-4329-9827-F9859E82034D}" type="slidenum">
              <a:rPr lang="en-US" smtClean="0"/>
              <a:t>‹#›</a:t>
            </a:fld>
            <a:endParaRPr lang="en-US"/>
          </a:p>
        </p:txBody>
      </p:sp>
    </p:spTree>
    <p:extLst>
      <p:ext uri="{BB962C8B-B14F-4D97-AF65-F5344CB8AC3E}">
        <p14:creationId xmlns:p14="http://schemas.microsoft.com/office/powerpoint/2010/main" val="2534930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BEA367-D4A5-48D1-84D0-3445177A55C7}" type="datetimeFigureOut">
              <a:rPr lang="en-US" smtClean="0"/>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7E02C6-8BBC-4329-9827-F9859E82034D}" type="slidenum">
              <a:rPr lang="en-US" smtClean="0"/>
              <a:t>‹#›</a:t>
            </a:fld>
            <a:endParaRPr lang="en-US"/>
          </a:p>
        </p:txBody>
      </p:sp>
    </p:spTree>
    <p:extLst>
      <p:ext uri="{BB962C8B-B14F-4D97-AF65-F5344CB8AC3E}">
        <p14:creationId xmlns:p14="http://schemas.microsoft.com/office/powerpoint/2010/main" val="1274729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BEA367-D4A5-48D1-84D0-3445177A55C7}" type="datetimeFigureOut">
              <a:rPr lang="en-US" smtClean="0"/>
              <a:t>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7E02C6-8BBC-4329-9827-F9859E82034D}" type="slidenum">
              <a:rPr lang="en-US" smtClean="0"/>
              <a:t>‹#›</a:t>
            </a:fld>
            <a:endParaRPr lang="en-US"/>
          </a:p>
        </p:txBody>
      </p:sp>
    </p:spTree>
    <p:extLst>
      <p:ext uri="{BB962C8B-B14F-4D97-AF65-F5344CB8AC3E}">
        <p14:creationId xmlns:p14="http://schemas.microsoft.com/office/powerpoint/2010/main" val="22638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BEA367-D4A5-48D1-84D0-3445177A55C7}" type="datetimeFigureOut">
              <a:rPr lang="en-US" smtClean="0"/>
              <a:t>2/24/2014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7E02C6-8BBC-4329-9827-F9859E82034D}" type="slidenum">
              <a:rPr lang="en-US" smtClean="0"/>
              <a:t>‹#›</a:t>
            </a:fld>
            <a:endParaRPr lang="en-US"/>
          </a:p>
        </p:txBody>
      </p:sp>
    </p:spTree>
    <p:extLst>
      <p:ext uri="{BB962C8B-B14F-4D97-AF65-F5344CB8AC3E}">
        <p14:creationId xmlns:p14="http://schemas.microsoft.com/office/powerpoint/2010/main" val="3435596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BEA367-D4A5-48D1-84D0-3445177A55C7}" type="datetimeFigureOut">
              <a:rPr lang="en-US" smtClean="0"/>
              <a:t>2/24/2014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7E02C6-8BBC-4329-9827-F9859E82034D}" type="slidenum">
              <a:rPr lang="en-US" smtClean="0"/>
              <a:t>‹#›</a:t>
            </a:fld>
            <a:endParaRPr lang="en-US"/>
          </a:p>
        </p:txBody>
      </p:sp>
    </p:spTree>
    <p:extLst>
      <p:ext uri="{BB962C8B-B14F-4D97-AF65-F5344CB8AC3E}">
        <p14:creationId xmlns:p14="http://schemas.microsoft.com/office/powerpoint/2010/main" val="1212470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BEA367-D4A5-48D1-84D0-3445177A55C7}" type="datetimeFigureOut">
              <a:rPr lang="en-US" smtClean="0"/>
              <a:t>2/24/2014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7E02C6-8BBC-4329-9827-F9859E82034D}" type="slidenum">
              <a:rPr lang="en-US" smtClean="0"/>
              <a:t>‹#›</a:t>
            </a:fld>
            <a:endParaRPr lang="en-US"/>
          </a:p>
        </p:txBody>
      </p:sp>
    </p:spTree>
    <p:extLst>
      <p:ext uri="{BB962C8B-B14F-4D97-AF65-F5344CB8AC3E}">
        <p14:creationId xmlns:p14="http://schemas.microsoft.com/office/powerpoint/2010/main" val="1929491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BEA367-D4A5-48D1-84D0-3445177A55C7}" type="datetimeFigureOut">
              <a:rPr lang="en-US" smtClean="0"/>
              <a:t>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7E02C6-8BBC-4329-9827-F9859E82034D}" type="slidenum">
              <a:rPr lang="en-US" smtClean="0"/>
              <a:t>‹#›</a:t>
            </a:fld>
            <a:endParaRPr lang="en-US"/>
          </a:p>
        </p:txBody>
      </p:sp>
    </p:spTree>
    <p:extLst>
      <p:ext uri="{BB962C8B-B14F-4D97-AF65-F5344CB8AC3E}">
        <p14:creationId xmlns:p14="http://schemas.microsoft.com/office/powerpoint/2010/main" val="320382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BEA367-D4A5-48D1-84D0-3445177A55C7}" type="datetimeFigureOut">
              <a:rPr lang="en-US" smtClean="0"/>
              <a:t>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7E02C6-8BBC-4329-9827-F9859E82034D}" type="slidenum">
              <a:rPr lang="en-US" smtClean="0"/>
              <a:t>‹#›</a:t>
            </a:fld>
            <a:endParaRPr lang="en-US"/>
          </a:p>
        </p:txBody>
      </p:sp>
    </p:spTree>
    <p:extLst>
      <p:ext uri="{BB962C8B-B14F-4D97-AF65-F5344CB8AC3E}">
        <p14:creationId xmlns:p14="http://schemas.microsoft.com/office/powerpoint/2010/main" val="958914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EA367-D4A5-48D1-84D0-3445177A55C7}" type="datetimeFigureOut">
              <a:rPr lang="en-US" smtClean="0"/>
              <a:t>2/24/2014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E02C6-8BBC-4329-9827-F9859E82034D}" type="slidenum">
              <a:rPr lang="en-US" smtClean="0"/>
              <a:t>‹#›</a:t>
            </a:fld>
            <a:endParaRPr lang="en-US"/>
          </a:p>
        </p:txBody>
      </p:sp>
    </p:spTree>
    <p:extLst>
      <p:ext uri="{BB962C8B-B14F-4D97-AF65-F5344CB8AC3E}">
        <p14:creationId xmlns:p14="http://schemas.microsoft.com/office/powerpoint/2010/main" val="17527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590800"/>
            <a:ext cx="7772400" cy="1470025"/>
          </a:xfrm>
        </p:spPr>
        <p:txBody>
          <a:bodyPr/>
          <a:lstStyle/>
          <a:p>
            <a:pPr algn="l"/>
            <a:r>
              <a:rPr lang="en-US" dirty="0"/>
              <a:t>Overview of FVPSA </a:t>
            </a:r>
            <a:r>
              <a:rPr lang="en-US" dirty="0" smtClean="0"/>
              <a:t>&amp;</a:t>
            </a:r>
            <a:br>
              <a:rPr lang="en-US" dirty="0" smtClean="0"/>
            </a:br>
            <a:r>
              <a:rPr lang="en-US" dirty="0" smtClean="0"/>
              <a:t>OVW </a:t>
            </a:r>
            <a:r>
              <a:rPr lang="en-US" dirty="0"/>
              <a:t>Coalition Grants</a:t>
            </a:r>
          </a:p>
        </p:txBody>
      </p:sp>
      <p:sp>
        <p:nvSpPr>
          <p:cNvPr id="3" name="Subtitle 2"/>
          <p:cNvSpPr>
            <a:spLocks noGrp="1"/>
          </p:cNvSpPr>
          <p:nvPr>
            <p:ph type="subTitle" idx="1"/>
          </p:nvPr>
        </p:nvSpPr>
        <p:spPr>
          <a:xfrm>
            <a:off x="631840" y="3962400"/>
            <a:ext cx="6400800" cy="1752600"/>
          </a:xfrm>
        </p:spPr>
        <p:txBody>
          <a:bodyPr/>
          <a:lstStyle/>
          <a:p>
            <a:pPr algn="l"/>
            <a:r>
              <a:rPr lang="en-US" dirty="0" smtClean="0">
                <a:solidFill>
                  <a:schemeClr val="tx1">
                    <a:lumMod val="75000"/>
                    <a:lumOff val="25000"/>
                  </a:schemeClr>
                </a:solidFill>
              </a:rPr>
              <a:t>Cheryl Howard</a:t>
            </a:r>
          </a:p>
          <a:p>
            <a:pPr algn="l"/>
            <a:r>
              <a:rPr lang="en-US" dirty="0" smtClean="0">
                <a:solidFill>
                  <a:schemeClr val="tx1">
                    <a:lumMod val="75000"/>
                    <a:lumOff val="25000"/>
                  </a:schemeClr>
                </a:solidFill>
              </a:rPr>
              <a:t>Feb 24</a:t>
            </a:r>
            <a:r>
              <a:rPr lang="en-US" baseline="30000" dirty="0" smtClean="0">
                <a:solidFill>
                  <a:schemeClr val="tx1">
                    <a:lumMod val="75000"/>
                    <a:lumOff val="25000"/>
                  </a:schemeClr>
                </a:solidFill>
              </a:rPr>
              <a:t>th</a:t>
            </a:r>
            <a:r>
              <a:rPr lang="en-US" dirty="0" smtClean="0">
                <a:solidFill>
                  <a:schemeClr val="tx1">
                    <a:lumMod val="75000"/>
                    <a:lumOff val="25000"/>
                  </a:schemeClr>
                </a:solidFill>
              </a:rPr>
              <a:t> &amp; 28</a:t>
            </a:r>
            <a:r>
              <a:rPr lang="en-US" baseline="30000" dirty="0" smtClean="0">
                <a:solidFill>
                  <a:schemeClr val="tx1">
                    <a:lumMod val="75000"/>
                    <a:lumOff val="25000"/>
                  </a:schemeClr>
                </a:solidFill>
              </a:rPr>
              <a:t>th</a:t>
            </a:r>
            <a:r>
              <a:rPr lang="en-US" dirty="0" smtClean="0">
                <a:solidFill>
                  <a:schemeClr val="tx1">
                    <a:lumMod val="75000"/>
                    <a:lumOff val="25000"/>
                  </a:schemeClr>
                </a:solidFill>
              </a:rPr>
              <a:t>, 2014</a:t>
            </a:r>
            <a:endParaRPr lang="en-US" dirty="0">
              <a:solidFill>
                <a:schemeClr val="tx1">
                  <a:lumMod val="75000"/>
                  <a:lumOff val="25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304799"/>
            <a:ext cx="3114675" cy="1940803"/>
          </a:xfrm>
          <a:prstGeom prst="rect">
            <a:avLst/>
          </a:prstGeom>
        </p:spPr>
      </p:pic>
    </p:spTree>
    <p:extLst>
      <p:ext uri="{BB962C8B-B14F-4D97-AF65-F5344CB8AC3E}">
        <p14:creationId xmlns:p14="http://schemas.microsoft.com/office/powerpoint/2010/main" val="754333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OVW </a:t>
            </a:r>
            <a:r>
              <a:rPr lang="en-US" dirty="0" smtClean="0"/>
              <a:t>2014 </a:t>
            </a:r>
            <a:r>
              <a:rPr lang="en-US" dirty="0"/>
              <a:t>Coalition Solicitation –</a:t>
            </a:r>
            <a:br>
              <a:rPr lang="en-US" dirty="0"/>
            </a:br>
            <a:r>
              <a:rPr lang="en-US" dirty="0" err="1"/>
              <a:t>Pg</a:t>
            </a:r>
            <a:r>
              <a:rPr lang="en-US" dirty="0"/>
              <a:t> </a:t>
            </a:r>
            <a:r>
              <a:rPr lang="en-US" dirty="0" smtClean="0"/>
              <a:t>15-16</a:t>
            </a:r>
            <a:endParaRPr lang="en-US" dirty="0"/>
          </a:p>
        </p:txBody>
      </p:sp>
      <p:sp>
        <p:nvSpPr>
          <p:cNvPr id="3" name="Content Placeholder 2"/>
          <p:cNvSpPr>
            <a:spLocks noGrp="1"/>
          </p:cNvSpPr>
          <p:nvPr>
            <p:ph idx="1"/>
          </p:nvPr>
        </p:nvSpPr>
        <p:spPr/>
        <p:txBody>
          <a:bodyPr>
            <a:normAutofit/>
          </a:bodyPr>
          <a:lstStyle/>
          <a:p>
            <a:r>
              <a:rPr lang="en-US" b="1" dirty="0"/>
              <a:t>OVW Budget &amp; </a:t>
            </a:r>
            <a:r>
              <a:rPr lang="en-US" b="1" dirty="0" smtClean="0"/>
              <a:t>Narrative</a:t>
            </a:r>
            <a:r>
              <a:rPr lang="en-US" dirty="0"/>
              <a:t> </a:t>
            </a:r>
          </a:p>
          <a:p>
            <a:pPr lvl="1"/>
            <a:r>
              <a:rPr lang="en-US" dirty="0"/>
              <a:t>Budget reviewed separately.  Make certain that you have complete narrative, rather than abbreviate</a:t>
            </a:r>
            <a:r>
              <a:rPr lang="en-US" dirty="0" smtClean="0"/>
              <a:t>.</a:t>
            </a:r>
            <a:r>
              <a:rPr lang="en-US" dirty="0"/>
              <a:t> </a:t>
            </a:r>
          </a:p>
          <a:p>
            <a:pPr lvl="1"/>
            <a:r>
              <a:rPr lang="en-US" dirty="0"/>
              <a:t>Food, drinks &amp; snacks – do not bother with </a:t>
            </a:r>
            <a:r>
              <a:rPr lang="en-US" dirty="0" smtClean="0"/>
              <a:t>exception</a:t>
            </a:r>
            <a:r>
              <a:rPr lang="en-US" dirty="0"/>
              <a:t> </a:t>
            </a:r>
          </a:p>
          <a:p>
            <a:pPr lvl="1"/>
            <a:r>
              <a:rPr lang="en-US" dirty="0"/>
              <a:t>Conference/Meeting – See definitions and OVW web site; use free meeting space</a:t>
            </a:r>
          </a:p>
          <a:p>
            <a:endParaRPr lang="en-US" dirty="0"/>
          </a:p>
        </p:txBody>
      </p:sp>
    </p:spTree>
    <p:extLst>
      <p:ext uri="{BB962C8B-B14F-4D97-AF65-F5344CB8AC3E}">
        <p14:creationId xmlns:p14="http://schemas.microsoft.com/office/powerpoint/2010/main" val="737801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OVW 2014 Coalition Solicitation –</a:t>
            </a:r>
            <a:br>
              <a:rPr lang="en-US" dirty="0" smtClean="0"/>
            </a:br>
            <a:r>
              <a:rPr lang="en-US" dirty="0" err="1" smtClean="0"/>
              <a:t>Pg</a:t>
            </a:r>
            <a:r>
              <a:rPr lang="en-US" dirty="0" smtClean="0"/>
              <a:t> 16</a:t>
            </a:r>
            <a:endParaRPr lang="en-US" dirty="0"/>
          </a:p>
        </p:txBody>
      </p:sp>
      <p:sp>
        <p:nvSpPr>
          <p:cNvPr id="3" name="Content Placeholder 2"/>
          <p:cNvSpPr>
            <a:spLocks noGrp="1"/>
          </p:cNvSpPr>
          <p:nvPr>
            <p:ph idx="1"/>
          </p:nvPr>
        </p:nvSpPr>
        <p:spPr/>
        <p:txBody>
          <a:bodyPr>
            <a:normAutofit/>
          </a:bodyPr>
          <a:lstStyle/>
          <a:p>
            <a:r>
              <a:rPr lang="en-US" b="1" dirty="0"/>
              <a:t>Training and </a:t>
            </a:r>
            <a:r>
              <a:rPr lang="en-US" b="1" dirty="0" smtClean="0"/>
              <a:t>TA</a:t>
            </a:r>
            <a:r>
              <a:rPr lang="en-US" dirty="0"/>
              <a:t> </a:t>
            </a:r>
          </a:p>
          <a:p>
            <a:pPr lvl="2"/>
            <a:r>
              <a:rPr lang="en-US" dirty="0"/>
              <a:t>$5000 -- states and territories</a:t>
            </a:r>
          </a:p>
          <a:p>
            <a:pPr lvl="2"/>
            <a:r>
              <a:rPr lang="en-US" dirty="0"/>
              <a:t>$8,000 -- Alaska, Hawaii, and Pacific </a:t>
            </a:r>
            <a:r>
              <a:rPr lang="en-US" dirty="0" smtClean="0"/>
              <a:t>Territories</a:t>
            </a:r>
            <a:r>
              <a:rPr lang="en-US" dirty="0"/>
              <a:t> </a:t>
            </a:r>
          </a:p>
          <a:p>
            <a:pPr lvl="1"/>
            <a:r>
              <a:rPr lang="en-US" dirty="0"/>
              <a:t>Can only be used for OVW designated </a:t>
            </a:r>
            <a:r>
              <a:rPr lang="en-US" dirty="0" smtClean="0"/>
              <a:t>:</a:t>
            </a:r>
            <a:endParaRPr lang="en-US" dirty="0"/>
          </a:p>
          <a:p>
            <a:pPr lvl="1"/>
            <a:r>
              <a:rPr lang="en-US" dirty="0" smtClean="0"/>
              <a:t>NNEDV </a:t>
            </a:r>
            <a:r>
              <a:rPr lang="en-US" dirty="0"/>
              <a:t>Roundtable or STOP Coalition </a:t>
            </a:r>
            <a:r>
              <a:rPr lang="en-US" dirty="0" smtClean="0"/>
              <a:t>Meeting</a:t>
            </a:r>
            <a:endParaRPr lang="en-US" dirty="0"/>
          </a:p>
          <a:p>
            <a:pPr lvl="2"/>
            <a:r>
              <a:rPr lang="en-US" dirty="0"/>
              <a:t>Or with prior approval (program manager &amp; GANS</a:t>
            </a:r>
            <a:r>
              <a:rPr lang="en-US" dirty="0" smtClean="0"/>
              <a:t>)</a:t>
            </a:r>
            <a:endParaRPr lang="en-US" dirty="0"/>
          </a:p>
          <a:p>
            <a:pPr lvl="1"/>
            <a:r>
              <a:rPr lang="en-US" dirty="0"/>
              <a:t>Could use for NNEDV TA or Peer TA if planned in advance</a:t>
            </a:r>
            <a:r>
              <a:rPr lang="en-US" dirty="0" smtClean="0"/>
              <a:t>.</a:t>
            </a:r>
            <a:endParaRPr lang="en-US" dirty="0"/>
          </a:p>
          <a:p>
            <a:pPr marL="0" indent="0">
              <a:buNone/>
            </a:pPr>
            <a:r>
              <a:rPr lang="en-US" b="1" u="sng" dirty="0" smtClean="0"/>
              <a:t>**Has </a:t>
            </a:r>
            <a:r>
              <a:rPr lang="en-US" b="1" u="sng" dirty="0"/>
              <a:t>to be returned if not used.</a:t>
            </a:r>
            <a:endParaRPr lang="en-US" dirty="0"/>
          </a:p>
          <a:p>
            <a:endParaRPr lang="en-US" dirty="0"/>
          </a:p>
        </p:txBody>
      </p:sp>
    </p:spTree>
    <p:extLst>
      <p:ext uri="{BB962C8B-B14F-4D97-AF65-F5344CB8AC3E}">
        <p14:creationId xmlns:p14="http://schemas.microsoft.com/office/powerpoint/2010/main" val="4261555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OVW </a:t>
            </a:r>
            <a:r>
              <a:rPr lang="en-US" dirty="0" smtClean="0"/>
              <a:t>2014 </a:t>
            </a:r>
            <a:r>
              <a:rPr lang="en-US" dirty="0"/>
              <a:t>Coalition Solicitation</a:t>
            </a:r>
          </a:p>
        </p:txBody>
      </p:sp>
      <p:sp>
        <p:nvSpPr>
          <p:cNvPr id="3" name="Content Placeholder 2"/>
          <p:cNvSpPr>
            <a:spLocks noGrp="1"/>
          </p:cNvSpPr>
          <p:nvPr>
            <p:ph idx="1"/>
          </p:nvPr>
        </p:nvSpPr>
        <p:spPr/>
        <p:txBody>
          <a:bodyPr/>
          <a:lstStyle/>
          <a:p>
            <a:r>
              <a:rPr lang="en-US" dirty="0" smtClean="0"/>
              <a:t>Questions?</a:t>
            </a:r>
            <a:endParaRPr lang="en-US" dirty="0"/>
          </a:p>
        </p:txBody>
      </p:sp>
    </p:spTree>
    <p:extLst>
      <p:ext uri="{BB962C8B-B14F-4D97-AF65-F5344CB8AC3E}">
        <p14:creationId xmlns:p14="http://schemas.microsoft.com/office/powerpoint/2010/main" val="2993021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HHS FVPSA: Grants to States –</a:t>
            </a:r>
            <a:br>
              <a:rPr lang="en-US" dirty="0" smtClean="0"/>
            </a:br>
            <a:r>
              <a:rPr lang="en-US" dirty="0" err="1" smtClean="0"/>
              <a:t>Pg</a:t>
            </a:r>
            <a:r>
              <a:rPr lang="en-US" dirty="0" smtClean="0"/>
              <a:t> 3-5</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Description of Grant:</a:t>
            </a:r>
          </a:p>
          <a:p>
            <a:pPr lvl="1"/>
            <a:r>
              <a:rPr lang="en-US" dirty="0" smtClean="0"/>
              <a:t>Designed </a:t>
            </a:r>
            <a:r>
              <a:rPr lang="en-US" dirty="0"/>
              <a:t>to assist States in their efforts to support the establishment, maintenance, and expansion of programs and projects: </a:t>
            </a:r>
            <a:endParaRPr lang="en-US" dirty="0" smtClean="0"/>
          </a:p>
          <a:p>
            <a:pPr lvl="2"/>
            <a:r>
              <a:rPr lang="en-US" dirty="0" smtClean="0"/>
              <a:t>1</a:t>
            </a:r>
            <a:r>
              <a:rPr lang="en-US" dirty="0"/>
              <a:t>) to prevent incidents of family violence, domestic violence, and dating violence; </a:t>
            </a:r>
            <a:endParaRPr lang="en-US" dirty="0" smtClean="0"/>
          </a:p>
          <a:p>
            <a:pPr lvl="2"/>
            <a:r>
              <a:rPr lang="en-US" dirty="0" smtClean="0"/>
              <a:t>2</a:t>
            </a:r>
            <a:r>
              <a:rPr lang="en-US" dirty="0"/>
              <a:t>) to provide immediate shelter, supportive services, and access to community-based programs for victims of family violence, domestic violence, or dating violence, and their dependents; and </a:t>
            </a:r>
            <a:endParaRPr lang="en-US" dirty="0" smtClean="0"/>
          </a:p>
          <a:p>
            <a:pPr lvl="2"/>
            <a:r>
              <a:rPr lang="en-US" dirty="0" smtClean="0"/>
              <a:t>3</a:t>
            </a:r>
            <a:r>
              <a:rPr lang="en-US" dirty="0"/>
              <a:t>) to provide specialized services for children exposed to family violence, domestic violence, or dating violence, underserved populations, and victims who are members of racial and ethnic minority populations </a:t>
            </a:r>
            <a:endParaRPr lang="en-US" dirty="0" smtClean="0"/>
          </a:p>
          <a:p>
            <a:pPr lvl="1"/>
            <a:r>
              <a:rPr lang="en-US" dirty="0" smtClean="0"/>
              <a:t>Funds shall be used to identify and provide sub-grants to eligible entities for programs and projects within the State that are designed to prevent incidents of family violence, domestic violence, and dating violence by providing immediate shelter and supportive services for adult and youth victims of family violence, domestic violence, or dating violence, and their dependents, and which may be used to provide prevention services to prevent future incidents of family violence, domestic violence, and dating violence. </a:t>
            </a:r>
          </a:p>
          <a:p>
            <a:pPr lvl="1"/>
            <a:r>
              <a:rPr lang="en-US" dirty="0" smtClean="0"/>
              <a:t>In </a:t>
            </a:r>
            <a:r>
              <a:rPr lang="en-US" dirty="0"/>
              <a:t>the distribution of FVPSA grant </a:t>
            </a:r>
            <a:r>
              <a:rPr lang="en-US" dirty="0" smtClean="0"/>
              <a:t>funds:</a:t>
            </a:r>
          </a:p>
          <a:p>
            <a:pPr lvl="2"/>
            <a:r>
              <a:rPr lang="en-US" dirty="0" smtClean="0"/>
              <a:t>Not </a:t>
            </a:r>
            <a:r>
              <a:rPr lang="en-US" dirty="0"/>
              <a:t>less than </a:t>
            </a:r>
            <a:r>
              <a:rPr lang="en-US" b="1" dirty="0">
                <a:effectLst>
                  <a:outerShdw blurRad="38100" dist="38100" dir="2700000" algn="tl">
                    <a:srgbClr val="000000">
                      <a:alpha val="43137"/>
                    </a:srgbClr>
                  </a:outerShdw>
                </a:effectLst>
              </a:rPr>
              <a:t>70 percent </a:t>
            </a:r>
            <a:r>
              <a:rPr lang="en-US" dirty="0"/>
              <a:t>of the funds distributed are used for the </a:t>
            </a:r>
            <a:r>
              <a:rPr lang="en-US" b="1" dirty="0"/>
              <a:t>primary purpose of providing immediate shelter </a:t>
            </a:r>
            <a:r>
              <a:rPr lang="en-US" dirty="0"/>
              <a:t>and supportive services to adult and youth victims of family violence, domestic violence, or dating violence, and their dependents</a:t>
            </a:r>
            <a:r>
              <a:rPr lang="en-US" dirty="0" smtClean="0"/>
              <a:t>;</a:t>
            </a:r>
          </a:p>
          <a:p>
            <a:pPr lvl="2"/>
            <a:r>
              <a:rPr lang="en-US" dirty="0" smtClean="0"/>
              <a:t>Not </a:t>
            </a:r>
            <a:r>
              <a:rPr lang="en-US" dirty="0"/>
              <a:t>less than </a:t>
            </a:r>
            <a:r>
              <a:rPr lang="en-US" b="1" dirty="0">
                <a:effectLst>
                  <a:outerShdw blurRad="38100" dist="38100" dir="2700000" algn="tl">
                    <a:srgbClr val="000000">
                      <a:alpha val="43137"/>
                    </a:srgbClr>
                  </a:outerShdw>
                </a:effectLst>
              </a:rPr>
              <a:t>25 percent </a:t>
            </a:r>
            <a:r>
              <a:rPr lang="en-US" dirty="0"/>
              <a:t>of the funds will be used for the purpose of </a:t>
            </a:r>
            <a:r>
              <a:rPr lang="en-US" b="1" dirty="0"/>
              <a:t>providing supportive services and prevention </a:t>
            </a:r>
            <a:r>
              <a:rPr lang="en-US" b="1" dirty="0" smtClean="0"/>
              <a:t>services</a:t>
            </a:r>
            <a:r>
              <a:rPr lang="en-US" dirty="0" smtClean="0"/>
              <a:t>; and</a:t>
            </a:r>
          </a:p>
          <a:p>
            <a:pPr lvl="2"/>
            <a:r>
              <a:rPr lang="en-US" dirty="0" smtClean="0"/>
              <a:t>Not </a:t>
            </a:r>
            <a:r>
              <a:rPr lang="en-US" dirty="0"/>
              <a:t>more than </a:t>
            </a:r>
            <a:r>
              <a:rPr lang="en-US" b="1" dirty="0">
                <a:effectLst>
                  <a:outerShdw blurRad="38100" dist="38100" dir="2700000" algn="tl">
                    <a:srgbClr val="000000">
                      <a:alpha val="43137"/>
                    </a:srgbClr>
                  </a:outerShdw>
                </a:effectLst>
              </a:rPr>
              <a:t>5 percent </a:t>
            </a:r>
            <a:r>
              <a:rPr lang="en-US" dirty="0"/>
              <a:t>of the FVPSA grant funds should be used for </a:t>
            </a:r>
            <a:r>
              <a:rPr lang="en-US" b="1" dirty="0"/>
              <a:t>State administrative </a:t>
            </a:r>
            <a:r>
              <a:rPr lang="en-US" b="1" dirty="0" smtClean="0"/>
              <a:t>costs</a:t>
            </a:r>
            <a:r>
              <a:rPr lang="en-US" dirty="0" smtClean="0"/>
              <a:t>.</a:t>
            </a:r>
            <a:endParaRPr lang="en-US" dirty="0"/>
          </a:p>
        </p:txBody>
      </p:sp>
    </p:spTree>
    <p:extLst>
      <p:ext uri="{BB962C8B-B14F-4D97-AF65-F5344CB8AC3E}">
        <p14:creationId xmlns:p14="http://schemas.microsoft.com/office/powerpoint/2010/main" val="3452194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HHS FVPSA: Grants to States –</a:t>
            </a:r>
            <a:br>
              <a:rPr lang="en-US" dirty="0"/>
            </a:br>
            <a:r>
              <a:rPr lang="en-US" dirty="0" err="1"/>
              <a:t>Pg</a:t>
            </a:r>
            <a:r>
              <a:rPr lang="en-US" dirty="0"/>
              <a:t> </a:t>
            </a:r>
            <a:r>
              <a:rPr lang="en-US" dirty="0" smtClean="0"/>
              <a:t>5</a:t>
            </a:r>
            <a:endParaRPr lang="en-US" dirty="0"/>
          </a:p>
        </p:txBody>
      </p:sp>
      <p:sp>
        <p:nvSpPr>
          <p:cNvPr id="3" name="Content Placeholder 2"/>
          <p:cNvSpPr>
            <a:spLocks noGrp="1"/>
          </p:cNvSpPr>
          <p:nvPr>
            <p:ph idx="1"/>
          </p:nvPr>
        </p:nvSpPr>
        <p:spPr/>
        <p:txBody>
          <a:bodyPr/>
          <a:lstStyle/>
          <a:p>
            <a:r>
              <a:rPr lang="en-US" dirty="0"/>
              <a:t>Cultural, Disability and Anti-discrimination; Voluntary Services  </a:t>
            </a:r>
            <a:endParaRPr lang="en-US" dirty="0" smtClean="0"/>
          </a:p>
          <a:p>
            <a:pPr lvl="1"/>
            <a:r>
              <a:rPr lang="en-US" dirty="0" smtClean="0"/>
              <a:t>This applies </a:t>
            </a:r>
            <a:r>
              <a:rPr lang="en-US" dirty="0"/>
              <a:t>to </a:t>
            </a:r>
            <a:r>
              <a:rPr lang="en-US" u="sng" dirty="0"/>
              <a:t>all</a:t>
            </a:r>
            <a:r>
              <a:rPr lang="en-US" dirty="0"/>
              <a:t> services provided by </a:t>
            </a:r>
            <a:r>
              <a:rPr lang="en-US" u="sng" dirty="0"/>
              <a:t>any</a:t>
            </a:r>
            <a:r>
              <a:rPr lang="en-US" dirty="0"/>
              <a:t> program receiving funds.)</a:t>
            </a:r>
          </a:p>
        </p:txBody>
      </p:sp>
    </p:spTree>
    <p:extLst>
      <p:ext uri="{BB962C8B-B14F-4D97-AF65-F5344CB8AC3E}">
        <p14:creationId xmlns:p14="http://schemas.microsoft.com/office/powerpoint/2010/main" val="723548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HHS FVPSA: Grants to States –</a:t>
            </a:r>
            <a:br>
              <a:rPr lang="en-US" dirty="0"/>
            </a:br>
            <a:r>
              <a:rPr lang="en-US" dirty="0" err="1"/>
              <a:t>Pg</a:t>
            </a:r>
            <a:r>
              <a:rPr lang="en-US" dirty="0"/>
              <a:t> </a:t>
            </a:r>
            <a:r>
              <a:rPr lang="en-US" dirty="0" smtClean="0"/>
              <a:t>6-7</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Confidentiality</a:t>
            </a:r>
          </a:p>
          <a:p>
            <a:pPr lvl="1"/>
            <a:r>
              <a:rPr lang="en-US" dirty="0" smtClean="0"/>
              <a:t>When </a:t>
            </a:r>
            <a:r>
              <a:rPr lang="en-US" dirty="0"/>
              <a:t>providing statistical data on program activities and program services, individual identifiers of client records will not be used by the State or other FVPSA grantees or </a:t>
            </a:r>
            <a:r>
              <a:rPr lang="en-US" dirty="0" err="1" smtClean="0"/>
              <a:t>subgrantees</a:t>
            </a:r>
            <a:r>
              <a:rPr lang="en-US" dirty="0" smtClean="0"/>
              <a:t>. </a:t>
            </a:r>
            <a:endParaRPr lang="en-US" dirty="0"/>
          </a:p>
          <a:p>
            <a:pPr lvl="1"/>
            <a:r>
              <a:rPr lang="en-US" dirty="0"/>
              <a:t>In the annual grantee Performance Progress Report (PPR</a:t>
            </a:r>
            <a:r>
              <a:rPr lang="en-US" dirty="0" smtClean="0"/>
              <a:t>)</a:t>
            </a:r>
          </a:p>
          <a:p>
            <a:pPr lvl="2"/>
            <a:r>
              <a:rPr lang="en-US" dirty="0" smtClean="0"/>
              <a:t>States </a:t>
            </a:r>
            <a:r>
              <a:rPr lang="en-US" dirty="0"/>
              <a:t>and </a:t>
            </a:r>
            <a:r>
              <a:rPr lang="en-US" dirty="0" smtClean="0"/>
              <a:t>sub-grantees </a:t>
            </a:r>
            <a:r>
              <a:rPr lang="en-US" dirty="0"/>
              <a:t>must collect unduplicated data from each program rather than unduplicated data across programs or </a:t>
            </a:r>
            <a:r>
              <a:rPr lang="en-US" dirty="0" smtClean="0"/>
              <a:t>statewide.</a:t>
            </a:r>
          </a:p>
          <a:p>
            <a:pPr lvl="2"/>
            <a:r>
              <a:rPr lang="en-US" dirty="0" smtClean="0"/>
              <a:t>No </a:t>
            </a:r>
            <a:r>
              <a:rPr lang="en-US" dirty="0"/>
              <a:t>client-level data should be shared with a third party, regardless of encryption, hashing, or other data security measures, without a written, time-limited </a:t>
            </a:r>
            <a:r>
              <a:rPr lang="en-US" dirty="0" smtClean="0"/>
              <a:t>release.</a:t>
            </a:r>
          </a:p>
          <a:p>
            <a:pPr lvl="2"/>
            <a:r>
              <a:rPr lang="en-US" dirty="0" smtClean="0"/>
              <a:t>The </a:t>
            </a:r>
            <a:r>
              <a:rPr lang="en-US" dirty="0"/>
              <a:t>address or location of any FVPSA-supported shelter facility shall not be made public except with written authorization of the person or persons responsible for the operation of such </a:t>
            </a:r>
            <a:r>
              <a:rPr lang="en-US" dirty="0" smtClean="0"/>
              <a:t>shelter</a:t>
            </a:r>
          </a:p>
          <a:p>
            <a:pPr lvl="2"/>
            <a:r>
              <a:rPr lang="en-US" dirty="0" smtClean="0"/>
              <a:t>The </a:t>
            </a:r>
            <a:r>
              <a:rPr lang="en-US" dirty="0"/>
              <a:t>confidentiality of records pertaining to any individual provided domestic violence services by any FVPSA-supported program will be strictly maintained. </a:t>
            </a:r>
          </a:p>
        </p:txBody>
      </p:sp>
    </p:spTree>
    <p:extLst>
      <p:ext uri="{BB962C8B-B14F-4D97-AF65-F5344CB8AC3E}">
        <p14:creationId xmlns:p14="http://schemas.microsoft.com/office/powerpoint/2010/main" val="1172761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HHS FVPSA: Grants to States –</a:t>
            </a:r>
            <a:br>
              <a:rPr lang="en-US" dirty="0"/>
            </a:br>
            <a:r>
              <a:rPr lang="en-US" dirty="0" err="1"/>
              <a:t>Pg</a:t>
            </a:r>
            <a:r>
              <a:rPr lang="en-US" dirty="0"/>
              <a:t> </a:t>
            </a:r>
            <a:r>
              <a:rPr lang="en-US" dirty="0" smtClean="0"/>
              <a:t>7</a:t>
            </a:r>
            <a:endParaRPr lang="en-US" dirty="0"/>
          </a:p>
        </p:txBody>
      </p:sp>
      <p:sp>
        <p:nvSpPr>
          <p:cNvPr id="3" name="Content Placeholder 2"/>
          <p:cNvSpPr>
            <a:spLocks noGrp="1"/>
          </p:cNvSpPr>
          <p:nvPr>
            <p:ph idx="1"/>
          </p:nvPr>
        </p:nvSpPr>
        <p:spPr>
          <a:xfrm>
            <a:off x="457200" y="1447800"/>
            <a:ext cx="8229600" cy="4525963"/>
          </a:xfrm>
        </p:spPr>
        <p:txBody>
          <a:bodyPr>
            <a:noAutofit/>
          </a:bodyPr>
          <a:lstStyle/>
          <a:p>
            <a:r>
              <a:rPr lang="en-US" sz="1600" dirty="0" smtClean="0"/>
              <a:t>Definitions</a:t>
            </a:r>
          </a:p>
          <a:p>
            <a:pPr lvl="1"/>
            <a:r>
              <a:rPr lang="en-US" sz="1600" b="1" i="1" dirty="0"/>
              <a:t>Dating Violence</a:t>
            </a:r>
            <a:r>
              <a:rPr lang="en-US" sz="1600" i="1" dirty="0"/>
              <a:t>: </a:t>
            </a:r>
            <a:endParaRPr lang="en-US" sz="1600" i="1" dirty="0" smtClean="0"/>
          </a:p>
          <a:p>
            <a:pPr lvl="2"/>
            <a:r>
              <a:rPr lang="en-US" sz="1400" dirty="0" smtClean="0"/>
              <a:t>Violence </a:t>
            </a:r>
            <a:r>
              <a:rPr lang="en-US" sz="1400" dirty="0"/>
              <a:t>committed by a person who is or has been in a social relationship of a romantic or intimate nature with the victim and where the existence of such a relationship shall be determined based on a consideration of the length of the relationship, the type of relationship, and the frequency of interaction between the persons involved in the relationship. </a:t>
            </a:r>
            <a:endParaRPr lang="en-US" sz="1400" dirty="0" smtClean="0"/>
          </a:p>
          <a:p>
            <a:pPr lvl="1"/>
            <a:r>
              <a:rPr lang="en-US" sz="1600" b="1" i="1" dirty="0"/>
              <a:t>Domestic Violence</a:t>
            </a:r>
            <a:r>
              <a:rPr lang="en-US" sz="1600" dirty="0"/>
              <a:t>: </a:t>
            </a:r>
            <a:endParaRPr lang="en-US" sz="1600" dirty="0" smtClean="0"/>
          </a:p>
          <a:p>
            <a:pPr lvl="2"/>
            <a:r>
              <a:rPr lang="en-US" sz="1400" dirty="0" smtClean="0"/>
              <a:t>Felony </a:t>
            </a:r>
            <a:r>
              <a:rPr lang="en-US" sz="1400" dirty="0"/>
              <a:t>or misdemeanor crimes of violence committed by a current or former spouse of the victim, by a person with whom the victim shares a child in common, by a person who is cohabitating with or has cohabitated with the victim as a spouse, by a person similarly situated to a spouse of the victim under the domestic or family violence laws of the jurisdiction receiving grant monies, or by any other person against an adult or youth victim who is protected from that person’s acts under the domestic or family violence laws of the jurisdiction. </a:t>
            </a:r>
            <a:endParaRPr lang="en-US" sz="1400" dirty="0" smtClean="0"/>
          </a:p>
          <a:p>
            <a:pPr lvl="1"/>
            <a:r>
              <a:rPr lang="en-US" sz="1600" b="1" i="1" dirty="0"/>
              <a:t>Family Violence</a:t>
            </a:r>
            <a:r>
              <a:rPr lang="en-US" sz="1600" dirty="0"/>
              <a:t>: </a:t>
            </a:r>
            <a:endParaRPr lang="en-US" sz="1600" dirty="0" smtClean="0"/>
          </a:p>
          <a:p>
            <a:pPr lvl="2"/>
            <a:r>
              <a:rPr lang="en-US" sz="1400" dirty="0" smtClean="0"/>
              <a:t>Any </a:t>
            </a:r>
            <a:r>
              <a:rPr lang="en-US" sz="1400" dirty="0"/>
              <a:t>act or threatened act of violence, including any forceful detention of an individual that: (a) results or threatens to result in physical injury; and (b) is committed by a person against another individual (including an elderly individual) to or with whom such person is related by blood, or is or was related by marriage, or is or was otherwise legally related, or is or was lawfully residing. </a:t>
            </a:r>
            <a:endParaRPr lang="en-US" sz="1400" dirty="0" smtClean="0"/>
          </a:p>
        </p:txBody>
      </p:sp>
    </p:spTree>
    <p:extLst>
      <p:ext uri="{BB962C8B-B14F-4D97-AF65-F5344CB8AC3E}">
        <p14:creationId xmlns:p14="http://schemas.microsoft.com/office/powerpoint/2010/main" val="4125736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HHS FVPSA: Grants to States –</a:t>
            </a:r>
            <a:br>
              <a:rPr lang="en-US" dirty="0"/>
            </a:br>
            <a:r>
              <a:rPr lang="en-US" dirty="0" err="1"/>
              <a:t>Pg</a:t>
            </a:r>
            <a:r>
              <a:rPr lang="en-US" dirty="0"/>
              <a:t> 7</a:t>
            </a:r>
          </a:p>
        </p:txBody>
      </p:sp>
      <p:sp>
        <p:nvSpPr>
          <p:cNvPr id="3" name="Content Placeholder 2"/>
          <p:cNvSpPr>
            <a:spLocks noGrp="1"/>
          </p:cNvSpPr>
          <p:nvPr>
            <p:ph idx="1"/>
          </p:nvPr>
        </p:nvSpPr>
        <p:spPr/>
        <p:txBody>
          <a:bodyPr>
            <a:normAutofit fontScale="70000" lnSpcReduction="20000"/>
          </a:bodyPr>
          <a:lstStyle/>
          <a:p>
            <a:pPr marL="0" lvl="1" indent="0">
              <a:buNone/>
            </a:pPr>
            <a:r>
              <a:rPr lang="en-US" sz="3100" i="1" dirty="0" smtClean="0"/>
              <a:t>Definitions (</a:t>
            </a:r>
            <a:r>
              <a:rPr lang="en-US" sz="3100" i="1" dirty="0" err="1" smtClean="0"/>
              <a:t>cont</a:t>
            </a:r>
            <a:r>
              <a:rPr lang="en-US" sz="3100" i="1" dirty="0" smtClean="0"/>
              <a:t>…)</a:t>
            </a:r>
          </a:p>
          <a:p>
            <a:pPr marL="342900" lvl="1" indent="-342900">
              <a:buFont typeface="Arial" panose="020B0604020202020204" pitchFamily="34" charset="0"/>
              <a:buChar char="•"/>
            </a:pPr>
            <a:r>
              <a:rPr lang="en-US" sz="3100" b="1" i="1" dirty="0" smtClean="0"/>
              <a:t>Shelter</a:t>
            </a:r>
            <a:r>
              <a:rPr lang="en-US" sz="3100" dirty="0"/>
              <a:t>: </a:t>
            </a:r>
            <a:endParaRPr lang="en-US" sz="3100" dirty="0" smtClean="0"/>
          </a:p>
          <a:p>
            <a:pPr marL="742950" lvl="2" indent="-342900"/>
            <a:r>
              <a:rPr lang="en-US" sz="2700" dirty="0" smtClean="0"/>
              <a:t>The </a:t>
            </a:r>
            <a:r>
              <a:rPr lang="en-US" sz="2700" dirty="0"/>
              <a:t>provision of temporary refuge and supportive services in compliance with applicable State law (including regulation) governing the provision, on a regular basis, of shelter, safe homes, meals, and supportive services to victims of family violence, domestic violence, or dating violence, and their dependents. </a:t>
            </a:r>
            <a:endParaRPr lang="en-US" sz="2700" i="1" dirty="0" smtClean="0"/>
          </a:p>
          <a:p>
            <a:r>
              <a:rPr lang="en-US" sz="3100" b="1" i="1" dirty="0" smtClean="0"/>
              <a:t>Supportive </a:t>
            </a:r>
            <a:r>
              <a:rPr lang="en-US" sz="3100" b="1" i="1" dirty="0"/>
              <a:t>Services</a:t>
            </a:r>
            <a:r>
              <a:rPr lang="en-US" sz="3100" dirty="0"/>
              <a:t>: </a:t>
            </a:r>
            <a:endParaRPr lang="en-US" sz="3100" dirty="0" smtClean="0"/>
          </a:p>
          <a:p>
            <a:pPr lvl="1"/>
            <a:r>
              <a:rPr lang="en-US" sz="2700" dirty="0" smtClean="0"/>
              <a:t>Services </a:t>
            </a:r>
            <a:r>
              <a:rPr lang="en-US" sz="2700" dirty="0"/>
              <a:t>for adult and youth victims of family violence, domestic violence, or dating violence, and dependents exposed to family violence, domestic violence, or dating violence, that are designed to: </a:t>
            </a:r>
          </a:p>
          <a:p>
            <a:pPr lvl="2"/>
            <a:r>
              <a:rPr lang="en-US" sz="2700" dirty="0"/>
              <a:t>Meet the needs of victims of family violence, domestic violence, or dating violence, and their dependents, for short-term, transitional, or long-term safety; and </a:t>
            </a:r>
          </a:p>
          <a:p>
            <a:pPr lvl="2"/>
            <a:r>
              <a:rPr lang="en-US" sz="2700" dirty="0"/>
              <a:t>Provide counseling, advocacy, or assistance for victims of family violence, domestic violence, or dating violence, and their dependents. </a:t>
            </a:r>
          </a:p>
          <a:p>
            <a:endParaRPr lang="en-US" dirty="0"/>
          </a:p>
        </p:txBody>
      </p:sp>
    </p:spTree>
    <p:extLst>
      <p:ext uri="{BB962C8B-B14F-4D97-AF65-F5344CB8AC3E}">
        <p14:creationId xmlns:p14="http://schemas.microsoft.com/office/powerpoint/2010/main" val="3151945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HHS FVPSA: Grants to States</a:t>
            </a:r>
          </a:p>
        </p:txBody>
      </p:sp>
      <p:sp>
        <p:nvSpPr>
          <p:cNvPr id="3" name="Content Placeholder 2"/>
          <p:cNvSpPr>
            <a:spLocks noGrp="1"/>
          </p:cNvSpPr>
          <p:nvPr>
            <p:ph idx="1"/>
          </p:nvPr>
        </p:nvSpPr>
        <p:spPr/>
        <p:txBody>
          <a:bodyPr/>
          <a:lstStyle/>
          <a:p>
            <a:r>
              <a:rPr lang="en-US" dirty="0" smtClean="0"/>
              <a:t>Questions?</a:t>
            </a:r>
            <a:endParaRPr lang="en-US" dirty="0"/>
          </a:p>
        </p:txBody>
      </p:sp>
    </p:spTree>
    <p:extLst>
      <p:ext uri="{BB962C8B-B14F-4D97-AF65-F5344CB8AC3E}">
        <p14:creationId xmlns:p14="http://schemas.microsoft.com/office/powerpoint/2010/main" val="2629228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HHS FVPSA: Grants to Coalitions –</a:t>
            </a:r>
            <a:br>
              <a:rPr lang="en-US" dirty="0" smtClean="0"/>
            </a:br>
            <a:r>
              <a:rPr lang="en-US" dirty="0" err="1" smtClean="0"/>
              <a:t>Pg</a:t>
            </a:r>
            <a:r>
              <a:rPr lang="en-US" dirty="0" smtClean="0"/>
              <a:t> 3-4 </a:t>
            </a:r>
            <a:endParaRPr lang="en-US" dirty="0"/>
          </a:p>
        </p:txBody>
      </p:sp>
      <p:sp>
        <p:nvSpPr>
          <p:cNvPr id="3" name="Content Placeholder 2"/>
          <p:cNvSpPr>
            <a:spLocks noGrp="1"/>
          </p:cNvSpPr>
          <p:nvPr>
            <p:ph idx="1"/>
          </p:nvPr>
        </p:nvSpPr>
        <p:spPr/>
        <p:txBody>
          <a:bodyPr>
            <a:normAutofit/>
          </a:bodyPr>
          <a:lstStyle/>
          <a:p>
            <a:r>
              <a:rPr lang="en-US" dirty="0" smtClean="0"/>
              <a:t>Description of Grant</a:t>
            </a:r>
          </a:p>
          <a:p>
            <a:pPr lvl="1"/>
            <a:r>
              <a:rPr lang="en-US" dirty="0"/>
              <a:t>This funding opportunity announcement (FOA) and other discretionary spending this fiscal year are designed to ensure that effective interventions are in place to build skills and capacities that contribute to the healthy, positive, and productive functioning of families. </a:t>
            </a:r>
            <a:r>
              <a:rPr lang="en-US" dirty="0" smtClean="0"/>
              <a:t> </a:t>
            </a:r>
            <a:endParaRPr lang="en-US" dirty="0"/>
          </a:p>
        </p:txBody>
      </p:sp>
    </p:spTree>
    <p:extLst>
      <p:ext uri="{BB962C8B-B14F-4D97-AF65-F5344CB8AC3E}">
        <p14:creationId xmlns:p14="http://schemas.microsoft.com/office/powerpoint/2010/main" val="2641904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normAutofit/>
          </a:bodyPr>
          <a:lstStyle/>
          <a:p>
            <a:r>
              <a:rPr lang="en-US" dirty="0" smtClean="0"/>
              <a:t>Provide </a:t>
            </a:r>
            <a:r>
              <a:rPr lang="en-US" dirty="0"/>
              <a:t>participants with a greater understanding of how the FVPSA and OVW grants are different, answer questions and to facilitate discussion around strategies to best meet the needs of local programs</a:t>
            </a:r>
            <a:r>
              <a:rPr lang="en-US" dirty="0" smtClean="0"/>
              <a:t>.</a:t>
            </a:r>
          </a:p>
          <a:p>
            <a:pPr marL="0" indent="0">
              <a:buNone/>
            </a:pPr>
            <a:endParaRPr lang="en-US" dirty="0"/>
          </a:p>
        </p:txBody>
      </p:sp>
    </p:spTree>
    <p:extLst>
      <p:ext uri="{BB962C8B-B14F-4D97-AF65-F5344CB8AC3E}">
        <p14:creationId xmlns:p14="http://schemas.microsoft.com/office/powerpoint/2010/main" val="431322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HHS FVPSA: Grants to Coalitions –</a:t>
            </a:r>
            <a:br>
              <a:rPr lang="en-US" dirty="0"/>
            </a:br>
            <a:r>
              <a:rPr lang="en-US" dirty="0" err="1"/>
              <a:t>Pg</a:t>
            </a:r>
            <a:r>
              <a:rPr lang="en-US" dirty="0"/>
              <a:t> </a:t>
            </a:r>
            <a:r>
              <a:rPr lang="en-US" dirty="0" smtClean="0"/>
              <a:t>4 </a:t>
            </a:r>
            <a:endParaRPr lang="en-US" dirty="0"/>
          </a:p>
        </p:txBody>
      </p:sp>
      <p:sp>
        <p:nvSpPr>
          <p:cNvPr id="3" name="Content Placeholder 2"/>
          <p:cNvSpPr>
            <a:spLocks noGrp="1"/>
          </p:cNvSpPr>
          <p:nvPr>
            <p:ph idx="1"/>
          </p:nvPr>
        </p:nvSpPr>
        <p:spPr/>
        <p:txBody>
          <a:bodyPr/>
          <a:lstStyle/>
          <a:p>
            <a:r>
              <a:rPr lang="en-US" b="1" dirty="0"/>
              <a:t>Annual State Domestic Violence Coalition Grantee Meeting </a:t>
            </a:r>
            <a:endParaRPr lang="en-US" dirty="0"/>
          </a:p>
          <a:p>
            <a:pPr lvl="1"/>
            <a:r>
              <a:rPr lang="en-US" dirty="0"/>
              <a:t>Coalitions must send up to two representatives to the annual grantee meeting. Subsequent correspondence will advise Coalitions of the date, time, and location of their grantee meeting. </a:t>
            </a:r>
            <a:endParaRPr lang="en-US" dirty="0" smtClean="0"/>
          </a:p>
          <a:p>
            <a:pPr marL="457200" lvl="1" indent="0">
              <a:buNone/>
            </a:pPr>
            <a:r>
              <a:rPr lang="en-US" dirty="0" smtClean="0"/>
              <a:t>**Need to add to budget!</a:t>
            </a:r>
            <a:endParaRPr lang="en-US" dirty="0"/>
          </a:p>
        </p:txBody>
      </p:sp>
    </p:spTree>
    <p:extLst>
      <p:ext uri="{BB962C8B-B14F-4D97-AF65-F5344CB8AC3E}">
        <p14:creationId xmlns:p14="http://schemas.microsoft.com/office/powerpoint/2010/main" val="220395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HHS FVPSA: Grants to Coalitions –</a:t>
            </a:r>
            <a:br>
              <a:rPr lang="en-US" dirty="0"/>
            </a:br>
            <a:r>
              <a:rPr lang="en-US" dirty="0" err="1"/>
              <a:t>Pg</a:t>
            </a:r>
            <a:r>
              <a:rPr lang="en-US" dirty="0"/>
              <a:t> 5</a:t>
            </a:r>
          </a:p>
        </p:txBody>
      </p:sp>
      <p:sp>
        <p:nvSpPr>
          <p:cNvPr id="3" name="Content Placeholder 2"/>
          <p:cNvSpPr>
            <a:spLocks noGrp="1"/>
          </p:cNvSpPr>
          <p:nvPr>
            <p:ph idx="1"/>
          </p:nvPr>
        </p:nvSpPr>
        <p:spPr/>
        <p:txBody>
          <a:bodyPr/>
          <a:lstStyle/>
          <a:p>
            <a:r>
              <a:rPr lang="en-US" dirty="0"/>
              <a:t>Role of State Coalitions</a:t>
            </a:r>
          </a:p>
          <a:p>
            <a:pPr lvl="1"/>
            <a:r>
              <a:rPr lang="en-US" dirty="0"/>
              <a:t>Coalitions are required to coordinate and collaborate with State FVPSA Administrators, community-based programs, and culturally specific organizations, including those serving racial and ethnic minorities, to plan and conduct State needs assessments and participant in the State Planning processes</a:t>
            </a:r>
          </a:p>
        </p:txBody>
      </p:sp>
    </p:spTree>
    <p:extLst>
      <p:ext uri="{BB962C8B-B14F-4D97-AF65-F5344CB8AC3E}">
        <p14:creationId xmlns:p14="http://schemas.microsoft.com/office/powerpoint/2010/main" val="294939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HHS FVPSA: Grants to Coalitions –</a:t>
            </a:r>
            <a:br>
              <a:rPr lang="en-US" dirty="0"/>
            </a:br>
            <a:r>
              <a:rPr lang="en-US" dirty="0" err="1"/>
              <a:t>Pg</a:t>
            </a:r>
            <a:r>
              <a:rPr lang="en-US" dirty="0"/>
              <a:t> 5</a:t>
            </a:r>
          </a:p>
        </p:txBody>
      </p:sp>
      <p:sp>
        <p:nvSpPr>
          <p:cNvPr id="3" name="Content Placeholder 2"/>
          <p:cNvSpPr>
            <a:spLocks noGrp="1"/>
          </p:cNvSpPr>
          <p:nvPr>
            <p:ph idx="1"/>
          </p:nvPr>
        </p:nvSpPr>
        <p:spPr/>
        <p:txBody>
          <a:bodyPr>
            <a:normAutofit/>
          </a:bodyPr>
          <a:lstStyle/>
          <a:p>
            <a:r>
              <a:rPr lang="en-US" dirty="0" smtClean="0"/>
              <a:t>Confidentiality </a:t>
            </a:r>
          </a:p>
          <a:p>
            <a:pPr lvl="1"/>
            <a:r>
              <a:rPr lang="en-US" dirty="0"/>
              <a:t>Coalitions must include activities to ensure that local programs maintain confidentiality consistent with best practices in the field and applicable Federal, State, tribal, and local requirements. </a:t>
            </a:r>
            <a:endParaRPr lang="en-US" dirty="0" smtClean="0"/>
          </a:p>
          <a:p>
            <a:pPr lvl="1"/>
            <a:r>
              <a:rPr lang="en-US" dirty="0" smtClean="0"/>
              <a:t>It </a:t>
            </a:r>
            <a:r>
              <a:rPr lang="en-US" dirty="0"/>
              <a:t>is also highly recommended that the Coalition coordinate and collaborate with the State involving activities to assist programs in maintaining confidentiality requirements </a:t>
            </a:r>
          </a:p>
        </p:txBody>
      </p:sp>
    </p:spTree>
    <p:extLst>
      <p:ext uri="{BB962C8B-B14F-4D97-AF65-F5344CB8AC3E}">
        <p14:creationId xmlns:p14="http://schemas.microsoft.com/office/powerpoint/2010/main" val="4294377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HHS FVPSA: Grants to Coalitions – </a:t>
            </a:r>
            <a:br>
              <a:rPr lang="en-US" dirty="0" smtClean="0"/>
            </a:br>
            <a:r>
              <a:rPr lang="en-US" dirty="0" err="1" smtClean="0"/>
              <a:t>Pg</a:t>
            </a:r>
            <a:r>
              <a:rPr lang="en-US" dirty="0" smtClean="0"/>
              <a:t> 6-7 </a:t>
            </a:r>
            <a:endParaRPr lang="en-US" dirty="0"/>
          </a:p>
        </p:txBody>
      </p:sp>
      <p:sp>
        <p:nvSpPr>
          <p:cNvPr id="3" name="Content Placeholder 2"/>
          <p:cNvSpPr>
            <a:spLocks noGrp="1"/>
          </p:cNvSpPr>
          <p:nvPr>
            <p:ph idx="1"/>
          </p:nvPr>
        </p:nvSpPr>
        <p:spPr/>
        <p:txBody>
          <a:bodyPr>
            <a:normAutofit fontScale="55000" lnSpcReduction="20000"/>
          </a:bodyPr>
          <a:lstStyle/>
          <a:p>
            <a:r>
              <a:rPr lang="en-US" dirty="0"/>
              <a:t>Coordinated and </a:t>
            </a:r>
            <a:r>
              <a:rPr lang="en-US" dirty="0" smtClean="0"/>
              <a:t>Accessible Services</a:t>
            </a:r>
          </a:p>
          <a:p>
            <a:pPr lvl="1"/>
            <a:r>
              <a:rPr lang="en-US" dirty="0"/>
              <a:t>it is expected that the communities and populations noted </a:t>
            </a:r>
            <a:r>
              <a:rPr lang="en-US" dirty="0" smtClean="0"/>
              <a:t>(</a:t>
            </a:r>
            <a:r>
              <a:rPr lang="en-US" dirty="0"/>
              <a:t>victim services providers; community-based, culturally specific, and faith-based services providers; housing and homeless services providers: and, Federal, State, tribal, and local public officials and </a:t>
            </a:r>
            <a:r>
              <a:rPr lang="en-US" dirty="0" smtClean="0"/>
              <a:t>agencies) will </a:t>
            </a:r>
            <a:r>
              <a:rPr lang="en-US" dirty="0"/>
              <a:t>be included in coalition boards, committees, and other activities to ensure they are part of the decision making to create and maintain fully coordinated and accessible services</a:t>
            </a:r>
            <a:r>
              <a:rPr lang="en-US" dirty="0" smtClean="0"/>
              <a:t>.</a:t>
            </a:r>
          </a:p>
          <a:p>
            <a:pPr lvl="1"/>
            <a:r>
              <a:rPr lang="en-US" dirty="0" smtClean="0"/>
              <a:t>Requires collaboration organizations/agencies, training and TA that focuses on capacity building and of DV service providers, and comply with accessibility laws. </a:t>
            </a:r>
          </a:p>
          <a:p>
            <a:r>
              <a:rPr lang="en-US" dirty="0" smtClean="0"/>
              <a:t>Trauma </a:t>
            </a:r>
            <a:r>
              <a:rPr lang="en-US" dirty="0"/>
              <a:t>Informed </a:t>
            </a:r>
            <a:r>
              <a:rPr lang="en-US" dirty="0" smtClean="0"/>
              <a:t>Services.</a:t>
            </a:r>
          </a:p>
          <a:p>
            <a:pPr lvl="1"/>
            <a:r>
              <a:rPr lang="en-US" dirty="0" smtClean="0"/>
              <a:t>Coalitions must </a:t>
            </a:r>
            <a:r>
              <a:rPr lang="en-US" dirty="0"/>
              <a:t>include responses that help support trauma-informed services among their member programs to ensure positive outcomes for all service populations. </a:t>
            </a:r>
            <a:endParaRPr lang="en-US" dirty="0" smtClean="0"/>
          </a:p>
          <a:p>
            <a:pPr lvl="1"/>
            <a:r>
              <a:rPr lang="en-US" dirty="0" smtClean="0"/>
              <a:t>Coalitions </a:t>
            </a:r>
            <a:r>
              <a:rPr lang="en-US" dirty="0"/>
              <a:t>must also coordinate and collaborate with the Domestic Violence Resource Network (the FVPSA-funded National Resource, Special Issue Resource, and Culturally-Specific Resource Centers) to inform their knowledge and practices to promote trauma-informed interventions among their member programs</a:t>
            </a:r>
          </a:p>
        </p:txBody>
      </p:sp>
    </p:spTree>
    <p:extLst>
      <p:ext uri="{BB962C8B-B14F-4D97-AF65-F5344CB8AC3E}">
        <p14:creationId xmlns:p14="http://schemas.microsoft.com/office/powerpoint/2010/main" val="1680548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HHS FVPSA: Grants to Coalitions – </a:t>
            </a:r>
            <a:br>
              <a:rPr lang="en-US" dirty="0" smtClean="0"/>
            </a:br>
            <a:r>
              <a:rPr lang="en-US" dirty="0" smtClean="0"/>
              <a:t>P 10 </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Content of Application</a:t>
            </a:r>
            <a:endParaRPr lang="en-US" dirty="0"/>
          </a:p>
          <a:p>
            <a:pPr marL="0" indent="0">
              <a:buNone/>
            </a:pPr>
            <a:r>
              <a:rPr lang="en-US" dirty="0" smtClean="0"/>
              <a:t>1: Training, TA, and state needs assessments</a:t>
            </a:r>
          </a:p>
          <a:p>
            <a:pPr marL="0" indent="0">
              <a:buNone/>
            </a:pPr>
            <a:r>
              <a:rPr lang="en-US" dirty="0" smtClean="0"/>
              <a:t>2: Process and procedures for distributing funds</a:t>
            </a:r>
          </a:p>
          <a:p>
            <a:pPr marL="0" indent="0">
              <a:buNone/>
            </a:pPr>
            <a:r>
              <a:rPr lang="en-US" dirty="0" smtClean="0"/>
              <a:t>3: Collaboration with DV service providers</a:t>
            </a:r>
          </a:p>
          <a:p>
            <a:pPr marL="0" indent="0">
              <a:buNone/>
            </a:pPr>
            <a:r>
              <a:rPr lang="en-US" dirty="0" smtClean="0"/>
              <a:t>4: </a:t>
            </a:r>
            <a:r>
              <a:rPr lang="en-US" dirty="0"/>
              <a:t>Collaboration with </a:t>
            </a:r>
            <a:r>
              <a:rPr lang="en-US" dirty="0" smtClean="0"/>
              <a:t>other agencies (</a:t>
            </a:r>
            <a:r>
              <a:rPr lang="en-US" dirty="0"/>
              <a:t>housing, health care, mental health, social welfare, or </a:t>
            </a:r>
            <a:r>
              <a:rPr lang="en-US" dirty="0" smtClean="0"/>
              <a:t>business)</a:t>
            </a:r>
          </a:p>
          <a:p>
            <a:pPr marL="0" indent="0">
              <a:buNone/>
            </a:pPr>
            <a:r>
              <a:rPr lang="en-US" dirty="0" smtClean="0"/>
              <a:t>*5: Work with </a:t>
            </a:r>
            <a:r>
              <a:rPr lang="en-US" dirty="0"/>
              <a:t>judicial and law enforcement agencies </a:t>
            </a:r>
            <a:endParaRPr lang="en-US" dirty="0" smtClean="0"/>
          </a:p>
          <a:p>
            <a:pPr marL="0" indent="0">
              <a:buNone/>
            </a:pPr>
            <a:r>
              <a:rPr lang="en-US" dirty="0" smtClean="0"/>
              <a:t>*6: Work </a:t>
            </a:r>
            <a:r>
              <a:rPr lang="en-US" dirty="0"/>
              <a:t>with family law judges, criminal court judges, child protective service agencies, and children’s </a:t>
            </a:r>
            <a:r>
              <a:rPr lang="en-US" dirty="0" smtClean="0"/>
              <a:t>advocates</a:t>
            </a:r>
          </a:p>
          <a:p>
            <a:pPr marL="0" indent="0">
              <a:buNone/>
            </a:pPr>
            <a:r>
              <a:rPr lang="en-US" dirty="0" smtClean="0"/>
              <a:t>	7: </a:t>
            </a:r>
            <a:r>
              <a:rPr lang="en-US" b="1" i="1" dirty="0"/>
              <a:t>If </a:t>
            </a:r>
            <a:r>
              <a:rPr lang="en-US" b="1" i="1" dirty="0" smtClean="0"/>
              <a:t>Coalition </a:t>
            </a:r>
            <a:r>
              <a:rPr lang="en-US" b="1" i="1" dirty="0"/>
              <a:t>uses </a:t>
            </a:r>
            <a:r>
              <a:rPr lang="en-US" b="1" i="1" dirty="0" smtClean="0"/>
              <a:t>VAWA/STOP funds for (5</a:t>
            </a:r>
            <a:r>
              <a:rPr lang="en-US" b="1" i="1" dirty="0"/>
              <a:t>) and (6) above </a:t>
            </a:r>
            <a:r>
              <a:rPr lang="en-US" b="1" i="1" dirty="0" smtClean="0"/>
              <a:t>and </a:t>
            </a:r>
            <a:r>
              <a:rPr lang="en-US" b="1" i="1" dirty="0"/>
              <a:t>is </a:t>
            </a:r>
            <a:r>
              <a:rPr lang="en-US" b="1" i="1" dirty="0" smtClean="0"/>
              <a:t>	coordinating </a:t>
            </a:r>
            <a:r>
              <a:rPr lang="en-US" b="1" i="1" dirty="0"/>
              <a:t>those activities with the State’s STOP f</a:t>
            </a:r>
            <a:r>
              <a:rPr lang="en-US" b="1" i="1" dirty="0" smtClean="0"/>
              <a:t>ormula </a:t>
            </a:r>
            <a:r>
              <a:rPr lang="en-US" b="1" i="1" dirty="0"/>
              <a:t>grant </a:t>
            </a:r>
            <a:r>
              <a:rPr lang="en-US" b="1" i="1" dirty="0" smtClean="0"/>
              <a:t>activities, 	the applicant </a:t>
            </a:r>
            <a:r>
              <a:rPr lang="en-US" b="1" i="1" dirty="0"/>
              <a:t>Coalition is not </a:t>
            </a:r>
            <a:r>
              <a:rPr lang="en-US" b="1" i="1" dirty="0" smtClean="0"/>
              <a:t>required </a:t>
            </a:r>
            <a:r>
              <a:rPr lang="en-US" b="1" i="1" dirty="0"/>
              <a:t>to undertake additional activities.</a:t>
            </a:r>
            <a:r>
              <a:rPr lang="en-US" dirty="0" smtClean="0"/>
              <a:t> </a:t>
            </a:r>
          </a:p>
          <a:p>
            <a:pPr marL="0" indent="0">
              <a:buNone/>
            </a:pPr>
            <a:r>
              <a:rPr lang="en-US" dirty="0" smtClean="0"/>
              <a:t>8: Prevention</a:t>
            </a:r>
          </a:p>
          <a:p>
            <a:pPr marL="0" indent="0">
              <a:buNone/>
            </a:pPr>
            <a:r>
              <a:rPr lang="en-US" dirty="0" smtClean="0"/>
              <a:t>9: Work with tribal organizations and Indian Tribes</a:t>
            </a:r>
          </a:p>
          <a:p>
            <a:pPr marL="0" indent="0">
              <a:buNone/>
            </a:pPr>
            <a:r>
              <a:rPr lang="en-US" dirty="0" smtClean="0"/>
              <a:t>10: Intervention and prevention policies, procedures, protocols </a:t>
            </a:r>
          </a:p>
          <a:p>
            <a:pPr marL="0" indent="0">
              <a:buNone/>
            </a:pPr>
            <a:r>
              <a:rPr lang="en-US" dirty="0" smtClean="0"/>
              <a:t>11: Trauma-Informed services</a:t>
            </a:r>
          </a:p>
          <a:p>
            <a:pPr marL="0" indent="0">
              <a:buNone/>
            </a:pPr>
            <a:r>
              <a:rPr lang="en-US" dirty="0" smtClean="0"/>
              <a:t>12: Information clearinghouse/point of contact/resource center</a:t>
            </a:r>
          </a:p>
          <a:p>
            <a:pPr lvl="1"/>
            <a:endParaRPr lang="en-US" dirty="0" smtClean="0"/>
          </a:p>
          <a:p>
            <a:endParaRPr lang="en-US" dirty="0"/>
          </a:p>
        </p:txBody>
      </p:sp>
    </p:spTree>
    <p:extLst>
      <p:ext uri="{BB962C8B-B14F-4D97-AF65-F5344CB8AC3E}">
        <p14:creationId xmlns:p14="http://schemas.microsoft.com/office/powerpoint/2010/main" val="5934213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Things to Consider in Reviewing </a:t>
            </a:r>
            <a:r>
              <a:rPr lang="en-US" b="1" u="sng" dirty="0"/>
              <a:t>Current</a:t>
            </a:r>
            <a:r>
              <a:rPr lang="en-US" b="1" dirty="0"/>
              <a:t> Deliverables </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a:r>
            <a:r>
              <a:rPr lang="en-US" dirty="0"/>
              <a:t>Goals/Activities/Timeline – a discussion with all of the staff involved</a:t>
            </a:r>
            <a:r>
              <a:rPr lang="en-US" dirty="0" smtClean="0"/>
              <a:t>)</a:t>
            </a:r>
            <a:r>
              <a:rPr lang="en-US" dirty="0"/>
              <a:t> </a:t>
            </a:r>
          </a:p>
          <a:p>
            <a:r>
              <a:rPr lang="en-US" dirty="0"/>
              <a:t>Note:  OVW should be focused on civil and criminal justice.  HHS Should be focused on </a:t>
            </a:r>
            <a:r>
              <a:rPr lang="en-US" u="sng" dirty="0"/>
              <a:t>each</a:t>
            </a:r>
            <a:r>
              <a:rPr lang="en-US" dirty="0"/>
              <a:t> of the Deliverable areas in their </a:t>
            </a:r>
            <a:r>
              <a:rPr lang="en-US" dirty="0" smtClean="0"/>
              <a:t>solicitation</a:t>
            </a:r>
            <a:r>
              <a:rPr lang="en-US" dirty="0"/>
              <a:t> </a:t>
            </a:r>
          </a:p>
          <a:p>
            <a:pPr lvl="1"/>
            <a:r>
              <a:rPr lang="en-US" dirty="0"/>
              <a:t>What did we feel we accomplished and why?  Can we tease out the elements that contributed to the success?</a:t>
            </a:r>
          </a:p>
          <a:p>
            <a:pPr lvl="1"/>
            <a:r>
              <a:rPr lang="en-US" dirty="0"/>
              <a:t>What are the accomplishments we can build on to enhance?  What are ones that can go into a maintenance mode?</a:t>
            </a:r>
          </a:p>
          <a:p>
            <a:pPr lvl="1"/>
            <a:r>
              <a:rPr lang="en-US" dirty="0"/>
              <a:t>What were the challenges/obstacles that we should have done differently in order to move forward? </a:t>
            </a:r>
          </a:p>
          <a:p>
            <a:pPr lvl="1"/>
            <a:r>
              <a:rPr lang="en-US" dirty="0"/>
              <a:t>What are the challenges/obstacles/seemed like a good idea at the time that we should dump? </a:t>
            </a:r>
          </a:p>
          <a:p>
            <a:pPr lvl="1"/>
            <a:r>
              <a:rPr lang="en-US" dirty="0"/>
              <a:t>Was the project manageable for the $$ and personnel resources available?  Is the focus too wide?  Too narrow?</a:t>
            </a:r>
          </a:p>
          <a:p>
            <a:endParaRPr lang="en-US" dirty="0"/>
          </a:p>
        </p:txBody>
      </p:sp>
    </p:spTree>
    <p:extLst>
      <p:ext uri="{BB962C8B-B14F-4D97-AF65-F5344CB8AC3E}">
        <p14:creationId xmlns:p14="http://schemas.microsoft.com/office/powerpoint/2010/main" val="2387537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Things to Consider in the </a:t>
            </a:r>
            <a:r>
              <a:rPr lang="en-US" b="1" u="sng" dirty="0"/>
              <a:t>New</a:t>
            </a:r>
            <a:r>
              <a:rPr lang="en-US" b="1" dirty="0"/>
              <a:t> Solicitation</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a:r>
            <a:r>
              <a:rPr lang="en-US" dirty="0"/>
              <a:t>Goals/Activities/Timeline – a discussion with all of the staff involved that builds upon your review of the current grant</a:t>
            </a:r>
            <a:r>
              <a:rPr lang="en-US" dirty="0" smtClean="0"/>
              <a:t>)</a:t>
            </a:r>
            <a:endParaRPr lang="en-US" dirty="0"/>
          </a:p>
          <a:p>
            <a:r>
              <a:rPr lang="en-US" dirty="0"/>
              <a:t>Ask this question – first about OVW civil and criminal justice, then later about </a:t>
            </a:r>
            <a:r>
              <a:rPr lang="en-US" u="sng" dirty="0"/>
              <a:t>each</a:t>
            </a:r>
            <a:r>
              <a:rPr lang="en-US" dirty="0"/>
              <a:t> HHS deliverable</a:t>
            </a:r>
            <a:r>
              <a:rPr lang="en-US" dirty="0" smtClean="0"/>
              <a:t>:</a:t>
            </a:r>
            <a:r>
              <a:rPr lang="en-US" dirty="0"/>
              <a:t> </a:t>
            </a:r>
          </a:p>
          <a:p>
            <a:pPr lvl="1"/>
            <a:r>
              <a:rPr lang="en-US" dirty="0"/>
              <a:t>If our State/Territory had (civil/criminal justice systems) or (this HHS deliverable) that increased victim safety, what would it look like?</a:t>
            </a:r>
          </a:p>
          <a:p>
            <a:pPr lvl="1"/>
            <a:r>
              <a:rPr lang="en-US" dirty="0"/>
              <a:t>What would be specific elements?</a:t>
            </a:r>
          </a:p>
          <a:p>
            <a:pPr lvl="1"/>
            <a:r>
              <a:rPr lang="en-US" dirty="0"/>
              <a:t>What is in place now?  What could be built upon current success?</a:t>
            </a:r>
          </a:p>
          <a:p>
            <a:pPr lvl="1"/>
            <a:r>
              <a:rPr lang="en-US" dirty="0"/>
              <a:t>What can be started as a foundation for future, perhaps more intense efforts?</a:t>
            </a:r>
          </a:p>
          <a:p>
            <a:pPr lvl="1"/>
            <a:r>
              <a:rPr lang="en-US" dirty="0"/>
              <a:t>What is manageable with OVW grant - $80, 380 (staff salary &amp; fringe, travel $$, some for audit, and $5,000 or 8,000 for training and TA)</a:t>
            </a:r>
          </a:p>
          <a:p>
            <a:pPr lvl="1"/>
            <a:r>
              <a:rPr lang="en-US" dirty="0"/>
              <a:t>What is manageable for HHS grant -- $216,000 with $$ for attending 1-2 meetings?</a:t>
            </a:r>
          </a:p>
          <a:p>
            <a:endParaRPr lang="en-US" dirty="0"/>
          </a:p>
        </p:txBody>
      </p:sp>
    </p:spTree>
    <p:extLst>
      <p:ext uri="{BB962C8B-B14F-4D97-AF65-F5344CB8AC3E}">
        <p14:creationId xmlns:p14="http://schemas.microsoft.com/office/powerpoint/2010/main" val="17576554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Project Management </a:t>
            </a:r>
            <a:r>
              <a:rPr lang="en-US" b="1" dirty="0" smtClean="0"/>
              <a:t>Considerations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dirty="0"/>
          </a:p>
          <a:p>
            <a:r>
              <a:rPr lang="en-US" dirty="0"/>
              <a:t>OVW should be specific and have only things you know you can commit to doing.  Making changes after the grant is submitted requires working it out with your grant manager, doing a GANS for </a:t>
            </a:r>
            <a:r>
              <a:rPr lang="en-US" u="sng" dirty="0"/>
              <a:t>every</a:t>
            </a:r>
            <a:r>
              <a:rPr lang="en-US" dirty="0"/>
              <a:t> change, and documenting every change so you can justify it in an audit as permissible.  Budget changes are also specific and limited and governed by specific timing.</a:t>
            </a:r>
          </a:p>
          <a:p>
            <a:pPr marL="0" indent="0">
              <a:buNone/>
            </a:pPr>
            <a:endParaRPr lang="en-US" dirty="0"/>
          </a:p>
          <a:p>
            <a:r>
              <a:rPr lang="en-US" dirty="0"/>
              <a:t>HHS should be broader with specific deliverables and also with some broader objectives that allow you to be more flexible and take advantage of opportunities and deal with challenges.  You can make budget changes provided they fit under a deliverable </a:t>
            </a:r>
            <a:r>
              <a:rPr lang="en-US" u="sng" dirty="0"/>
              <a:t>without</a:t>
            </a:r>
            <a:r>
              <a:rPr lang="en-US" dirty="0"/>
              <a:t> getting prior approval for up to about $50,000.  $$ not spent on training can be reallocated.</a:t>
            </a:r>
          </a:p>
          <a:p>
            <a:endParaRPr lang="en-US" dirty="0"/>
          </a:p>
        </p:txBody>
      </p:sp>
    </p:spTree>
    <p:extLst>
      <p:ext uri="{BB962C8B-B14F-4D97-AF65-F5344CB8AC3E}">
        <p14:creationId xmlns:p14="http://schemas.microsoft.com/office/powerpoint/2010/main" val="3660755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HHS FVPSA: Grants to Coalitions</a:t>
            </a:r>
          </a:p>
        </p:txBody>
      </p:sp>
      <p:sp>
        <p:nvSpPr>
          <p:cNvPr id="3" name="Content Placeholder 2"/>
          <p:cNvSpPr>
            <a:spLocks noGrp="1"/>
          </p:cNvSpPr>
          <p:nvPr>
            <p:ph idx="1"/>
          </p:nvPr>
        </p:nvSpPr>
        <p:spPr/>
        <p:txBody>
          <a:bodyPr/>
          <a:lstStyle/>
          <a:p>
            <a:r>
              <a:rPr lang="en-US" dirty="0" smtClean="0"/>
              <a:t>Questions?</a:t>
            </a:r>
            <a:endParaRPr lang="en-US" dirty="0"/>
          </a:p>
        </p:txBody>
      </p:sp>
    </p:spTree>
    <p:extLst>
      <p:ext uri="{BB962C8B-B14F-4D97-AF65-F5344CB8AC3E}">
        <p14:creationId xmlns:p14="http://schemas.microsoft.com/office/powerpoint/2010/main" val="1061108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What are some strategies </a:t>
            </a:r>
            <a:r>
              <a:rPr lang="en-US" dirty="0"/>
              <a:t>to best meet the needs of local </a:t>
            </a:r>
            <a:r>
              <a:rPr lang="en-US" dirty="0" smtClean="0"/>
              <a:t>programs?</a:t>
            </a:r>
            <a:endParaRPr lang="en-US" dirty="0"/>
          </a:p>
        </p:txBody>
      </p:sp>
    </p:spTree>
    <p:extLst>
      <p:ext uri="{BB962C8B-B14F-4D97-AF65-F5344CB8AC3E}">
        <p14:creationId xmlns:p14="http://schemas.microsoft.com/office/powerpoint/2010/main" val="3285776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Walk-through of both OVW and FVPSA solicitations </a:t>
            </a:r>
          </a:p>
          <a:p>
            <a:pPr lvl="1"/>
            <a:r>
              <a:rPr lang="en-US" dirty="0" smtClean="0"/>
              <a:t>Participants are encouraged to have the current and their previous year’s grant available during the session for reference</a:t>
            </a:r>
          </a:p>
          <a:p>
            <a:r>
              <a:rPr lang="en-US" dirty="0" smtClean="0"/>
              <a:t>Field questions </a:t>
            </a:r>
          </a:p>
          <a:p>
            <a:r>
              <a:rPr lang="en-US" dirty="0" smtClean="0"/>
              <a:t>Discussion on strategies for completing these grants</a:t>
            </a:r>
          </a:p>
          <a:p>
            <a:pPr marL="457200" lvl="1" indent="0">
              <a:buNone/>
            </a:pPr>
            <a:endParaRPr lang="en-US" dirty="0" smtClean="0"/>
          </a:p>
          <a:p>
            <a:endParaRPr lang="en-US" dirty="0"/>
          </a:p>
        </p:txBody>
      </p:sp>
    </p:spTree>
    <p:extLst>
      <p:ext uri="{BB962C8B-B14F-4D97-AF65-F5344CB8AC3E}">
        <p14:creationId xmlns:p14="http://schemas.microsoft.com/office/powerpoint/2010/main" val="21992861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l="5949" r="5949"/>
          <a:stretch>
            <a:fillRect/>
          </a:stretch>
        </p:blipFill>
        <p:spPr/>
      </p:pic>
      <p:sp>
        <p:nvSpPr>
          <p:cNvPr id="8" name="TextBox 7"/>
          <p:cNvSpPr txBox="1"/>
          <p:nvPr/>
        </p:nvSpPr>
        <p:spPr>
          <a:xfrm>
            <a:off x="1791069" y="2133600"/>
            <a:ext cx="5524130" cy="1200329"/>
          </a:xfrm>
          <a:prstGeom prst="rect">
            <a:avLst/>
          </a:prstGeom>
          <a:solidFill>
            <a:schemeClr val="accent6"/>
          </a:solidFill>
        </p:spPr>
        <p:txBody>
          <a:bodyPr wrap="square" rtlCol="0">
            <a:spAutoFit/>
          </a:bodyPr>
          <a:lstStyle/>
          <a:p>
            <a:pPr algn="ctr"/>
            <a:r>
              <a:rPr lang="en-US" sz="2400" dirty="0" smtClean="0">
                <a:solidFill>
                  <a:schemeClr val="tx1">
                    <a:lumMod val="75000"/>
                    <a:lumOff val="25000"/>
                  </a:schemeClr>
                </a:solidFill>
              </a:rPr>
              <a:t>THANK YOU FOR ATTENDING!</a:t>
            </a:r>
          </a:p>
          <a:p>
            <a:pPr algn="ctr"/>
            <a:r>
              <a:rPr lang="en-US" sz="2400" dirty="0" smtClean="0">
                <a:solidFill>
                  <a:schemeClr val="tx1">
                    <a:lumMod val="75000"/>
                    <a:lumOff val="25000"/>
                  </a:schemeClr>
                </a:solidFill>
              </a:rPr>
              <a:t>Email any questions to coalition_ta@nnedv.org!</a:t>
            </a:r>
            <a:endParaRPr lang="en-US" sz="2400" dirty="0">
              <a:solidFill>
                <a:schemeClr val="tx1">
                  <a:lumMod val="75000"/>
                  <a:lumOff val="25000"/>
                </a:schemeClr>
              </a:solidFill>
            </a:endParaRPr>
          </a:p>
        </p:txBody>
      </p:sp>
    </p:spTree>
    <p:extLst>
      <p:ext uri="{BB962C8B-B14F-4D97-AF65-F5344CB8AC3E}">
        <p14:creationId xmlns:p14="http://schemas.microsoft.com/office/powerpoint/2010/main" val="4129935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OVW </a:t>
            </a:r>
            <a:r>
              <a:rPr lang="en-US" dirty="0" smtClean="0"/>
              <a:t>2014 </a:t>
            </a:r>
            <a:r>
              <a:rPr lang="en-US" dirty="0"/>
              <a:t>Coalition Solicitation </a:t>
            </a:r>
            <a:r>
              <a:rPr lang="en-US" dirty="0" smtClean="0"/>
              <a:t>– </a:t>
            </a:r>
            <a:br>
              <a:rPr lang="en-US" dirty="0" smtClean="0"/>
            </a:br>
            <a:r>
              <a:rPr lang="en-US" dirty="0" err="1" smtClean="0"/>
              <a:t>Pg</a:t>
            </a:r>
            <a:r>
              <a:rPr lang="en-US" dirty="0" smtClean="0"/>
              <a:t> 7-8</a:t>
            </a:r>
            <a:endParaRPr lang="en-US" dirty="0"/>
          </a:p>
        </p:txBody>
      </p:sp>
      <p:sp>
        <p:nvSpPr>
          <p:cNvPr id="3" name="Content Placeholder 2"/>
          <p:cNvSpPr>
            <a:spLocks noGrp="1"/>
          </p:cNvSpPr>
          <p:nvPr>
            <p:ph idx="1"/>
          </p:nvPr>
        </p:nvSpPr>
        <p:spPr/>
        <p:txBody>
          <a:bodyPr>
            <a:normAutofit fontScale="47500" lnSpcReduction="20000"/>
          </a:bodyPr>
          <a:lstStyle/>
          <a:p>
            <a:r>
              <a:rPr lang="en-US" b="1" dirty="0"/>
              <a:t>Purpose Areas </a:t>
            </a:r>
            <a:r>
              <a:rPr lang="en-US" dirty="0"/>
              <a:t>In FY </a:t>
            </a:r>
            <a:r>
              <a:rPr lang="en-US" dirty="0" smtClean="0"/>
              <a:t>2014, </a:t>
            </a:r>
            <a:r>
              <a:rPr lang="en-US" dirty="0"/>
              <a:t>funds under the State and Territorial Sexual Assault and Domestic Violence Coalitions Program may be used for the following purposes: </a:t>
            </a:r>
            <a:endParaRPr lang="en-US" dirty="0" smtClean="0"/>
          </a:p>
          <a:p>
            <a:pPr lvl="1"/>
            <a:r>
              <a:rPr lang="en-US" b="1" dirty="0" smtClean="0"/>
              <a:t>A. Grants to State and Territorial Sexual Assault and Domestic Violence Coalitions Program</a:t>
            </a:r>
          </a:p>
          <a:p>
            <a:pPr lvl="2"/>
            <a:r>
              <a:rPr lang="en-US" dirty="0" smtClean="0"/>
              <a:t>Coordinating State and Territorial victim services activities; and </a:t>
            </a:r>
          </a:p>
          <a:p>
            <a:pPr lvl="2"/>
            <a:r>
              <a:rPr lang="en-US" dirty="0" smtClean="0"/>
              <a:t>Collaborating and coordinating with Federal, State, Territorial, and local entities engaged in antiviolence against women activities.</a:t>
            </a:r>
          </a:p>
          <a:p>
            <a:pPr lvl="2"/>
            <a:endParaRPr lang="en-US" dirty="0" smtClean="0"/>
          </a:p>
          <a:p>
            <a:pPr marL="914400" lvl="2" indent="0">
              <a:buNone/>
            </a:pPr>
            <a:r>
              <a:rPr lang="en-US" dirty="0" smtClean="0"/>
              <a:t> </a:t>
            </a:r>
            <a:r>
              <a:rPr lang="en-US" u="sng" dirty="0" smtClean="0"/>
              <a:t>Examples of activities that may be supported </a:t>
            </a:r>
          </a:p>
          <a:p>
            <a:pPr marL="914400" lvl="2" indent="0">
              <a:buNone/>
            </a:pPr>
            <a:r>
              <a:rPr lang="en-US" dirty="0" smtClean="0"/>
              <a:t>Grant funds may be used for activities, including the following: </a:t>
            </a:r>
          </a:p>
          <a:p>
            <a:pPr lvl="2"/>
            <a:r>
              <a:rPr lang="en-US" dirty="0" smtClean="0"/>
              <a:t>Providing training and technical assistance to member agencies; </a:t>
            </a:r>
            <a:endParaRPr lang="en-US" b="1" dirty="0" smtClean="0"/>
          </a:p>
          <a:p>
            <a:pPr lvl="2"/>
            <a:r>
              <a:rPr lang="en-US" dirty="0" smtClean="0"/>
              <a:t>Expanding the technological capacity of coalitions and/or member agencies; </a:t>
            </a:r>
          </a:p>
          <a:p>
            <a:pPr lvl="2"/>
            <a:r>
              <a:rPr lang="en-US" dirty="0" smtClean="0"/>
              <a:t>Developing or enhancing appropriate standards of services for member programs, including culturally appropriate services to underserved populations; </a:t>
            </a:r>
          </a:p>
          <a:p>
            <a:pPr lvl="2"/>
            <a:r>
              <a:rPr lang="en-US" dirty="0" smtClean="0"/>
              <a:t>Conducting statewide, regional and/or community-based meetings or workshops for victim advocates, survivors, legal service providers, and criminal justice representatives; </a:t>
            </a:r>
          </a:p>
          <a:p>
            <a:pPr lvl="2"/>
            <a:r>
              <a:rPr lang="en-US" dirty="0" smtClean="0"/>
              <a:t>Bringing local programs together to identify gaps in services and to coordinate activities; </a:t>
            </a:r>
          </a:p>
          <a:p>
            <a:pPr lvl="2"/>
            <a:r>
              <a:rPr lang="en-US" dirty="0" smtClean="0"/>
              <a:t>Increasing the representation of underserved populations in coordination activities, including providing financial assistance to organizations that serve underserved communities to participate in planning meetings, task forces, committees, </a:t>
            </a:r>
            <a:r>
              <a:rPr lang="en-US" dirty="0" err="1" smtClean="0"/>
              <a:t>etc</a:t>
            </a:r>
            <a:r>
              <a:rPr lang="en-US" dirty="0" smtClean="0"/>
              <a:t>; </a:t>
            </a:r>
          </a:p>
          <a:p>
            <a:pPr lvl="2"/>
            <a:r>
              <a:rPr lang="en-US" dirty="0" smtClean="0"/>
              <a:t>Engaging in activities that promote coalition building at the local and/or State level; and </a:t>
            </a:r>
          </a:p>
          <a:p>
            <a:pPr lvl="2"/>
            <a:r>
              <a:rPr lang="en-US" dirty="0" smtClean="0"/>
              <a:t>Coordinating Federal, State and Territorial and/or local law enforcement agencies to develop or enhance strategies to address identified problems.</a:t>
            </a:r>
          </a:p>
          <a:p>
            <a:pPr lvl="1"/>
            <a:r>
              <a:rPr lang="en-US" b="1" dirty="0" smtClean="0"/>
              <a:t>B</a:t>
            </a:r>
            <a:r>
              <a:rPr lang="en-US" b="1" dirty="0"/>
              <a:t>. Grants to SASP </a:t>
            </a:r>
            <a:r>
              <a:rPr lang="en-US" dirty="0"/>
              <a:t>– </a:t>
            </a:r>
            <a:r>
              <a:rPr lang="en-US" b="1" dirty="0"/>
              <a:t>State and Territorial Coalitions </a:t>
            </a:r>
            <a:endParaRPr lang="en-US" b="1" dirty="0" smtClean="0"/>
          </a:p>
          <a:p>
            <a:pPr lvl="2"/>
            <a:r>
              <a:rPr lang="en-US" dirty="0" smtClean="0"/>
              <a:t>Only applies </a:t>
            </a:r>
            <a:r>
              <a:rPr lang="en-US" dirty="0"/>
              <a:t>to SASP funded coalitions (need to check with </a:t>
            </a:r>
            <a:r>
              <a:rPr lang="en-US" dirty="0" smtClean="0"/>
              <a:t>RSP??)</a:t>
            </a:r>
            <a:endParaRPr lang="en-US" b="1" dirty="0" smtClean="0"/>
          </a:p>
          <a:p>
            <a:pPr marL="914400" lvl="2" indent="0">
              <a:buNone/>
            </a:pPr>
            <a:endParaRPr lang="en-US" dirty="0" smtClean="0"/>
          </a:p>
        </p:txBody>
      </p:sp>
    </p:spTree>
    <p:extLst>
      <p:ext uri="{BB962C8B-B14F-4D97-AF65-F5344CB8AC3E}">
        <p14:creationId xmlns:p14="http://schemas.microsoft.com/office/powerpoint/2010/main" val="2250014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OVW </a:t>
            </a:r>
            <a:r>
              <a:rPr lang="en-US" dirty="0" smtClean="0"/>
              <a:t>2014 </a:t>
            </a:r>
            <a:r>
              <a:rPr lang="en-US" dirty="0"/>
              <a:t>Coalition </a:t>
            </a:r>
            <a:r>
              <a:rPr lang="en-US" dirty="0" smtClean="0"/>
              <a:t>Solicitation –</a:t>
            </a:r>
            <a:br>
              <a:rPr lang="en-US" dirty="0" smtClean="0"/>
            </a:br>
            <a:r>
              <a:rPr lang="en-US" dirty="0" err="1" smtClean="0"/>
              <a:t>Pg</a:t>
            </a:r>
            <a:r>
              <a:rPr lang="en-US" dirty="0" smtClean="0"/>
              <a:t> 8-9 </a:t>
            </a:r>
            <a:endParaRPr lang="en-US" dirty="0"/>
          </a:p>
        </p:txBody>
      </p:sp>
      <p:sp>
        <p:nvSpPr>
          <p:cNvPr id="3" name="Content Placeholder 2"/>
          <p:cNvSpPr>
            <a:spLocks noGrp="1"/>
          </p:cNvSpPr>
          <p:nvPr>
            <p:ph idx="1"/>
          </p:nvPr>
        </p:nvSpPr>
        <p:spPr/>
        <p:txBody>
          <a:bodyPr>
            <a:normAutofit/>
          </a:bodyPr>
          <a:lstStyle/>
          <a:p>
            <a:r>
              <a:rPr lang="en-US" dirty="0" smtClean="0"/>
              <a:t>Activities that compromise victim Safety</a:t>
            </a:r>
          </a:p>
          <a:p>
            <a:pPr lvl="1"/>
            <a:r>
              <a:rPr lang="en-US" dirty="0" smtClean="0"/>
              <a:t>This applies to state coalitions and </a:t>
            </a:r>
            <a:r>
              <a:rPr lang="en-US" u="sng" dirty="0" smtClean="0"/>
              <a:t>all</a:t>
            </a:r>
            <a:r>
              <a:rPr lang="en-US" dirty="0" smtClean="0"/>
              <a:t> services of </a:t>
            </a:r>
            <a:r>
              <a:rPr lang="en-US" u="sng" dirty="0" smtClean="0"/>
              <a:t>any</a:t>
            </a:r>
            <a:r>
              <a:rPr lang="en-US" dirty="0" smtClean="0"/>
              <a:t> DV/SA program that gets federal $$</a:t>
            </a:r>
          </a:p>
          <a:p>
            <a:pPr lvl="2"/>
            <a:r>
              <a:rPr lang="en-US" dirty="0" smtClean="0"/>
              <a:t> Note:  This is a wakeup call for any violation because a program will have to return all $$ and if they are found to violate this in practice and tell the feds otherwise, then they are at risk of federal criminal charges as well.</a:t>
            </a:r>
          </a:p>
          <a:p>
            <a:r>
              <a:rPr lang="en-US" dirty="0" smtClean="0"/>
              <a:t>Out of Scope Activities</a:t>
            </a:r>
          </a:p>
          <a:p>
            <a:r>
              <a:rPr lang="en-US" dirty="0" smtClean="0"/>
              <a:t>Unallowable Activities</a:t>
            </a:r>
          </a:p>
        </p:txBody>
      </p:sp>
    </p:spTree>
    <p:extLst>
      <p:ext uri="{BB962C8B-B14F-4D97-AF65-F5344CB8AC3E}">
        <p14:creationId xmlns:p14="http://schemas.microsoft.com/office/powerpoint/2010/main" val="3143575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Things to Consider in Reviewing </a:t>
            </a:r>
            <a:r>
              <a:rPr lang="en-US" b="1" u="sng" dirty="0"/>
              <a:t>Current</a:t>
            </a:r>
            <a:r>
              <a:rPr lang="en-US" b="1" dirty="0"/>
              <a:t> Deliverables </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a:r>
            <a:r>
              <a:rPr lang="en-US" dirty="0"/>
              <a:t>Goals/Activities/Timeline – a discussion with all of the staff involved</a:t>
            </a:r>
            <a:r>
              <a:rPr lang="en-US" dirty="0" smtClean="0"/>
              <a:t>)</a:t>
            </a:r>
            <a:r>
              <a:rPr lang="en-US" dirty="0"/>
              <a:t> </a:t>
            </a:r>
          </a:p>
          <a:p>
            <a:r>
              <a:rPr lang="en-US" dirty="0"/>
              <a:t>Note:  OVW should be focused on civil and criminal justice.  HHS Should be focused on </a:t>
            </a:r>
            <a:r>
              <a:rPr lang="en-US" u="sng" dirty="0"/>
              <a:t>each</a:t>
            </a:r>
            <a:r>
              <a:rPr lang="en-US" dirty="0"/>
              <a:t> of the Deliverable areas in their </a:t>
            </a:r>
            <a:r>
              <a:rPr lang="en-US" dirty="0" smtClean="0"/>
              <a:t>solicitation</a:t>
            </a:r>
            <a:r>
              <a:rPr lang="en-US" dirty="0"/>
              <a:t> </a:t>
            </a:r>
          </a:p>
          <a:p>
            <a:pPr lvl="1"/>
            <a:r>
              <a:rPr lang="en-US" dirty="0"/>
              <a:t>What did we feel we accomplished and why?  Can we tease out the elements that contributed to the success?</a:t>
            </a:r>
          </a:p>
          <a:p>
            <a:pPr lvl="1"/>
            <a:r>
              <a:rPr lang="en-US" dirty="0"/>
              <a:t>What are the accomplishments we can build on to enhance?  What are ones that can go into a maintenance mode?</a:t>
            </a:r>
          </a:p>
          <a:p>
            <a:pPr lvl="1"/>
            <a:r>
              <a:rPr lang="en-US" dirty="0"/>
              <a:t>What were the challenges/obstacles that we should have done differently in order to move forward? </a:t>
            </a:r>
          </a:p>
          <a:p>
            <a:pPr lvl="1"/>
            <a:r>
              <a:rPr lang="en-US" dirty="0"/>
              <a:t>What are the challenges/obstacles/seemed like a good idea at the time that we should dump? </a:t>
            </a:r>
          </a:p>
          <a:p>
            <a:pPr lvl="1"/>
            <a:r>
              <a:rPr lang="en-US" dirty="0"/>
              <a:t>Was the project manageable for the $$ and personnel resources available?  Is the focus too wide?  Too narrow?</a:t>
            </a:r>
          </a:p>
          <a:p>
            <a:endParaRPr lang="en-US" dirty="0"/>
          </a:p>
        </p:txBody>
      </p:sp>
    </p:spTree>
    <p:extLst>
      <p:ext uri="{BB962C8B-B14F-4D97-AF65-F5344CB8AC3E}">
        <p14:creationId xmlns:p14="http://schemas.microsoft.com/office/powerpoint/2010/main" val="2671845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Things to Consider in the </a:t>
            </a:r>
            <a:r>
              <a:rPr lang="en-US" b="1" u="sng" dirty="0"/>
              <a:t>New</a:t>
            </a:r>
            <a:r>
              <a:rPr lang="en-US" b="1" dirty="0"/>
              <a:t> Solicitation</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a:r>
            <a:r>
              <a:rPr lang="en-US" dirty="0"/>
              <a:t>Goals/Activities/Timeline – a discussion with all of the staff involved that builds upon your review of the current grant</a:t>
            </a:r>
            <a:r>
              <a:rPr lang="en-US" dirty="0" smtClean="0"/>
              <a:t>)</a:t>
            </a:r>
            <a:endParaRPr lang="en-US" dirty="0"/>
          </a:p>
          <a:p>
            <a:r>
              <a:rPr lang="en-US" dirty="0"/>
              <a:t>Ask this question – first about OVW civil and criminal justice, then later about </a:t>
            </a:r>
            <a:r>
              <a:rPr lang="en-US" u="sng" dirty="0"/>
              <a:t>each</a:t>
            </a:r>
            <a:r>
              <a:rPr lang="en-US" dirty="0"/>
              <a:t> HHS deliverable</a:t>
            </a:r>
            <a:r>
              <a:rPr lang="en-US" dirty="0" smtClean="0"/>
              <a:t>:</a:t>
            </a:r>
            <a:r>
              <a:rPr lang="en-US" dirty="0"/>
              <a:t> </a:t>
            </a:r>
          </a:p>
          <a:p>
            <a:pPr lvl="1"/>
            <a:r>
              <a:rPr lang="en-US" dirty="0"/>
              <a:t>If our State/Territory had (civil/criminal justice systems) or (this HHS deliverable) that increased victim safety, what would it look like?</a:t>
            </a:r>
          </a:p>
          <a:p>
            <a:pPr lvl="1"/>
            <a:r>
              <a:rPr lang="en-US" dirty="0"/>
              <a:t>What would be specific elements?</a:t>
            </a:r>
          </a:p>
          <a:p>
            <a:pPr lvl="1"/>
            <a:r>
              <a:rPr lang="en-US" dirty="0"/>
              <a:t>What is in place now?  What could be built upon current success?</a:t>
            </a:r>
          </a:p>
          <a:p>
            <a:pPr lvl="1"/>
            <a:r>
              <a:rPr lang="en-US" dirty="0"/>
              <a:t>What can be started as a foundation for future, perhaps more intense efforts?</a:t>
            </a:r>
          </a:p>
          <a:p>
            <a:pPr lvl="1"/>
            <a:r>
              <a:rPr lang="en-US" dirty="0"/>
              <a:t>What is manageable with OVW grant - $80, 380 (staff salary &amp; fringe, travel $$, some for audit, and $5,000 or 8,000 for training and TA)</a:t>
            </a:r>
          </a:p>
          <a:p>
            <a:pPr lvl="1"/>
            <a:r>
              <a:rPr lang="en-US" dirty="0"/>
              <a:t>What is manageable for HHS grant -- $216,000 with $$ for attending 1-2 meetings?</a:t>
            </a:r>
          </a:p>
          <a:p>
            <a:endParaRPr lang="en-US" dirty="0"/>
          </a:p>
        </p:txBody>
      </p:sp>
    </p:spTree>
    <p:extLst>
      <p:ext uri="{BB962C8B-B14F-4D97-AF65-F5344CB8AC3E}">
        <p14:creationId xmlns:p14="http://schemas.microsoft.com/office/powerpoint/2010/main" val="3201259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OVW </a:t>
            </a:r>
            <a:r>
              <a:rPr lang="en-US" dirty="0" smtClean="0"/>
              <a:t>2014 </a:t>
            </a:r>
            <a:r>
              <a:rPr lang="en-US" dirty="0"/>
              <a:t>Coalition </a:t>
            </a:r>
            <a:r>
              <a:rPr lang="en-US" dirty="0" smtClean="0"/>
              <a:t>Solicitation – </a:t>
            </a:r>
            <a:br>
              <a:rPr lang="en-US" dirty="0" smtClean="0"/>
            </a:br>
            <a:r>
              <a:rPr lang="en-US" dirty="0" err="1" smtClean="0"/>
              <a:t>Pg</a:t>
            </a:r>
            <a:r>
              <a:rPr lang="en-US" dirty="0" smtClean="0"/>
              <a:t> 12-14 </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Application Contents</a:t>
            </a:r>
          </a:p>
          <a:p>
            <a:r>
              <a:rPr lang="en-US" dirty="0" smtClean="0"/>
              <a:t>Project Narrative</a:t>
            </a:r>
          </a:p>
          <a:p>
            <a:r>
              <a:rPr lang="en-US" dirty="0" smtClean="0"/>
              <a:t>Budget Detail Worksheet and Narrative</a:t>
            </a:r>
          </a:p>
          <a:p>
            <a:r>
              <a:rPr lang="en-US" dirty="0" smtClean="0"/>
              <a:t>Summary </a:t>
            </a:r>
            <a:r>
              <a:rPr lang="en-US" dirty="0"/>
              <a:t>Data sheet  </a:t>
            </a:r>
            <a:endParaRPr lang="en-US" dirty="0" smtClean="0"/>
          </a:p>
          <a:p>
            <a:pPr lvl="1"/>
            <a:r>
              <a:rPr lang="en-US" dirty="0" smtClean="0"/>
              <a:t>Note: Awards </a:t>
            </a:r>
            <a:r>
              <a:rPr lang="en-US" dirty="0"/>
              <a:t>that have been closed less than one calendar </a:t>
            </a:r>
            <a:r>
              <a:rPr lang="en-US" dirty="0" smtClean="0"/>
              <a:t>year:</a:t>
            </a:r>
          </a:p>
          <a:p>
            <a:pPr lvl="2"/>
            <a:r>
              <a:rPr lang="en-US" dirty="0"/>
              <a:t>If the applicant has a current grant award or cooperative agreement under </a:t>
            </a:r>
            <a:r>
              <a:rPr lang="en-US" b="1" dirty="0"/>
              <a:t>any </a:t>
            </a:r>
            <a:r>
              <a:rPr lang="en-US" dirty="0"/>
              <a:t>OVW program, or received an award that has been closed within one calendar year, the information below </a:t>
            </a:r>
            <a:r>
              <a:rPr lang="en-US" b="1" dirty="0"/>
              <a:t>must </a:t>
            </a:r>
            <a:r>
              <a:rPr lang="en-US" dirty="0"/>
              <a:t>be </a:t>
            </a:r>
            <a:r>
              <a:rPr lang="en-US" dirty="0" smtClean="0"/>
              <a:t>included.</a:t>
            </a:r>
          </a:p>
          <a:p>
            <a:pPr lvl="3"/>
            <a:r>
              <a:rPr lang="en-US" dirty="0" smtClean="0"/>
              <a:t>Identify </a:t>
            </a:r>
            <a:r>
              <a:rPr lang="en-US" dirty="0"/>
              <a:t>all grants by OVW program, award number, and project period</a:t>
            </a:r>
            <a:r>
              <a:rPr lang="en-US" dirty="0" smtClean="0"/>
              <a:t>.</a:t>
            </a:r>
          </a:p>
          <a:p>
            <a:pPr lvl="3"/>
            <a:r>
              <a:rPr lang="en-US" dirty="0" smtClean="0"/>
              <a:t>Specify </a:t>
            </a:r>
            <a:r>
              <a:rPr lang="en-US" dirty="0"/>
              <a:t>the total funding amount for each grant (initial and supplemental amounts, if applicable). </a:t>
            </a:r>
          </a:p>
          <a:p>
            <a:pPr lvl="3"/>
            <a:r>
              <a:rPr lang="en-US" dirty="0" smtClean="0"/>
              <a:t>Specify </a:t>
            </a:r>
            <a:r>
              <a:rPr lang="en-US" dirty="0"/>
              <a:t>the total funds remaining in each grant as of the date of application. </a:t>
            </a:r>
          </a:p>
          <a:p>
            <a:pPr lvl="3"/>
            <a:r>
              <a:rPr lang="en-US" dirty="0" smtClean="0"/>
              <a:t>Provide </a:t>
            </a:r>
            <a:r>
              <a:rPr lang="en-US" dirty="0"/>
              <a:t>the total funds remaining in each budget category (Personnel, Fringe, Travel, Equipment, Supplies, Construction, Contractual, and Other) for each grant. </a:t>
            </a:r>
          </a:p>
          <a:p>
            <a:pPr lvl="3"/>
            <a:r>
              <a:rPr lang="en-US" dirty="0" smtClean="0"/>
              <a:t>Provide </a:t>
            </a:r>
            <a:r>
              <a:rPr lang="en-US" dirty="0"/>
              <a:t>justification for remaining funds. </a:t>
            </a:r>
          </a:p>
          <a:p>
            <a:pPr lvl="3"/>
            <a:r>
              <a:rPr lang="en-US" dirty="0" smtClean="0"/>
              <a:t>Estimate </a:t>
            </a:r>
            <a:r>
              <a:rPr lang="en-US" dirty="0"/>
              <a:t>the amount of grant funds that will be remaining at the end of the current project period. </a:t>
            </a:r>
          </a:p>
          <a:p>
            <a:pPr lvl="3"/>
            <a:r>
              <a:rPr lang="en-US" dirty="0" smtClean="0"/>
              <a:t>List </a:t>
            </a:r>
            <a:r>
              <a:rPr lang="en-US" dirty="0"/>
              <a:t>the number and titles of all full-time and/or part-time positions funded by the award. </a:t>
            </a:r>
          </a:p>
        </p:txBody>
      </p:sp>
    </p:spTree>
    <p:extLst>
      <p:ext uri="{BB962C8B-B14F-4D97-AF65-F5344CB8AC3E}">
        <p14:creationId xmlns:p14="http://schemas.microsoft.com/office/powerpoint/2010/main" val="3282303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6005625" y="965447"/>
            <a:ext cx="2819400" cy="12192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a:t>OVW </a:t>
            </a:r>
            <a:r>
              <a:rPr lang="en-US" dirty="0" smtClean="0"/>
              <a:t>2014 </a:t>
            </a:r>
            <a:r>
              <a:rPr lang="en-US" dirty="0"/>
              <a:t>Coalition </a:t>
            </a:r>
            <a:r>
              <a:rPr lang="en-US" dirty="0" smtClean="0"/>
              <a:t>Solicitation –</a:t>
            </a:r>
            <a:br>
              <a:rPr lang="en-US" dirty="0" smtClean="0"/>
            </a:br>
            <a:r>
              <a:rPr lang="en-US" dirty="0" err="1" smtClean="0"/>
              <a:t>Pg</a:t>
            </a:r>
            <a:r>
              <a:rPr lang="en-US" dirty="0" smtClean="0"/>
              <a:t> 13-14 </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4400" b="1" dirty="0"/>
              <a:t>Project Narrative </a:t>
            </a:r>
            <a:endParaRPr lang="en-US" sz="4400" b="1" dirty="0" smtClean="0"/>
          </a:p>
          <a:p>
            <a:pPr marL="0" indent="0">
              <a:buNone/>
            </a:pPr>
            <a:r>
              <a:rPr lang="en-US" sz="4400" dirty="0" smtClean="0"/>
              <a:t>The </a:t>
            </a:r>
            <a:r>
              <a:rPr lang="en-US" sz="4400" dirty="0"/>
              <a:t>Project Narrative may not exceed 20 pages in length, double-spaced. </a:t>
            </a:r>
            <a:endParaRPr lang="en-US" sz="4400" dirty="0" smtClean="0"/>
          </a:p>
          <a:p>
            <a:pPr marL="0" indent="0">
              <a:buNone/>
            </a:pPr>
            <a:r>
              <a:rPr lang="en-US" sz="4400" dirty="0" smtClean="0"/>
              <a:t>The </a:t>
            </a:r>
            <a:r>
              <a:rPr lang="en-US" sz="4400" dirty="0"/>
              <a:t>Project Narrative comprises the following sections: </a:t>
            </a:r>
            <a:endParaRPr lang="en-US" sz="4400" dirty="0" smtClean="0"/>
          </a:p>
          <a:p>
            <a:pPr marL="0" indent="0">
              <a:buNone/>
            </a:pPr>
            <a:endParaRPr lang="en-US" sz="4400" u="sng" dirty="0" smtClean="0"/>
          </a:p>
          <a:p>
            <a:pPr marL="0" indent="0">
              <a:buNone/>
            </a:pPr>
            <a:r>
              <a:rPr lang="en-US" sz="4400" u="sng" dirty="0" smtClean="0"/>
              <a:t>Purpose </a:t>
            </a:r>
            <a:r>
              <a:rPr lang="en-US" sz="4400" u="sng" dirty="0"/>
              <a:t>of </a:t>
            </a:r>
            <a:r>
              <a:rPr lang="en-US" sz="4400" u="sng" dirty="0" smtClean="0"/>
              <a:t>Application</a:t>
            </a:r>
          </a:p>
          <a:p>
            <a:pPr marL="0" indent="0">
              <a:buNone/>
            </a:pPr>
            <a:r>
              <a:rPr lang="en-US" sz="4400" u="sng" dirty="0" smtClean="0"/>
              <a:t> </a:t>
            </a:r>
            <a:r>
              <a:rPr lang="en-US" sz="4400" dirty="0"/>
              <a:t>This section must include: </a:t>
            </a:r>
          </a:p>
          <a:p>
            <a:r>
              <a:rPr lang="en-US" sz="4400" dirty="0" smtClean="0"/>
              <a:t>Need </a:t>
            </a:r>
            <a:r>
              <a:rPr lang="en-US" sz="4400" dirty="0"/>
              <a:t>to be addressed; </a:t>
            </a:r>
          </a:p>
          <a:p>
            <a:r>
              <a:rPr lang="en-US" sz="4400" dirty="0" smtClean="0"/>
              <a:t>Current </a:t>
            </a:r>
            <a:r>
              <a:rPr lang="en-US" sz="4400" dirty="0"/>
              <a:t>services; </a:t>
            </a:r>
          </a:p>
          <a:p>
            <a:r>
              <a:rPr lang="en-US" sz="4400" dirty="0" smtClean="0"/>
              <a:t>Gaps </a:t>
            </a:r>
            <a:r>
              <a:rPr lang="en-US" sz="4400" dirty="0"/>
              <a:t>in services; </a:t>
            </a:r>
          </a:p>
          <a:p>
            <a:r>
              <a:rPr lang="en-US" sz="4400" dirty="0" smtClean="0"/>
              <a:t>Service </a:t>
            </a:r>
            <a:r>
              <a:rPr lang="en-US" sz="4400" dirty="0"/>
              <a:t>area; and </a:t>
            </a:r>
          </a:p>
          <a:p>
            <a:r>
              <a:rPr lang="en-US" sz="4400" dirty="0" smtClean="0"/>
              <a:t>Target </a:t>
            </a:r>
            <a:r>
              <a:rPr lang="en-US" sz="4400" dirty="0"/>
              <a:t>population. </a:t>
            </a:r>
            <a:endParaRPr lang="en-US" sz="4400" dirty="0" smtClean="0"/>
          </a:p>
          <a:p>
            <a:pPr marL="0" indent="0">
              <a:buNone/>
            </a:pPr>
            <a:endParaRPr lang="en-US" sz="4400" u="sng" dirty="0" smtClean="0"/>
          </a:p>
          <a:p>
            <a:pPr marL="0" indent="0">
              <a:buNone/>
            </a:pPr>
            <a:r>
              <a:rPr lang="en-US" sz="4400" u="sng" dirty="0" smtClean="0"/>
              <a:t>What </a:t>
            </a:r>
            <a:r>
              <a:rPr lang="en-US" sz="4400" u="sng" dirty="0"/>
              <a:t>Will Be Done </a:t>
            </a:r>
            <a:endParaRPr lang="en-US" sz="4400" u="sng" dirty="0" smtClean="0"/>
          </a:p>
          <a:p>
            <a:pPr marL="0" indent="0">
              <a:buNone/>
            </a:pPr>
            <a:r>
              <a:rPr lang="en-US" sz="4400" dirty="0" smtClean="0"/>
              <a:t>This </a:t>
            </a:r>
            <a:r>
              <a:rPr lang="en-US" sz="4400" dirty="0"/>
              <a:t>section must include the information below. In doing so, the applicant must provide a clear link between the proposed activities and the need identified in the “Purpose of Application” section. </a:t>
            </a:r>
            <a:endParaRPr lang="en-US" sz="4400" dirty="0" smtClean="0"/>
          </a:p>
          <a:p>
            <a:r>
              <a:rPr lang="en-US" sz="4400" dirty="0" smtClean="0"/>
              <a:t>Goals </a:t>
            </a:r>
            <a:r>
              <a:rPr lang="en-US" sz="4400" dirty="0"/>
              <a:t>and objectives, describing the specific tasks and activities necessary to accomplish each; </a:t>
            </a:r>
          </a:p>
          <a:p>
            <a:r>
              <a:rPr lang="en-US" sz="4400" dirty="0" smtClean="0"/>
              <a:t>Expected </a:t>
            </a:r>
            <a:r>
              <a:rPr lang="en-US" sz="4400" dirty="0"/>
              <a:t>outcomes; </a:t>
            </a:r>
          </a:p>
          <a:p>
            <a:r>
              <a:rPr lang="en-US" sz="4400" dirty="0" smtClean="0"/>
              <a:t>A </a:t>
            </a:r>
            <a:r>
              <a:rPr lang="en-US" sz="4400" dirty="0"/>
              <a:t>timeline that identifies when activities will be accomplished; and </a:t>
            </a:r>
          </a:p>
          <a:p>
            <a:r>
              <a:rPr lang="en-US" sz="4400" dirty="0" smtClean="0"/>
              <a:t>Products</a:t>
            </a:r>
            <a:r>
              <a:rPr lang="en-US" sz="4400" dirty="0"/>
              <a:t>, if any, that will be generated and a description how they could be used to assist member programs and/or collaborative efforts with Federal, State, Territories, or </a:t>
            </a:r>
            <a:r>
              <a:rPr lang="en-US" sz="4400" dirty="0" smtClean="0"/>
              <a:t>local </a:t>
            </a:r>
            <a:r>
              <a:rPr lang="en-US" sz="4400" dirty="0"/>
              <a:t>entities engaged in violence against women intervention activities. Grantees will be required to submit all products to OVW for review and approval prior to public release. </a:t>
            </a:r>
            <a:endParaRPr lang="en-US" sz="4400" dirty="0" smtClean="0"/>
          </a:p>
          <a:p>
            <a:pPr marL="0" indent="0">
              <a:buNone/>
            </a:pPr>
            <a:endParaRPr lang="en-US" sz="4400" u="sng" dirty="0" smtClean="0"/>
          </a:p>
          <a:p>
            <a:pPr marL="0" indent="0">
              <a:buNone/>
            </a:pPr>
            <a:r>
              <a:rPr lang="en-US" sz="4400" u="sng" dirty="0" smtClean="0"/>
              <a:t>Who </a:t>
            </a:r>
            <a:r>
              <a:rPr lang="en-US" sz="4400" u="sng" dirty="0"/>
              <a:t>Will Implement the Project </a:t>
            </a:r>
            <a:endParaRPr lang="en-US" sz="4400" u="sng" dirty="0" smtClean="0"/>
          </a:p>
          <a:p>
            <a:pPr marL="0" indent="0">
              <a:buNone/>
            </a:pPr>
            <a:r>
              <a:rPr lang="en-US" sz="4400" dirty="0" smtClean="0"/>
              <a:t>This </a:t>
            </a:r>
            <a:r>
              <a:rPr lang="en-US" sz="4400" dirty="0"/>
              <a:t>section must include the information below. In doing so, the applicant must justify who will be involved in the project and demonstrate that they have the capacity to address the stated need and that they can successfully implement the stated project activities</a:t>
            </a:r>
            <a:r>
              <a:rPr lang="en-US" sz="4400" dirty="0" smtClean="0"/>
              <a:t>.</a:t>
            </a:r>
          </a:p>
          <a:p>
            <a:r>
              <a:rPr lang="en-US" sz="4400" dirty="0" smtClean="0"/>
              <a:t> </a:t>
            </a:r>
            <a:r>
              <a:rPr lang="en-US" sz="4400" dirty="0"/>
              <a:t>Key personnel; </a:t>
            </a:r>
          </a:p>
          <a:p>
            <a:r>
              <a:rPr lang="en-US" sz="4400" dirty="0" smtClean="0"/>
              <a:t>Qualifications </a:t>
            </a:r>
            <a:r>
              <a:rPr lang="en-US" sz="4400" dirty="0"/>
              <a:t>of key personnel; </a:t>
            </a:r>
          </a:p>
          <a:p>
            <a:r>
              <a:rPr lang="en-US" sz="4400" dirty="0" smtClean="0"/>
              <a:t>Identity </a:t>
            </a:r>
            <a:r>
              <a:rPr lang="en-US" sz="4400" dirty="0"/>
              <a:t>of any Coalition partners; </a:t>
            </a:r>
            <a:r>
              <a:rPr lang="en-US" sz="4400" dirty="0" smtClean="0"/>
              <a:t>and</a:t>
            </a:r>
          </a:p>
          <a:p>
            <a:r>
              <a:rPr lang="en-US" sz="4400" dirty="0" smtClean="0"/>
              <a:t>Capacity </a:t>
            </a:r>
            <a:r>
              <a:rPr lang="en-US" sz="4400" dirty="0"/>
              <a:t>of the organization. </a:t>
            </a:r>
            <a:endParaRPr lang="en-US" sz="4400" dirty="0" smtClean="0"/>
          </a:p>
          <a:p>
            <a:pPr marL="0" indent="0">
              <a:buNone/>
            </a:pPr>
            <a:endParaRPr lang="en-US" b="1" dirty="0"/>
          </a:p>
        </p:txBody>
      </p:sp>
      <p:sp>
        <p:nvSpPr>
          <p:cNvPr id="4" name="TextBox 3"/>
          <p:cNvSpPr txBox="1"/>
          <p:nvPr/>
        </p:nvSpPr>
        <p:spPr>
          <a:xfrm>
            <a:off x="6172200" y="1143000"/>
            <a:ext cx="2652825" cy="1384995"/>
          </a:xfrm>
          <a:prstGeom prst="rect">
            <a:avLst/>
          </a:prstGeom>
          <a:noFill/>
        </p:spPr>
        <p:txBody>
          <a:bodyPr wrap="square" rtlCol="0">
            <a:spAutoFit/>
          </a:bodyPr>
          <a:lstStyle/>
          <a:p>
            <a:r>
              <a:rPr lang="en-US" sz="1200" dirty="0" smtClean="0"/>
              <a:t>**Look at the status </a:t>
            </a:r>
            <a:r>
              <a:rPr lang="en-US" sz="1200" dirty="0"/>
              <a:t>of the current project a</a:t>
            </a:r>
            <a:r>
              <a:rPr lang="en-US" sz="1200" dirty="0" smtClean="0"/>
              <a:t>nd the current Grant Narrative before looking at </a:t>
            </a:r>
            <a:r>
              <a:rPr lang="en-US" sz="1200" dirty="0"/>
              <a:t>what </a:t>
            </a:r>
            <a:r>
              <a:rPr lang="en-US" sz="1200" dirty="0" smtClean="0"/>
              <a:t>you are </a:t>
            </a:r>
            <a:r>
              <a:rPr lang="en-US" sz="1200" dirty="0"/>
              <a:t>going to do </a:t>
            </a:r>
            <a:r>
              <a:rPr lang="en-US" sz="1200" dirty="0" smtClean="0"/>
              <a:t>in the next year</a:t>
            </a:r>
            <a:endParaRPr lang="en-US" sz="1200" dirty="0"/>
          </a:p>
          <a:p>
            <a:r>
              <a:rPr lang="en-US" dirty="0"/>
              <a:t> </a:t>
            </a:r>
          </a:p>
          <a:p>
            <a:endParaRPr lang="en-US" dirty="0"/>
          </a:p>
        </p:txBody>
      </p:sp>
    </p:spTree>
    <p:extLst>
      <p:ext uri="{BB962C8B-B14F-4D97-AF65-F5344CB8AC3E}">
        <p14:creationId xmlns:p14="http://schemas.microsoft.com/office/powerpoint/2010/main" val="1712191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251</TotalTime>
  <Words>2252</Words>
  <Application>Microsoft Office PowerPoint</Application>
  <PresentationFormat>On-screen Show (4:3)</PresentationFormat>
  <Paragraphs>212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Overview of FVPSA &amp; OVW Coalition Grants</vt:lpstr>
      <vt:lpstr>Purpose</vt:lpstr>
      <vt:lpstr>Agenda</vt:lpstr>
      <vt:lpstr>OVW 2014 Coalition Solicitation –  Pg 7-8</vt:lpstr>
      <vt:lpstr>OVW 2014 Coalition Solicitation – Pg 8-9 </vt:lpstr>
      <vt:lpstr>Things to Consider in Reviewing Current Deliverables  </vt:lpstr>
      <vt:lpstr>Things to Consider in the New Solicitation </vt:lpstr>
      <vt:lpstr>OVW 2014 Coalition Solicitation –  Pg 12-14 </vt:lpstr>
      <vt:lpstr>OVW 2014 Coalition Solicitation – Pg 13-14 </vt:lpstr>
      <vt:lpstr>OVW 2014 Coalition Solicitation – Pg 15-16</vt:lpstr>
      <vt:lpstr>OVW 2014 Coalition Solicitation – Pg 16</vt:lpstr>
      <vt:lpstr>OVW 2014 Coalition Solicitation</vt:lpstr>
      <vt:lpstr>HHS FVPSA: Grants to States – Pg 3-5</vt:lpstr>
      <vt:lpstr>HHS FVPSA: Grants to States – Pg 5</vt:lpstr>
      <vt:lpstr>HHS FVPSA: Grants to States – Pg 6-7</vt:lpstr>
      <vt:lpstr>HHS FVPSA: Grants to States – Pg 7</vt:lpstr>
      <vt:lpstr>HHS FVPSA: Grants to States – Pg 7</vt:lpstr>
      <vt:lpstr>HHS FVPSA: Grants to States</vt:lpstr>
      <vt:lpstr>HHS FVPSA: Grants to Coalitions – Pg 3-4 </vt:lpstr>
      <vt:lpstr>HHS FVPSA: Grants to Coalitions – Pg 4 </vt:lpstr>
      <vt:lpstr>HHS FVPSA: Grants to Coalitions – Pg 5</vt:lpstr>
      <vt:lpstr>HHS FVPSA: Grants to Coalitions – Pg 5</vt:lpstr>
      <vt:lpstr>HHS FVPSA: Grants to Coalitions –  Pg 6-7 </vt:lpstr>
      <vt:lpstr>HHS FVPSA: Grants to Coalitions –  P 10 </vt:lpstr>
      <vt:lpstr>Things to Consider in Reviewing Current Deliverables  </vt:lpstr>
      <vt:lpstr>Things to Consider in the New Solicitation </vt:lpstr>
      <vt:lpstr>Project Management Considerations</vt:lpstr>
      <vt:lpstr>HHS FVPSA: Grants to Coalitions</vt:lpstr>
      <vt:lpstr>Discussion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lmcdaniel</dc:creator>
  <cp:lastModifiedBy>lmcdaniel</cp:lastModifiedBy>
  <cp:revision>18</cp:revision>
  <dcterms:created xsi:type="dcterms:W3CDTF">2014-02-20T20:50:55Z</dcterms:created>
  <dcterms:modified xsi:type="dcterms:W3CDTF">2014-02-24T22:11:18Z</dcterms:modified>
</cp:coreProperties>
</file>